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88" r:id="rId2"/>
  </p:sldMasterIdLst>
  <p:notesMasterIdLst>
    <p:notesMasterId r:id="rId29"/>
  </p:notesMasterIdLst>
  <p:sldIdLst>
    <p:sldId id="448" r:id="rId3"/>
    <p:sldId id="447" r:id="rId4"/>
    <p:sldId id="270" r:id="rId5"/>
    <p:sldId id="267" r:id="rId6"/>
    <p:sldId id="268" r:id="rId7"/>
    <p:sldId id="269" r:id="rId8"/>
    <p:sldId id="271" r:id="rId9"/>
    <p:sldId id="273" r:id="rId10"/>
    <p:sldId id="274" r:id="rId11"/>
    <p:sldId id="278" r:id="rId12"/>
    <p:sldId id="280" r:id="rId13"/>
    <p:sldId id="281" r:id="rId14"/>
    <p:sldId id="293" r:id="rId15"/>
    <p:sldId id="581" r:id="rId16"/>
    <p:sldId id="582" r:id="rId17"/>
    <p:sldId id="302" r:id="rId18"/>
    <p:sldId id="457" r:id="rId19"/>
    <p:sldId id="305" r:id="rId20"/>
    <p:sldId id="284" r:id="rId21"/>
    <p:sldId id="285" r:id="rId22"/>
    <p:sldId id="286" r:id="rId23"/>
    <p:sldId id="287" r:id="rId24"/>
    <p:sldId id="451" r:id="rId25"/>
    <p:sldId id="298" r:id="rId26"/>
    <p:sldId id="299" r:id="rId27"/>
    <p:sldId id="30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EB15"/>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0" autoAdjust="0"/>
    <p:restoredTop sz="94660"/>
  </p:normalViewPr>
  <p:slideViewPr>
    <p:cSldViewPr snapToGrid="0">
      <p:cViewPr varScale="1">
        <p:scale>
          <a:sx n="81" d="100"/>
          <a:sy n="81" d="100"/>
        </p:scale>
        <p:origin x="845"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CC705-AD1B-4433-9E79-0FA5FD1673FC}" type="datetimeFigureOut">
              <a:rPr lang="es-HN" smtClean="0"/>
              <a:t>27/4/2020</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3A754-75D7-448F-A9B6-9B02685076DE}" type="slidenum">
              <a:rPr lang="es-HN" smtClean="0"/>
              <a:t>‹#›</a:t>
            </a:fld>
            <a:endParaRPr lang="es-HN"/>
          </a:p>
        </p:txBody>
      </p:sp>
    </p:spTree>
    <p:extLst>
      <p:ext uri="{BB962C8B-B14F-4D97-AF65-F5344CB8AC3E}">
        <p14:creationId xmlns:p14="http://schemas.microsoft.com/office/powerpoint/2010/main" val="134400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our theme, we see the already and the not yet.  This is who we are.  If so many different places around the world we are immersed in human reality in significant ways, desiring to be a transforming presence. As we begin this day together, I invite you to be in silence with our own experience, and with the experience of our province.  When have you experienced being deeply immersed in human reality in a way that felt somehow significant?  What do you notice? </a:t>
            </a:r>
            <a:endParaRPr lang="en-US" dirty="0"/>
          </a:p>
        </p:txBody>
      </p:sp>
      <p:sp>
        <p:nvSpPr>
          <p:cNvPr id="4" name="Slide Number Placeholder 3"/>
          <p:cNvSpPr>
            <a:spLocks noGrp="1"/>
          </p:cNvSpPr>
          <p:nvPr>
            <p:ph type="sldNum" sz="quarter" idx="5"/>
          </p:nvPr>
        </p:nvSpPr>
        <p:spPr/>
        <p:txBody>
          <a:bodyPr/>
          <a:lstStyle/>
          <a:p>
            <a:fld id="{F373A754-75D7-448F-A9B6-9B02685076DE}" type="slidenum">
              <a:rPr lang="es-HN" smtClean="0"/>
              <a:t>1</a:t>
            </a:fld>
            <a:endParaRPr lang="es-HN"/>
          </a:p>
        </p:txBody>
      </p:sp>
    </p:spTree>
    <p:extLst>
      <p:ext uri="{BB962C8B-B14F-4D97-AF65-F5344CB8AC3E}">
        <p14:creationId xmlns:p14="http://schemas.microsoft.com/office/powerpoint/2010/main" val="130856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12</a:t>
            </a:fld>
            <a:endParaRPr lang="en-US"/>
          </a:p>
        </p:txBody>
      </p:sp>
    </p:spTree>
    <p:extLst>
      <p:ext uri="{BB962C8B-B14F-4D97-AF65-F5344CB8AC3E}">
        <p14:creationId xmlns:p14="http://schemas.microsoft.com/office/powerpoint/2010/main" val="131272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9F3457-DAEC-49C4-9452-99C0E975C164}" type="slidenum">
              <a:rPr lang="en-US" altLang="en-US" smtClean="0"/>
              <a:pPr/>
              <a:t>16</a:t>
            </a:fld>
            <a:endParaRPr lang="en-US" altLang="en-US"/>
          </a:p>
        </p:txBody>
      </p:sp>
    </p:spTree>
    <p:extLst>
      <p:ext uri="{BB962C8B-B14F-4D97-AF65-F5344CB8AC3E}">
        <p14:creationId xmlns:p14="http://schemas.microsoft.com/office/powerpoint/2010/main" val="1093371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20</a:t>
            </a:fld>
            <a:endParaRPr lang="en-US"/>
          </a:p>
        </p:txBody>
      </p:sp>
    </p:spTree>
    <p:extLst>
      <p:ext uri="{BB962C8B-B14F-4D97-AF65-F5344CB8AC3E}">
        <p14:creationId xmlns:p14="http://schemas.microsoft.com/office/powerpoint/2010/main" val="157395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21</a:t>
            </a:fld>
            <a:endParaRPr lang="en-US"/>
          </a:p>
        </p:txBody>
      </p:sp>
    </p:spTree>
    <p:extLst>
      <p:ext uri="{BB962C8B-B14F-4D97-AF65-F5344CB8AC3E}">
        <p14:creationId xmlns:p14="http://schemas.microsoft.com/office/powerpoint/2010/main" val="123047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24</a:t>
            </a:fld>
            <a:endParaRPr lang="en-US"/>
          </a:p>
        </p:txBody>
      </p:sp>
    </p:spTree>
    <p:extLst>
      <p:ext uri="{BB962C8B-B14F-4D97-AF65-F5344CB8AC3E}">
        <p14:creationId xmlns:p14="http://schemas.microsoft.com/office/powerpoint/2010/main" val="250481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25</a:t>
            </a:fld>
            <a:endParaRPr lang="en-US"/>
          </a:p>
        </p:txBody>
      </p:sp>
    </p:spTree>
    <p:extLst>
      <p:ext uri="{BB962C8B-B14F-4D97-AF65-F5344CB8AC3E}">
        <p14:creationId xmlns:p14="http://schemas.microsoft.com/office/powerpoint/2010/main" val="80379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26</a:t>
            </a:fld>
            <a:endParaRPr lang="en-US"/>
          </a:p>
        </p:txBody>
      </p:sp>
    </p:spTree>
    <p:extLst>
      <p:ext uri="{BB962C8B-B14F-4D97-AF65-F5344CB8AC3E}">
        <p14:creationId xmlns:p14="http://schemas.microsoft.com/office/powerpoint/2010/main" val="6268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Religious life was not always encouraged to be immersed in human reality.  In the 1800s when most of our congregations of apostolic religious life were founded, it was a new thing to break out of the cloister.  Our congregation was one of the early experiences of that, founded in 1844.  Religious life before that was quite defined by the theology of the Council of Trent, dating from the mid 1500s.</a:t>
            </a:r>
          </a:p>
          <a:p>
            <a:endParaRPr lang="en-US" dirty="0"/>
          </a:p>
        </p:txBody>
      </p:sp>
      <p:sp>
        <p:nvSpPr>
          <p:cNvPr id="4" name="Slide Number Placeholder 3"/>
          <p:cNvSpPr>
            <a:spLocks noGrp="1"/>
          </p:cNvSpPr>
          <p:nvPr>
            <p:ph type="sldNum" sz="quarter" idx="5"/>
          </p:nvPr>
        </p:nvSpPr>
        <p:spPr/>
        <p:txBody>
          <a:bodyPr/>
          <a:lstStyle/>
          <a:p>
            <a:fld id="{F373A754-75D7-448F-A9B6-9B02685076DE}" type="slidenum">
              <a:rPr lang="es-HN" smtClean="0"/>
              <a:t>2</a:t>
            </a:fld>
            <a:endParaRPr lang="es-HN"/>
          </a:p>
        </p:txBody>
      </p:sp>
    </p:spTree>
    <p:extLst>
      <p:ext uri="{BB962C8B-B14F-4D97-AF65-F5344CB8AC3E}">
        <p14:creationId xmlns:p14="http://schemas.microsoft.com/office/powerpoint/2010/main" val="391137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3</a:t>
            </a:fld>
            <a:endParaRPr lang="en-US"/>
          </a:p>
        </p:txBody>
      </p:sp>
    </p:spTree>
    <p:extLst>
      <p:ext uri="{BB962C8B-B14F-4D97-AF65-F5344CB8AC3E}">
        <p14:creationId xmlns:p14="http://schemas.microsoft.com/office/powerpoint/2010/main" val="83609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must see them together.  Particularly, it would be a distortion to see mysticism as opposed to fruitful action, which is the tendency of some, given the importance of our individual and collective work for justice on a global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lifetimes, religious around the world have come to realize our vocation is a special gift to the church.  We have come to a new clarity about our identity:  Religious life is to be mystical and prophetic-----that is the core of who we are for the church and the world. </a:t>
            </a: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4</a:t>
            </a:fld>
            <a:endParaRPr lang="en-US"/>
          </a:p>
        </p:txBody>
      </p:sp>
    </p:spTree>
    <p:extLst>
      <p:ext uri="{BB962C8B-B14F-4D97-AF65-F5344CB8AC3E}">
        <p14:creationId xmlns:p14="http://schemas.microsoft.com/office/powerpoint/2010/main" val="24891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5</a:t>
            </a:fld>
            <a:endParaRPr lang="en-US"/>
          </a:p>
        </p:txBody>
      </p:sp>
    </p:spTree>
    <p:extLst>
      <p:ext uri="{BB962C8B-B14F-4D97-AF65-F5344CB8AC3E}">
        <p14:creationId xmlns:p14="http://schemas.microsoft.com/office/powerpoint/2010/main" val="293709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Every time a new form of religious life emerged in history it had these characteristics.</a:t>
            </a:r>
          </a:p>
          <a:p>
            <a:r>
              <a:rPr lang="en-US" sz="1200" b="1" kern="1200" dirty="0">
                <a:solidFill>
                  <a:schemeClr val="tx1"/>
                </a:solidFill>
                <a:effectLst/>
                <a:latin typeface="+mn-lt"/>
                <a:ea typeface="+mn-ea"/>
                <a:cs typeface="+mn-cs"/>
              </a:rPr>
              <a:t>Therefore we can conclude that religious life is a mystical- prophetic life form.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pPr/>
              <a:t>6</a:t>
            </a:fld>
            <a:endParaRPr lang="en-US"/>
          </a:p>
        </p:txBody>
      </p:sp>
    </p:spTree>
    <p:extLst>
      <p:ext uri="{BB962C8B-B14F-4D97-AF65-F5344CB8AC3E}">
        <p14:creationId xmlns:p14="http://schemas.microsoft.com/office/powerpoint/2010/main" val="171053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7</a:t>
            </a:fld>
            <a:endParaRPr lang="en-US"/>
          </a:p>
        </p:txBody>
      </p:sp>
    </p:spTree>
    <p:extLst>
      <p:ext uri="{BB962C8B-B14F-4D97-AF65-F5344CB8AC3E}">
        <p14:creationId xmlns:p14="http://schemas.microsoft.com/office/powerpoint/2010/main" val="186733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Holding to a vision of how it will be </a:t>
            </a:r>
            <a:r>
              <a:rPr lang="en-US" sz="1200" i="1" kern="1200" dirty="0">
                <a:solidFill>
                  <a:schemeClr val="tx1"/>
                </a:solidFill>
                <a:effectLst/>
                <a:latin typeface="+mn-lt"/>
                <a:ea typeface="+mn-ea"/>
                <a:cs typeface="+mn-cs"/>
              </a:rPr>
              <a:t>is the business of prophetic faith.  It is a key mark of Israel's prophets that </a:t>
            </a:r>
            <a:r>
              <a:rPr lang="en-US" sz="1200" b="1" i="1" kern="1200" dirty="0">
                <a:solidFill>
                  <a:schemeClr val="tx1"/>
                </a:solidFill>
                <a:effectLst/>
                <a:latin typeface="+mn-lt"/>
                <a:ea typeface="+mn-ea"/>
                <a:cs typeface="+mn-cs"/>
              </a:rPr>
              <a:t>they held to a vision of an alternative world in season and out of season</a:t>
            </a:r>
            <a:r>
              <a:rPr lang="en-US" sz="1200" i="1" kern="1200" dirty="0">
                <a:solidFill>
                  <a:schemeClr val="tx1"/>
                </a:solidFill>
                <a:effectLst/>
                <a:latin typeface="+mn-lt"/>
                <a:ea typeface="+mn-ea"/>
                <a:cs typeface="+mn-cs"/>
              </a:rPr>
              <a:t>.  And they could hold to such a deep and abiding hope precisely because they understood that the new alternative to come was not to be derived from the present circumstance. </a:t>
            </a:r>
            <a:endParaRPr lang="en-US" dirty="0"/>
          </a:p>
        </p:txBody>
      </p:sp>
      <p:sp>
        <p:nvSpPr>
          <p:cNvPr id="4" name="Slide Number Placeholder 3"/>
          <p:cNvSpPr>
            <a:spLocks noGrp="1"/>
          </p:cNvSpPr>
          <p:nvPr>
            <p:ph type="sldNum" sz="quarter" idx="5"/>
          </p:nvPr>
        </p:nvSpPr>
        <p:spPr/>
        <p:txBody>
          <a:bodyPr/>
          <a:lstStyle/>
          <a:p>
            <a:fld id="{F373A754-75D7-448F-A9B6-9B02685076DE}" type="slidenum">
              <a:rPr lang="es-HN" smtClean="0"/>
              <a:t>10</a:t>
            </a:fld>
            <a:endParaRPr lang="es-HN"/>
          </a:p>
        </p:txBody>
      </p:sp>
    </p:spTree>
    <p:extLst>
      <p:ext uri="{BB962C8B-B14F-4D97-AF65-F5344CB8AC3E}">
        <p14:creationId xmlns:p14="http://schemas.microsoft.com/office/powerpoint/2010/main" val="229147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A4C8E-FDF0-4B76-884A-12AAEBA2B2C4}" type="slidenum">
              <a:rPr lang="en-US" smtClean="0"/>
              <a:pPr/>
              <a:t>11</a:t>
            </a:fld>
            <a:endParaRPr lang="en-US"/>
          </a:p>
        </p:txBody>
      </p:sp>
    </p:spTree>
    <p:extLst>
      <p:ext uri="{BB962C8B-B14F-4D97-AF65-F5344CB8AC3E}">
        <p14:creationId xmlns:p14="http://schemas.microsoft.com/office/powerpoint/2010/main" val="26808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91262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52235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4012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94170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24203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753080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698248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91708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1447176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734235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225494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525099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4/27/2020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638769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9288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27829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184468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81454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AF6E2C9B-5FA2-460D-9BE7-B0812FC2A6FF}"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586B75A-687E-405C-8A0B-8D00578BA2C3}" type="datetimeFigureOut">
              <a:rPr lang="en-US" dirty="0"/>
              <a:pPr/>
              <a:t>4/27/2020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4/27/2020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4/27/2020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797781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ved=0ahUKEwjrqd32uc7TAhUCKiYKHbSqBrMQjRwIBw&amp;url=https://yourstory.com/2016/09/future-rich-possibility/&amp;psig=AFQjCNHZo4hNYcJ_bue_T1NYwPjP1bRFAw&amp;ust=149371976440714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X9aDL283TAhVD1CYKHT6TAgsQjRwIBw&amp;url=https://www.youtube.com/watch?v=7Zk8dtd5dlk&amp;psig=AFQjCNFI6cp56jLpfIfblD8qsV4fn6DPpQ&amp;ust=149369444687047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JsbGum-zLAhVJKCYKHby3AX0QjRwIBw&amp;url=http://indianapublicmedia.org/amomentofscience/the-ticking-of-the-hourglass/&amp;bvm=bv.118443451,d.eWE&amp;psig=AFQjCNHNUSBmfiunUQVcAmemkwt18wSgHg&amp;ust=145955785413136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frm=1&amp;source=images&amp;cd=&amp;cad=rja&amp;uact=8&amp;ved=0ahUKEwjfpa3Ei8vTAhXBLSYKHeMHCTwQjRwIBw&amp;url=http://www.conceiveeasy.com/get-pregnant/increase-your-chances-of-having-twins/&amp;psig=AFQjCNEqaKLkU2H9nMgqNOWeE-kyjazOpw&amp;ust=149360416243949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negadechicks.com/the-wage-gap-continues-as-more-elderly-women-live-in-poverty-than-m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V-uzI4bTJAhWG4CYKHakVBsIQjRwIBw&amp;url=http://timewaves.org/2013/01/10/kin-227-blue-rhythmic-hand-accomplish-balance/old-hands-weaving-1-copy-1/&amp;bvm=bv.108194040,d.cWw&amp;psig=AFQjCNFhK7t2jly83q7e3RPOlOSmU8AqIw&amp;ust=144885659339225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vt4yyrcjWAhXEQSYKHXFZBn0QjRwIBw&amp;url=https://www.youtube.com/watch?v=uXdzuz5Q-hs&amp;psig=AFQjCNHDbRWe4_K_Qa6Ho5t6RaEfh_XI4w&amp;ust=15067043900124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yyc_5pqbLAhUMJJQKHZJXAn4QjRwIBw&amp;url=https://www.flickr.com/photos/hckyso/3870006964&amp;bvm=bv.115339255,d.dGo&amp;psig=AFQjCNEEsAbePS2SwzxVBS-LpUdkoWM3bQ&amp;ust=145715590010424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22D2-D96B-44CF-8BC4-A06C8843A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295" y="3150595"/>
            <a:ext cx="4840352" cy="3707405"/>
          </a:xfrm>
          <a:prstGeom prst="ellipse">
            <a:avLst/>
          </a:prstGeom>
          <a:ln>
            <a:noFill/>
          </a:ln>
          <a:effectLst>
            <a:softEdge rad="112500"/>
          </a:effectLst>
        </p:spPr>
      </p:pic>
      <p:sp>
        <p:nvSpPr>
          <p:cNvPr id="4" name="Rectángulo 3">
            <a:extLst>
              <a:ext uri="{FF2B5EF4-FFF2-40B4-BE49-F238E27FC236}">
                <a16:creationId xmlns:a16="http://schemas.microsoft.com/office/drawing/2014/main" id="{2F5EAECB-537B-4008-A445-7865C3C5F9AF}"/>
              </a:ext>
            </a:extLst>
          </p:cNvPr>
          <p:cNvSpPr/>
          <p:nvPr/>
        </p:nvSpPr>
        <p:spPr>
          <a:xfrm>
            <a:off x="593889" y="267710"/>
            <a:ext cx="11379757" cy="3414717"/>
          </a:xfrm>
          <a:prstGeom prst="rect">
            <a:avLst/>
          </a:prstGeom>
        </p:spPr>
        <p:txBody>
          <a:bodyPr wrap="square">
            <a:spAutoFit/>
          </a:bodyPr>
          <a:lstStyle/>
          <a:p>
            <a:pPr>
              <a:lnSpc>
                <a:spcPct val="107000"/>
              </a:lnSpc>
              <a:spcAft>
                <a:spcPts val="800"/>
              </a:spcAft>
            </a:pPr>
            <a:endParaRPr lang="en-US" sz="4800" dirty="0">
              <a:solidFill>
                <a:srgbClr val="FFFF00"/>
              </a:solidFill>
              <a:latin typeface="Eras Bold ITC" panose="020B0907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800" dirty="0">
                <a:solidFill>
                  <a:srgbClr val="FFFF00"/>
                </a:solidFill>
                <a:latin typeface="Eras Bold ITC" panose="020B0907030504020204" pitchFamily="34" charset="0"/>
                <a:ea typeface="Calibri" panose="020F0502020204030204" pitchFamily="34" charset="0"/>
                <a:cs typeface="Times New Roman" panose="02020603050405020304" pitchFamily="18" charset="0"/>
              </a:rPr>
              <a:t>BE IMMERSED IN HUMAN REALITY </a:t>
            </a:r>
          </a:p>
          <a:p>
            <a:pPr>
              <a:lnSpc>
                <a:spcPct val="107000"/>
              </a:lnSpc>
              <a:spcAft>
                <a:spcPts val="800"/>
              </a:spcAft>
            </a:pPr>
            <a:r>
              <a:rPr lang="en-US" sz="4800" dirty="0">
                <a:solidFill>
                  <a:srgbClr val="FFFF00"/>
                </a:solidFill>
                <a:latin typeface="Eras Bold ITC" panose="020B0907030504020204" pitchFamily="34" charset="0"/>
                <a:ea typeface="Calibri" panose="020F0502020204030204" pitchFamily="34" charset="0"/>
                <a:cs typeface="Times New Roman" panose="02020603050405020304" pitchFamily="18" charset="0"/>
              </a:rPr>
              <a:t>AND BE A TRANSFORMING PRESENCE</a:t>
            </a:r>
            <a:endParaRPr lang="es-HN" sz="3600" dirty="0">
              <a:solidFill>
                <a:srgbClr val="FFFF00"/>
              </a:solidFill>
              <a:latin typeface="Eras Bold ITC" panose="020B0907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135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57808"/>
            <a:ext cx="9875520" cy="1356360"/>
          </a:xfrm>
        </p:spPr>
        <p:txBody>
          <a:bodyPr/>
          <a:lstStyle/>
          <a:p>
            <a:pPr>
              <a:defRPr/>
            </a:pPr>
            <a:r>
              <a:rPr lang="en-US" sz="5400" dirty="0">
                <a:solidFill>
                  <a:srgbClr val="29EB15"/>
                </a:solidFill>
                <a:latin typeface="Arial Black" panose="020B0A04020102020204" pitchFamily="34" charset="0"/>
              </a:rPr>
              <a:t>Prophet:</a:t>
            </a:r>
          </a:p>
        </p:txBody>
      </p:sp>
      <p:sp>
        <p:nvSpPr>
          <p:cNvPr id="3" name="Content Placeholder 2"/>
          <p:cNvSpPr>
            <a:spLocks noGrp="1"/>
          </p:cNvSpPr>
          <p:nvPr>
            <p:ph idx="1"/>
          </p:nvPr>
        </p:nvSpPr>
        <p:spPr>
          <a:xfrm>
            <a:off x="799680" y="1966912"/>
            <a:ext cx="8286750" cy="2924176"/>
          </a:xfrm>
        </p:spPr>
        <p:txBody>
          <a:bodyPr>
            <a:normAutofit fontScale="92500" lnSpcReduction="10000"/>
          </a:bodyPr>
          <a:lstStyle/>
          <a:p>
            <a:pPr algn="ctr">
              <a:defRPr/>
            </a:pPr>
            <a:r>
              <a:rPr lang="en-US" sz="4000" dirty="0">
                <a:solidFill>
                  <a:srgbClr val="FFFF00"/>
                </a:solidFill>
                <a:latin typeface="Arial Black" panose="020B0A04020102020204" pitchFamily="34" charset="0"/>
              </a:rPr>
              <a:t>someone who is </a:t>
            </a:r>
            <a:r>
              <a:rPr lang="en-US" sz="4000" dirty="0">
                <a:solidFill>
                  <a:srgbClr val="FFFF00"/>
                </a:solidFill>
                <a:latin typeface="Arial Black" panose="020B0A04020102020204" pitchFamily="34" charset="0"/>
                <a:cs typeface="Arial" pitchFamily="34" charset="0"/>
              </a:rPr>
              <a:t>Immersed in the life of the people in a particular time and place</a:t>
            </a:r>
          </a:p>
          <a:p>
            <a:pPr algn="ctr">
              <a:defRPr/>
            </a:pPr>
            <a:r>
              <a:rPr lang="en-US" sz="4000" dirty="0">
                <a:solidFill>
                  <a:srgbClr val="FFFF00"/>
                </a:solidFill>
                <a:latin typeface="Arial Black" panose="020B0A04020102020204" pitchFamily="34" charset="0"/>
                <a:cs typeface="Arial" pitchFamily="34" charset="0"/>
              </a:rPr>
              <a:t>Interprets that situation in the light of  God’s  dream                                               for humanity.</a:t>
            </a:r>
          </a:p>
        </p:txBody>
      </p:sp>
      <p:pic>
        <p:nvPicPr>
          <p:cNvPr id="73730" name="Picture 2" descr="Image result for hungry children"/>
          <p:cNvPicPr>
            <a:picLocks noChangeAspect="1" noChangeArrowheads="1"/>
          </p:cNvPicPr>
          <p:nvPr/>
        </p:nvPicPr>
        <p:blipFill>
          <a:blip r:embed="rId3" cstate="print"/>
          <a:srcRect l="17802" r="4634"/>
          <a:stretch>
            <a:fillRect/>
          </a:stretch>
        </p:blipFill>
        <p:spPr bwMode="auto">
          <a:xfrm>
            <a:off x="9086430" y="3532872"/>
            <a:ext cx="2762669" cy="2357720"/>
          </a:xfrm>
          <a:prstGeom prst="rect">
            <a:avLst/>
          </a:prstGeom>
          <a:noFill/>
        </p:spPr>
      </p:pic>
    </p:spTree>
    <p:extLst>
      <p:ext uri="{BB962C8B-B14F-4D97-AF65-F5344CB8AC3E}">
        <p14:creationId xmlns:p14="http://schemas.microsoft.com/office/powerpoint/2010/main" val="347882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3730"/>
                                        </p:tgtEl>
                                        <p:attrNameLst>
                                          <p:attrName>style.visibility</p:attrName>
                                        </p:attrNameLst>
                                      </p:cBhvr>
                                      <p:to>
                                        <p:strVal val="visible"/>
                                      </p:to>
                                    </p:set>
                                    <p:animEffect transition="in" filter="fade">
                                      <p:cBhvr>
                                        <p:cTn id="28" dur="1000"/>
                                        <p:tgtEl>
                                          <p:spTgt spid="73730"/>
                                        </p:tgtEl>
                                      </p:cBhvr>
                                    </p:animEffect>
                                    <p:anim calcmode="lin" valueType="num">
                                      <p:cBhvr>
                                        <p:cTn id="29" dur="1000" fill="hold"/>
                                        <p:tgtEl>
                                          <p:spTgt spid="73730"/>
                                        </p:tgtEl>
                                        <p:attrNameLst>
                                          <p:attrName>ppt_x</p:attrName>
                                        </p:attrNameLst>
                                      </p:cBhvr>
                                      <p:tavLst>
                                        <p:tav tm="0">
                                          <p:val>
                                            <p:strVal val="#ppt_x"/>
                                          </p:val>
                                        </p:tav>
                                        <p:tav tm="100000">
                                          <p:val>
                                            <p:strVal val="#ppt_x"/>
                                          </p:val>
                                        </p:tav>
                                      </p:tavLst>
                                    </p:anim>
                                    <p:anim calcmode="lin" valueType="num">
                                      <p:cBhvr>
                                        <p:cTn id="30" dur="1000" fill="hold"/>
                                        <p:tgtEl>
                                          <p:spTgt spid="737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6" y="419726"/>
            <a:ext cx="9404312" cy="3995430"/>
          </a:xfrm>
        </p:spPr>
        <p:txBody>
          <a:bodyPr>
            <a:normAutofit/>
          </a:bodyPr>
          <a:lstStyle/>
          <a:p>
            <a:pPr algn="just"/>
            <a:r>
              <a:rPr lang="en-US" sz="3600" b="1" dirty="0">
                <a:solidFill>
                  <a:srgbClr val="FFFF00"/>
                </a:solidFill>
                <a:latin typeface="Times New Roman" panose="02020603050405020304" pitchFamily="18" charset="0"/>
                <a:cs typeface="Times New Roman" panose="02020603050405020304" pitchFamily="18" charset="0"/>
              </a:rPr>
              <a:t>“The prophets were more than social critics.  </a:t>
            </a:r>
            <a:r>
              <a:rPr lang="en-US" sz="4000" b="1" u="sng" dirty="0">
                <a:solidFill>
                  <a:srgbClr val="FFFF00"/>
                </a:solidFill>
                <a:latin typeface="Times New Roman" panose="02020603050405020304" pitchFamily="18" charset="0"/>
                <a:cs typeface="Times New Roman" panose="02020603050405020304" pitchFamily="18" charset="0"/>
              </a:rPr>
              <a:t>They were holders to a vision rooted in nothing other than God’s promise.</a:t>
            </a:r>
            <a:r>
              <a:rPr lang="en-US" sz="4000" b="1" dirty="0">
                <a:solidFill>
                  <a:srgbClr val="FFFF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 In the very midst of the hopelessness of defeat and inescapable judgment, they continue to articulate an alternative vision for the future”.  </a:t>
            </a:r>
            <a:r>
              <a:rPr lang="en-US" sz="2000" b="1" dirty="0" err="1">
                <a:solidFill>
                  <a:schemeClr val="tx1"/>
                </a:solidFill>
              </a:rPr>
              <a:t>Brueggemann</a:t>
            </a:r>
            <a:endParaRPr lang="en-US" sz="2000" b="1" dirty="0">
              <a:solidFill>
                <a:schemeClr val="tx1"/>
              </a:solidFill>
            </a:endParaRPr>
          </a:p>
        </p:txBody>
      </p:sp>
      <p:pic>
        <p:nvPicPr>
          <p:cNvPr id="135170" name="Picture 2" descr="Image result for Future">
            <a:hlinkClick r:id="rId3"/>
          </p:cNvPr>
          <p:cNvPicPr>
            <a:picLocks noChangeAspect="1" noChangeArrowheads="1"/>
          </p:cNvPicPr>
          <p:nvPr/>
        </p:nvPicPr>
        <p:blipFill>
          <a:blip r:embed="rId4" cstate="print"/>
          <a:srcRect/>
          <a:stretch>
            <a:fillRect/>
          </a:stretch>
        </p:blipFill>
        <p:spPr bwMode="auto">
          <a:xfrm>
            <a:off x="4415890" y="4415156"/>
            <a:ext cx="4287382" cy="2132973"/>
          </a:xfrm>
          <a:prstGeom prst="rect">
            <a:avLst/>
          </a:prstGeom>
          <a:noFill/>
        </p:spPr>
      </p:pic>
    </p:spTree>
    <p:extLst>
      <p:ext uri="{BB962C8B-B14F-4D97-AF65-F5344CB8AC3E}">
        <p14:creationId xmlns:p14="http://schemas.microsoft.com/office/powerpoint/2010/main" val="368432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170"/>
                                        </p:tgtEl>
                                        <p:attrNameLst>
                                          <p:attrName>style.visibility</p:attrName>
                                        </p:attrNameLst>
                                      </p:cBhvr>
                                      <p:to>
                                        <p:strVal val="visible"/>
                                      </p:to>
                                    </p:set>
                                    <p:animEffect transition="in" filter="fade">
                                      <p:cBhvr>
                                        <p:cTn id="14" dur="1000"/>
                                        <p:tgtEl>
                                          <p:spTgt spid="135170"/>
                                        </p:tgtEl>
                                      </p:cBhvr>
                                    </p:animEffect>
                                    <p:anim calcmode="lin" valueType="num">
                                      <p:cBhvr>
                                        <p:cTn id="15" dur="1000" fill="hold"/>
                                        <p:tgtEl>
                                          <p:spTgt spid="135170"/>
                                        </p:tgtEl>
                                        <p:attrNameLst>
                                          <p:attrName>ppt_x</p:attrName>
                                        </p:attrNameLst>
                                      </p:cBhvr>
                                      <p:tavLst>
                                        <p:tav tm="0">
                                          <p:val>
                                            <p:strVal val="#ppt_x"/>
                                          </p:val>
                                        </p:tav>
                                        <p:tav tm="100000">
                                          <p:val>
                                            <p:strVal val="#ppt_x"/>
                                          </p:val>
                                        </p:tav>
                                      </p:tavLst>
                                    </p:anim>
                                    <p:anim calcmode="lin" valueType="num">
                                      <p:cBhvr>
                                        <p:cTn id="16" dur="1000" fill="hold"/>
                                        <p:tgtEl>
                                          <p:spTgt spid="135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841" y="314794"/>
            <a:ext cx="11389360" cy="3647606"/>
          </a:xfrm>
        </p:spPr>
        <p:txBody>
          <a:bodyPr>
            <a:normAutofit lnSpcReduction="10000"/>
          </a:bodyPr>
          <a:lstStyle/>
          <a:p>
            <a:pPr algn="just"/>
            <a:r>
              <a:rPr lang="en-US" sz="4800" b="1" dirty="0">
                <a:solidFill>
                  <a:srgbClr val="FFFF00"/>
                </a:solidFill>
                <a:latin typeface="Times New Roman" panose="02020603050405020304" pitchFamily="18" charset="0"/>
                <a:cs typeface="Times New Roman" panose="02020603050405020304" pitchFamily="18" charset="0"/>
              </a:rPr>
              <a:t>“Indeed their emotional life was very much in response to the ache they saw in the world around them.  But they never confused present possibilities with divine impossibility”.</a:t>
            </a:r>
          </a:p>
          <a:p>
            <a:pPr>
              <a:buNone/>
            </a:pPr>
            <a:r>
              <a:rPr lang="en-US" sz="1800" i="1" dirty="0">
                <a:solidFill>
                  <a:schemeClr val="tx1"/>
                </a:solidFill>
                <a:latin typeface="Arial" pitchFamily="34" charset="0"/>
                <a:cs typeface="Arial" pitchFamily="34" charset="0"/>
              </a:rPr>
              <a:t>	</a:t>
            </a:r>
            <a:r>
              <a:rPr lang="en-US" b="1" dirty="0">
                <a:solidFill>
                  <a:schemeClr val="tx1"/>
                </a:solidFill>
                <a:latin typeface="Arial" pitchFamily="34" charset="0"/>
                <a:cs typeface="Arial" pitchFamily="34" charset="0"/>
              </a:rPr>
              <a:t>Brueggemann</a:t>
            </a:r>
          </a:p>
        </p:txBody>
      </p:sp>
      <p:pic>
        <p:nvPicPr>
          <p:cNvPr id="131076" name="Picture 4" descr="Image result for suffering children">
            <a:hlinkClick r:id="rId3"/>
          </p:cNvPr>
          <p:cNvPicPr>
            <a:picLocks noChangeAspect="1" noChangeArrowheads="1"/>
          </p:cNvPicPr>
          <p:nvPr/>
        </p:nvPicPr>
        <p:blipFill>
          <a:blip r:embed="rId4" cstate="print"/>
          <a:srcRect/>
          <a:stretch>
            <a:fillRect/>
          </a:stretch>
        </p:blipFill>
        <p:spPr bwMode="auto">
          <a:xfrm>
            <a:off x="8175417" y="3906520"/>
            <a:ext cx="3935304" cy="2951480"/>
          </a:xfrm>
          <a:prstGeom prst="rect">
            <a:avLst/>
          </a:prstGeom>
          <a:ln>
            <a:noFill/>
          </a:ln>
          <a:effectLst>
            <a:softEdge rad="112500"/>
          </a:effectLst>
        </p:spPr>
      </p:pic>
    </p:spTree>
    <p:extLst>
      <p:ext uri="{BB962C8B-B14F-4D97-AF65-F5344CB8AC3E}">
        <p14:creationId xmlns:p14="http://schemas.microsoft.com/office/powerpoint/2010/main" val="2671401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076"/>
                                        </p:tgtEl>
                                        <p:attrNameLst>
                                          <p:attrName>style.visibility</p:attrName>
                                        </p:attrNameLst>
                                      </p:cBhvr>
                                      <p:to>
                                        <p:strVal val="visible"/>
                                      </p:to>
                                    </p:set>
                                    <p:animEffect transition="in" filter="fade">
                                      <p:cBhvr>
                                        <p:cTn id="14" dur="1000"/>
                                        <p:tgtEl>
                                          <p:spTgt spid="131076"/>
                                        </p:tgtEl>
                                      </p:cBhvr>
                                    </p:animEffect>
                                    <p:anim calcmode="lin" valueType="num">
                                      <p:cBhvr>
                                        <p:cTn id="15" dur="1000" fill="hold"/>
                                        <p:tgtEl>
                                          <p:spTgt spid="131076"/>
                                        </p:tgtEl>
                                        <p:attrNameLst>
                                          <p:attrName>ppt_x</p:attrName>
                                        </p:attrNameLst>
                                      </p:cBhvr>
                                      <p:tavLst>
                                        <p:tav tm="0">
                                          <p:val>
                                            <p:strVal val="#ppt_x"/>
                                          </p:val>
                                        </p:tav>
                                        <p:tav tm="100000">
                                          <p:val>
                                            <p:strVal val="#ppt_x"/>
                                          </p:val>
                                        </p:tav>
                                      </p:tavLst>
                                    </p:anim>
                                    <p:anim calcmode="lin" valueType="num">
                                      <p:cBhvr>
                                        <p:cTn id="16" dur="1000" fill="hold"/>
                                        <p:tgtEl>
                                          <p:spTgt spid="13107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1B833F-C636-4D81-A606-8AD8FC40ED8A}"/>
              </a:ext>
            </a:extLst>
          </p:cNvPr>
          <p:cNvSpPr>
            <a:spLocks noGrp="1"/>
          </p:cNvSpPr>
          <p:nvPr>
            <p:ph idx="1"/>
          </p:nvPr>
        </p:nvSpPr>
        <p:spPr>
          <a:xfrm>
            <a:off x="839216" y="2109305"/>
            <a:ext cx="10753725" cy="2639390"/>
          </a:xfrm>
        </p:spPr>
        <p:txBody>
          <a:bodyPr>
            <a:normAutofit lnSpcReduction="10000"/>
          </a:bodyPr>
          <a:lstStyle/>
          <a:p>
            <a:endParaRPr lang="en-US" sz="7200" b="1" i="1" dirty="0">
              <a:solidFill>
                <a:schemeClr val="tx1"/>
              </a:solidFill>
            </a:endParaRPr>
          </a:p>
          <a:p>
            <a:pPr marL="0" indent="0">
              <a:buNone/>
            </a:pPr>
            <a:r>
              <a:rPr lang="en-US" sz="5400" b="1" dirty="0">
                <a:solidFill>
                  <a:srgbClr val="FFFF00"/>
                </a:solidFill>
                <a:latin typeface="Arial Black" panose="020B0A04020102020204" pitchFamily="34" charset="0"/>
              </a:rPr>
              <a:t>MYSTICISM OF OPEN EYES</a:t>
            </a:r>
          </a:p>
          <a:p>
            <a:pPr marL="3657600" lvl="8" indent="0">
              <a:buNone/>
            </a:pPr>
            <a:r>
              <a:rPr lang="en-US" sz="6600" b="1" dirty="0">
                <a:solidFill>
                  <a:schemeClr val="tx1"/>
                </a:solidFill>
              </a:rPr>
              <a:t> </a:t>
            </a:r>
            <a:endParaRPr lang="es-HN" sz="6600" b="1" dirty="0">
              <a:solidFill>
                <a:schemeClr val="tx1"/>
              </a:solidFill>
            </a:endParaRPr>
          </a:p>
        </p:txBody>
      </p:sp>
    </p:spTree>
    <p:extLst>
      <p:ext uri="{BB962C8B-B14F-4D97-AF65-F5344CB8AC3E}">
        <p14:creationId xmlns:p14="http://schemas.microsoft.com/office/powerpoint/2010/main" val="1885312904"/>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51053A-C399-4F51-BC86-D544B7013E8F}"/>
              </a:ext>
            </a:extLst>
          </p:cNvPr>
          <p:cNvSpPr/>
          <p:nvPr/>
        </p:nvSpPr>
        <p:spPr>
          <a:xfrm>
            <a:off x="350520" y="238960"/>
            <a:ext cx="11490960" cy="5053628"/>
          </a:xfrm>
          <a:prstGeom prst="rect">
            <a:avLst/>
          </a:prstGeom>
        </p:spPr>
        <p:txBody>
          <a:bodyPr wrap="square">
            <a:spAutoFit/>
          </a:bodyPr>
          <a:lstStyle/>
          <a:p>
            <a:pPr>
              <a:lnSpc>
                <a:spcPct val="107000"/>
              </a:lnSpc>
            </a:pPr>
            <a:r>
              <a:rPr lang="en-US" sz="32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Pope Francis – Year of Consecrated life:</a:t>
            </a:r>
          </a:p>
          <a:p>
            <a:pPr>
              <a:lnSpc>
                <a:spcPct val="107000"/>
              </a:lnSpc>
            </a:pPr>
            <a:endPar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
              <a:tabLst>
                <a:tab pos="457200" algn="l"/>
              </a:tabLs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“Consecrated men and women are called to live the charism of prophecy.  Prophets receive from God the ability to scrutinize the times in which they live and to interpret events;  they are like sentinels who keep watch in the night and sense the coming of the dawn.  </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2906405"/>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BD873-799B-4304-85BA-11471E27D787}"/>
              </a:ext>
            </a:extLst>
          </p:cNvPr>
          <p:cNvSpPr/>
          <p:nvPr/>
        </p:nvSpPr>
        <p:spPr>
          <a:xfrm>
            <a:off x="782320" y="558936"/>
            <a:ext cx="11043920" cy="5317033"/>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
              <a:tabLst>
                <a:tab pos="457200" algn="l"/>
              </a:tabLs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Prophets know God and they know the men and women who are their brothers and sisters. They are able to discern and denounce the evil of sin and injustice.  Because they are free, they are beholden to no one but God, and they have no interest other than God.  Prophets tend to be on the side of the poor and powerless, for they know that God ‘himself’ is on their side”.</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53028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a:xfrm>
            <a:off x="1137920" y="119270"/>
            <a:ext cx="10302240" cy="1356360"/>
          </a:xfrm>
        </p:spPr>
        <p:txBody>
          <a:bodyPr/>
          <a:lstStyle/>
          <a:p>
            <a:pPr eaLnBrk="1" hangingPunct="1">
              <a:defRPr/>
            </a:pPr>
            <a:r>
              <a:rPr lang="en-US" sz="3600" b="1" dirty="0">
                <a:solidFill>
                  <a:srgbClr val="33CC33"/>
                </a:solidFill>
                <a:latin typeface="Times New Roman" panose="02020603050405020304" pitchFamily="18" charset="0"/>
                <a:cs typeface="Times New Roman" panose="02020603050405020304" pitchFamily="18" charset="0"/>
              </a:rPr>
              <a:t>In religious life we need to reflect, not only in terms of what we do… but </a:t>
            </a:r>
          </a:p>
        </p:txBody>
      </p:sp>
      <p:sp>
        <p:nvSpPr>
          <p:cNvPr id="209923" name="Rectangle 3"/>
          <p:cNvSpPr>
            <a:spLocks noGrp="1" noChangeArrowheads="1"/>
          </p:cNvSpPr>
          <p:nvPr>
            <p:ph type="body" idx="1"/>
          </p:nvPr>
        </p:nvSpPr>
        <p:spPr>
          <a:xfrm>
            <a:off x="1838960" y="1518700"/>
            <a:ext cx="9875520" cy="5181600"/>
          </a:xfrm>
        </p:spPr>
        <p:txBody>
          <a:bodyPr>
            <a:normAutofit lnSpcReduction="10000"/>
          </a:bodyPr>
          <a:lstStyle/>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What we believe about the Reign of God</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Where we live  - where we locate ourselves</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How we live together</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How we understand the vows.</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How we read the scripture</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Spirituality</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Vision of church</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Understanding of the world</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How we prepare people for future ministry – what ministry will be needed.</a:t>
            </a:r>
          </a:p>
          <a:p>
            <a:pPr eaLnBrk="1" hangingPunct="1">
              <a:lnSpc>
                <a:spcPct val="90000"/>
              </a:lnSpc>
              <a:buFont typeface="Wingdings" pitchFamily="2" charset="2"/>
              <a:buChar char="Ø"/>
              <a:defRPr/>
            </a:pPr>
            <a:r>
              <a:rPr lang="en-US" sz="2400" b="1" dirty="0">
                <a:solidFill>
                  <a:srgbClr val="FFFF00"/>
                </a:solidFill>
                <a:latin typeface="Times New Roman" panose="02020603050405020304" pitchFamily="18" charset="0"/>
                <a:cs typeface="Times New Roman" panose="02020603050405020304" pitchFamily="18" charset="0"/>
              </a:rPr>
              <a:t>How we see ourselves in relation to the planet / cosmos</a:t>
            </a:r>
          </a:p>
          <a:p>
            <a:pPr eaLnBrk="1" hangingPunct="1">
              <a:lnSpc>
                <a:spcPct val="90000"/>
              </a:lnSpc>
              <a:buFont typeface="Wingdings" pitchFamily="2" charset="2"/>
              <a:buChar char="Ø"/>
              <a:defRPr/>
            </a:pPr>
            <a:r>
              <a:rPr lang="en-US" sz="1800" b="1" dirty="0">
                <a:solidFill>
                  <a:srgbClr val="FFFF00"/>
                </a:solidFill>
                <a:latin typeface="Times New Roman" panose="02020603050405020304" pitchFamily="18" charset="0"/>
                <a:cs typeface="Times New Roman" panose="02020603050405020304" pitchFamily="18" charset="0"/>
              </a:rPr>
              <a:t>Others….</a:t>
            </a:r>
          </a:p>
        </p:txBody>
      </p:sp>
    </p:spTree>
    <p:extLst>
      <p:ext uri="{BB962C8B-B14F-4D97-AF65-F5344CB8AC3E}">
        <p14:creationId xmlns:p14="http://schemas.microsoft.com/office/powerpoint/2010/main" val="2734975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fade">
                                      <p:cBhvr>
                                        <p:cTn id="7" dur="1000"/>
                                        <p:tgtEl>
                                          <p:spTgt spid="209922"/>
                                        </p:tgtEl>
                                      </p:cBhvr>
                                    </p:animEffect>
                                    <p:anim calcmode="lin" valueType="num">
                                      <p:cBhvr>
                                        <p:cTn id="8" dur="1000" fill="hold"/>
                                        <p:tgtEl>
                                          <p:spTgt spid="209922"/>
                                        </p:tgtEl>
                                        <p:attrNameLst>
                                          <p:attrName>ppt_x</p:attrName>
                                        </p:attrNameLst>
                                      </p:cBhvr>
                                      <p:tavLst>
                                        <p:tav tm="0">
                                          <p:val>
                                            <p:strVal val="#ppt_x"/>
                                          </p:val>
                                        </p:tav>
                                        <p:tav tm="100000">
                                          <p:val>
                                            <p:strVal val="#ppt_x"/>
                                          </p:val>
                                        </p:tav>
                                      </p:tavLst>
                                    </p:anim>
                                    <p:anim calcmode="lin" valueType="num">
                                      <p:cBhvr>
                                        <p:cTn id="9" dur="1000" fill="hold"/>
                                        <p:tgtEl>
                                          <p:spTgt spid="2099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9923">
                                            <p:txEl>
                                              <p:pRg st="0" end="0"/>
                                            </p:txEl>
                                          </p:spTgt>
                                        </p:tgtEl>
                                        <p:attrNameLst>
                                          <p:attrName>style.visibility</p:attrName>
                                        </p:attrNameLst>
                                      </p:cBhvr>
                                      <p:to>
                                        <p:strVal val="visible"/>
                                      </p:to>
                                    </p:set>
                                    <p:animEffect transition="in" filter="fade">
                                      <p:cBhvr>
                                        <p:cTn id="14" dur="1000"/>
                                        <p:tgtEl>
                                          <p:spTgt spid="209923">
                                            <p:txEl>
                                              <p:pRg st="0" end="0"/>
                                            </p:txEl>
                                          </p:spTgt>
                                        </p:tgtEl>
                                      </p:cBhvr>
                                    </p:animEffect>
                                    <p:anim calcmode="lin" valueType="num">
                                      <p:cBhvr>
                                        <p:cTn id="15" dur="10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99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9923">
                                            <p:txEl>
                                              <p:pRg st="1" end="1"/>
                                            </p:txEl>
                                          </p:spTgt>
                                        </p:tgtEl>
                                        <p:attrNameLst>
                                          <p:attrName>style.visibility</p:attrName>
                                        </p:attrNameLst>
                                      </p:cBhvr>
                                      <p:to>
                                        <p:strVal val="visible"/>
                                      </p:to>
                                    </p:set>
                                    <p:animEffect transition="in" filter="fade">
                                      <p:cBhvr>
                                        <p:cTn id="21" dur="1000"/>
                                        <p:tgtEl>
                                          <p:spTgt spid="209923">
                                            <p:txEl>
                                              <p:pRg st="1" end="1"/>
                                            </p:txEl>
                                          </p:spTgt>
                                        </p:tgtEl>
                                      </p:cBhvr>
                                    </p:animEffect>
                                    <p:anim calcmode="lin" valueType="num">
                                      <p:cBhvr>
                                        <p:cTn id="22" dur="10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099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9923">
                                            <p:txEl>
                                              <p:pRg st="2" end="2"/>
                                            </p:txEl>
                                          </p:spTgt>
                                        </p:tgtEl>
                                        <p:attrNameLst>
                                          <p:attrName>style.visibility</p:attrName>
                                        </p:attrNameLst>
                                      </p:cBhvr>
                                      <p:to>
                                        <p:strVal val="visible"/>
                                      </p:to>
                                    </p:set>
                                    <p:animEffect transition="in" filter="fade">
                                      <p:cBhvr>
                                        <p:cTn id="28" dur="1000"/>
                                        <p:tgtEl>
                                          <p:spTgt spid="209923">
                                            <p:txEl>
                                              <p:pRg st="2" end="2"/>
                                            </p:txEl>
                                          </p:spTgt>
                                        </p:tgtEl>
                                      </p:cBhvr>
                                    </p:animEffect>
                                    <p:anim calcmode="lin" valueType="num">
                                      <p:cBhvr>
                                        <p:cTn id="29" dur="10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99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9923">
                                            <p:txEl>
                                              <p:pRg st="3" end="3"/>
                                            </p:txEl>
                                          </p:spTgt>
                                        </p:tgtEl>
                                        <p:attrNameLst>
                                          <p:attrName>style.visibility</p:attrName>
                                        </p:attrNameLst>
                                      </p:cBhvr>
                                      <p:to>
                                        <p:strVal val="visible"/>
                                      </p:to>
                                    </p:set>
                                    <p:animEffect transition="in" filter="fade">
                                      <p:cBhvr>
                                        <p:cTn id="35" dur="1000"/>
                                        <p:tgtEl>
                                          <p:spTgt spid="209923">
                                            <p:txEl>
                                              <p:pRg st="3" end="3"/>
                                            </p:txEl>
                                          </p:spTgt>
                                        </p:tgtEl>
                                      </p:cBhvr>
                                    </p:animEffect>
                                    <p:anim calcmode="lin" valueType="num">
                                      <p:cBhvr>
                                        <p:cTn id="36" dur="1000" fill="hold"/>
                                        <p:tgtEl>
                                          <p:spTgt spid="20992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099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9923">
                                            <p:txEl>
                                              <p:pRg st="4" end="4"/>
                                            </p:txEl>
                                          </p:spTgt>
                                        </p:tgtEl>
                                        <p:attrNameLst>
                                          <p:attrName>style.visibility</p:attrName>
                                        </p:attrNameLst>
                                      </p:cBhvr>
                                      <p:to>
                                        <p:strVal val="visible"/>
                                      </p:to>
                                    </p:set>
                                    <p:animEffect transition="in" filter="fade">
                                      <p:cBhvr>
                                        <p:cTn id="42" dur="1000"/>
                                        <p:tgtEl>
                                          <p:spTgt spid="209923">
                                            <p:txEl>
                                              <p:pRg st="4" end="4"/>
                                            </p:txEl>
                                          </p:spTgt>
                                        </p:tgtEl>
                                      </p:cBhvr>
                                    </p:animEffect>
                                    <p:anim calcmode="lin" valueType="num">
                                      <p:cBhvr>
                                        <p:cTn id="43" dur="1000" fill="hold"/>
                                        <p:tgtEl>
                                          <p:spTgt spid="20992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099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9923">
                                            <p:txEl>
                                              <p:pRg st="5" end="5"/>
                                            </p:txEl>
                                          </p:spTgt>
                                        </p:tgtEl>
                                        <p:attrNameLst>
                                          <p:attrName>style.visibility</p:attrName>
                                        </p:attrNameLst>
                                      </p:cBhvr>
                                      <p:to>
                                        <p:strVal val="visible"/>
                                      </p:to>
                                    </p:set>
                                    <p:animEffect transition="in" filter="fade">
                                      <p:cBhvr>
                                        <p:cTn id="49" dur="1000"/>
                                        <p:tgtEl>
                                          <p:spTgt spid="209923">
                                            <p:txEl>
                                              <p:pRg st="5" end="5"/>
                                            </p:txEl>
                                          </p:spTgt>
                                        </p:tgtEl>
                                      </p:cBhvr>
                                    </p:animEffect>
                                    <p:anim calcmode="lin" valueType="num">
                                      <p:cBhvr>
                                        <p:cTn id="50" dur="1000" fill="hold"/>
                                        <p:tgtEl>
                                          <p:spTgt spid="20992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099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9923">
                                            <p:txEl>
                                              <p:pRg st="6" end="6"/>
                                            </p:txEl>
                                          </p:spTgt>
                                        </p:tgtEl>
                                        <p:attrNameLst>
                                          <p:attrName>style.visibility</p:attrName>
                                        </p:attrNameLst>
                                      </p:cBhvr>
                                      <p:to>
                                        <p:strVal val="visible"/>
                                      </p:to>
                                    </p:set>
                                    <p:animEffect transition="in" filter="fade">
                                      <p:cBhvr>
                                        <p:cTn id="56" dur="1000"/>
                                        <p:tgtEl>
                                          <p:spTgt spid="209923">
                                            <p:txEl>
                                              <p:pRg st="6" end="6"/>
                                            </p:txEl>
                                          </p:spTgt>
                                        </p:tgtEl>
                                      </p:cBhvr>
                                    </p:animEffect>
                                    <p:anim calcmode="lin" valueType="num">
                                      <p:cBhvr>
                                        <p:cTn id="57" dur="1000" fill="hold"/>
                                        <p:tgtEl>
                                          <p:spTgt spid="20992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099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9923">
                                            <p:txEl>
                                              <p:pRg st="7" end="7"/>
                                            </p:txEl>
                                          </p:spTgt>
                                        </p:tgtEl>
                                        <p:attrNameLst>
                                          <p:attrName>style.visibility</p:attrName>
                                        </p:attrNameLst>
                                      </p:cBhvr>
                                      <p:to>
                                        <p:strVal val="visible"/>
                                      </p:to>
                                    </p:set>
                                    <p:animEffect transition="in" filter="fade">
                                      <p:cBhvr>
                                        <p:cTn id="63" dur="1000"/>
                                        <p:tgtEl>
                                          <p:spTgt spid="209923">
                                            <p:txEl>
                                              <p:pRg st="7" end="7"/>
                                            </p:txEl>
                                          </p:spTgt>
                                        </p:tgtEl>
                                      </p:cBhvr>
                                    </p:animEffect>
                                    <p:anim calcmode="lin" valueType="num">
                                      <p:cBhvr>
                                        <p:cTn id="64" dur="1000" fill="hold"/>
                                        <p:tgtEl>
                                          <p:spTgt spid="20992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099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9923">
                                            <p:txEl>
                                              <p:pRg st="8" end="8"/>
                                            </p:txEl>
                                          </p:spTgt>
                                        </p:tgtEl>
                                        <p:attrNameLst>
                                          <p:attrName>style.visibility</p:attrName>
                                        </p:attrNameLst>
                                      </p:cBhvr>
                                      <p:to>
                                        <p:strVal val="visible"/>
                                      </p:to>
                                    </p:set>
                                    <p:animEffect transition="in" filter="fade">
                                      <p:cBhvr>
                                        <p:cTn id="70" dur="1000"/>
                                        <p:tgtEl>
                                          <p:spTgt spid="209923">
                                            <p:txEl>
                                              <p:pRg st="8" end="8"/>
                                            </p:txEl>
                                          </p:spTgt>
                                        </p:tgtEl>
                                      </p:cBhvr>
                                    </p:animEffect>
                                    <p:anim calcmode="lin" valueType="num">
                                      <p:cBhvr>
                                        <p:cTn id="71" dur="1000" fill="hold"/>
                                        <p:tgtEl>
                                          <p:spTgt spid="20992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099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9923">
                                            <p:txEl>
                                              <p:pRg st="9" end="9"/>
                                            </p:txEl>
                                          </p:spTgt>
                                        </p:tgtEl>
                                        <p:attrNameLst>
                                          <p:attrName>style.visibility</p:attrName>
                                        </p:attrNameLst>
                                      </p:cBhvr>
                                      <p:to>
                                        <p:strVal val="visible"/>
                                      </p:to>
                                    </p:set>
                                    <p:animEffect transition="in" filter="fade">
                                      <p:cBhvr>
                                        <p:cTn id="77" dur="1000"/>
                                        <p:tgtEl>
                                          <p:spTgt spid="209923">
                                            <p:txEl>
                                              <p:pRg st="9" end="9"/>
                                            </p:txEl>
                                          </p:spTgt>
                                        </p:tgtEl>
                                      </p:cBhvr>
                                    </p:animEffect>
                                    <p:anim calcmode="lin" valueType="num">
                                      <p:cBhvr>
                                        <p:cTn id="78" dur="1000" fill="hold"/>
                                        <p:tgtEl>
                                          <p:spTgt spid="20992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099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09923">
                                            <p:txEl>
                                              <p:pRg st="10" end="10"/>
                                            </p:txEl>
                                          </p:spTgt>
                                        </p:tgtEl>
                                        <p:attrNameLst>
                                          <p:attrName>style.visibility</p:attrName>
                                        </p:attrNameLst>
                                      </p:cBhvr>
                                      <p:to>
                                        <p:strVal val="visible"/>
                                      </p:to>
                                    </p:set>
                                    <p:animEffect transition="in" filter="fade">
                                      <p:cBhvr>
                                        <p:cTn id="84" dur="1000"/>
                                        <p:tgtEl>
                                          <p:spTgt spid="209923">
                                            <p:txEl>
                                              <p:pRg st="10" end="10"/>
                                            </p:txEl>
                                          </p:spTgt>
                                        </p:tgtEl>
                                      </p:cBhvr>
                                    </p:animEffect>
                                    <p:anim calcmode="lin" valueType="num">
                                      <p:cBhvr>
                                        <p:cTn id="85" dur="1000" fill="hold"/>
                                        <p:tgtEl>
                                          <p:spTgt spid="20992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099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552449" y="457201"/>
            <a:ext cx="10982325" cy="2519915"/>
          </a:xfrm>
        </p:spPr>
        <p:txBody>
          <a:bodyPr/>
          <a:lstStyle/>
          <a:p>
            <a:pPr algn="just" eaLnBrk="1" hangingPunct="1">
              <a:buFont typeface="Wingdings" pitchFamily="2" charset="2"/>
              <a:buNone/>
              <a:defRPr/>
            </a:pPr>
            <a:r>
              <a:rPr lang="en-US" sz="3600" dirty="0">
                <a:solidFill>
                  <a:srgbClr val="FFFF00"/>
                </a:solidFill>
                <a:latin typeface="Britannic Bold" panose="020B0903060703020204" pitchFamily="34" charset="0"/>
              </a:rPr>
              <a:t>“The world needs contemplative women (men) who see the world as God sees the world and so critique any system, either church or state, that denies any people the fullness of creation”.</a:t>
            </a:r>
            <a:r>
              <a:rPr lang="en-US" dirty="0">
                <a:solidFill>
                  <a:srgbClr val="FFFF00"/>
                </a:solidFill>
                <a:latin typeface="Britannic Bold" panose="020B0903060703020204" pitchFamily="34" charset="0"/>
              </a:rPr>
              <a:t>  </a:t>
            </a:r>
            <a:r>
              <a:rPr lang="en-US" dirty="0">
                <a:solidFill>
                  <a:schemeClr val="tx1"/>
                </a:solidFill>
                <a:latin typeface="Comic Sans MS" pitchFamily="66" charset="0"/>
              </a:rPr>
              <a:t> </a:t>
            </a:r>
          </a:p>
          <a:p>
            <a:pPr eaLnBrk="1" hangingPunct="1">
              <a:buFont typeface="Wingdings" pitchFamily="2" charset="2"/>
              <a:buNone/>
              <a:defRPr/>
            </a:pPr>
            <a:r>
              <a:rPr lang="en-US" b="1" dirty="0">
                <a:solidFill>
                  <a:schemeClr val="tx1"/>
                </a:solidFill>
                <a:latin typeface="Comic Sans MS" pitchFamily="66" charset="0"/>
              </a:rPr>
              <a:t>              </a:t>
            </a:r>
            <a:r>
              <a:rPr lang="en-US" b="1" dirty="0" err="1">
                <a:solidFill>
                  <a:schemeClr val="tx1"/>
                </a:solidFill>
                <a:latin typeface="Comic Sans MS" pitchFamily="66" charset="0"/>
              </a:rPr>
              <a:t>Chittister</a:t>
            </a:r>
            <a:endParaRPr lang="en-US" b="1" dirty="0">
              <a:solidFill>
                <a:schemeClr val="tx1"/>
              </a:solidFill>
              <a:latin typeface="Comic Sans MS" pitchFamily="66" charset="0"/>
            </a:endParaRPr>
          </a:p>
        </p:txBody>
      </p:sp>
      <p:pic>
        <p:nvPicPr>
          <p:cNvPr id="64515" name="Picture 9" descr="MPj04318230000[1]"/>
          <p:cNvPicPr>
            <a:picLocks noChangeAspect="1" noChangeArrowheads="1"/>
          </p:cNvPicPr>
          <p:nvPr/>
        </p:nvPicPr>
        <p:blipFill>
          <a:blip r:embed="rId2" cstate="print"/>
          <a:srcRect/>
          <a:stretch>
            <a:fillRect/>
          </a:stretch>
        </p:blipFill>
        <p:spPr bwMode="auto">
          <a:xfrm>
            <a:off x="6844488" y="3640987"/>
            <a:ext cx="4419600" cy="2944813"/>
          </a:xfrm>
          <a:prstGeom prst="rect">
            <a:avLst/>
          </a:prstGeom>
          <a:noFill/>
          <a:ln w="9525">
            <a:noFill/>
            <a:miter lim="800000"/>
            <a:headEnd/>
            <a:tailEnd/>
          </a:ln>
        </p:spPr>
      </p:pic>
    </p:spTree>
    <p:extLst>
      <p:ext uri="{BB962C8B-B14F-4D97-AF65-F5344CB8AC3E}">
        <p14:creationId xmlns:p14="http://schemas.microsoft.com/office/powerpoint/2010/main" val="5380878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fade">
                                      <p:cBhvr>
                                        <p:cTn id="7" dur="1000"/>
                                        <p:tgtEl>
                                          <p:spTgt spid="199683">
                                            <p:txEl>
                                              <p:pRg st="0" end="0"/>
                                            </p:txEl>
                                          </p:spTgt>
                                        </p:tgtEl>
                                      </p:cBhvr>
                                    </p:animEffect>
                                    <p:anim calcmode="lin" valueType="num">
                                      <p:cBhvr>
                                        <p:cTn id="8" dur="1000" fill="hold"/>
                                        <p:tgtEl>
                                          <p:spTgt spid="1996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96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9683">
                                            <p:txEl>
                                              <p:pRg st="1" end="1"/>
                                            </p:txEl>
                                          </p:spTgt>
                                        </p:tgtEl>
                                        <p:attrNameLst>
                                          <p:attrName>style.visibility</p:attrName>
                                        </p:attrNameLst>
                                      </p:cBhvr>
                                      <p:to>
                                        <p:strVal val="visible"/>
                                      </p:to>
                                    </p:set>
                                    <p:animEffect transition="in" filter="fade">
                                      <p:cBhvr>
                                        <p:cTn id="14" dur="1000"/>
                                        <p:tgtEl>
                                          <p:spTgt spid="199683">
                                            <p:txEl>
                                              <p:pRg st="1" end="1"/>
                                            </p:txEl>
                                          </p:spTgt>
                                        </p:tgtEl>
                                      </p:cBhvr>
                                    </p:animEffect>
                                    <p:anim calcmode="lin" valueType="num">
                                      <p:cBhvr>
                                        <p:cTn id="15" dur="10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9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4515"/>
                                        </p:tgtEl>
                                        <p:attrNameLst>
                                          <p:attrName>style.visibility</p:attrName>
                                        </p:attrNameLst>
                                      </p:cBhvr>
                                      <p:to>
                                        <p:strVal val="visible"/>
                                      </p:to>
                                    </p:set>
                                    <p:animEffect transition="in" filter="fade">
                                      <p:cBhvr>
                                        <p:cTn id="21" dur="1000"/>
                                        <p:tgtEl>
                                          <p:spTgt spid="64515"/>
                                        </p:tgtEl>
                                      </p:cBhvr>
                                    </p:animEffect>
                                    <p:anim calcmode="lin" valueType="num">
                                      <p:cBhvr>
                                        <p:cTn id="22" dur="1000" fill="hold"/>
                                        <p:tgtEl>
                                          <p:spTgt spid="64515"/>
                                        </p:tgtEl>
                                        <p:attrNameLst>
                                          <p:attrName>ppt_x</p:attrName>
                                        </p:attrNameLst>
                                      </p:cBhvr>
                                      <p:tavLst>
                                        <p:tav tm="0">
                                          <p:val>
                                            <p:strVal val="#ppt_x"/>
                                          </p:val>
                                        </p:tav>
                                        <p:tav tm="100000">
                                          <p:val>
                                            <p:strVal val="#ppt_x"/>
                                          </p:val>
                                        </p:tav>
                                      </p:tavLst>
                                    </p:anim>
                                    <p:anim calcmode="lin" valueType="num">
                                      <p:cBhvr>
                                        <p:cTn id="23" dur="1000" fill="hold"/>
                                        <p:tgtEl>
                                          <p:spTgt spid="645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1"/>
          </p:nvPr>
        </p:nvSpPr>
        <p:spPr>
          <a:xfrm>
            <a:off x="287299" y="453889"/>
            <a:ext cx="11474311" cy="5287963"/>
          </a:xfrm>
        </p:spPr>
        <p:txBody>
          <a:bodyPr>
            <a:normAutofit/>
          </a:bodyPr>
          <a:lstStyle/>
          <a:p>
            <a:pPr eaLnBrk="1" hangingPunct="1">
              <a:buFont typeface="Wingdings" pitchFamily="2" charset="2"/>
              <a:buNone/>
              <a:defRPr/>
            </a:pPr>
            <a:r>
              <a:rPr lang="en-US" sz="4400" dirty="0">
                <a:solidFill>
                  <a:srgbClr val="FFFF00"/>
                </a:solidFill>
                <a:latin typeface="Arial Black" panose="020B0A04020102020204" pitchFamily="34" charset="0"/>
              </a:rPr>
              <a:t>To be a religious today is to live in a certain moral loneliness.  It is to be what sociologists term a “cognitive minority,” that is, to be religious today is to stand outside of the dominant consciousness</a:t>
            </a:r>
            <a:r>
              <a:rPr lang="en-US" sz="4400" dirty="0">
                <a:solidFill>
                  <a:schemeClr val="tx1"/>
                </a:solidFill>
                <a:latin typeface="Impress BT" pitchFamily="66" charset="0"/>
              </a:rPr>
              <a:t>.  </a:t>
            </a:r>
          </a:p>
          <a:p>
            <a:pPr eaLnBrk="1" hangingPunct="1">
              <a:buFont typeface="Wingdings" pitchFamily="2" charset="2"/>
              <a:buNone/>
              <a:defRPr/>
            </a:pPr>
            <a:r>
              <a:rPr lang="en-US" sz="2400" dirty="0">
                <a:solidFill>
                  <a:schemeClr val="tx1"/>
                </a:solidFill>
                <a:latin typeface="Impress BT" pitchFamily="66" charset="0"/>
              </a:rPr>
              <a:t>R</a:t>
            </a:r>
            <a:r>
              <a:rPr lang="en-US" sz="2400" dirty="0">
                <a:solidFill>
                  <a:schemeClr val="tx1"/>
                </a:solidFill>
              </a:rPr>
              <a:t>on Rolheiser </a:t>
            </a:r>
            <a:r>
              <a:rPr lang="en-US" sz="2400" dirty="0">
                <a:solidFill>
                  <a:schemeClr val="accent1">
                    <a:lumMod val="50000"/>
                  </a:schemeClr>
                </a:solidFill>
              </a:rPr>
              <a:t>OMI</a:t>
            </a:r>
            <a:endParaRPr lang="en-US" sz="2800" dirty="0">
              <a:solidFill>
                <a:schemeClr val="accent1">
                  <a:lumMod val="50000"/>
                </a:schemeClr>
              </a:solidFill>
            </a:endParaRPr>
          </a:p>
        </p:txBody>
      </p:sp>
      <p:pic>
        <p:nvPicPr>
          <p:cNvPr id="45059" name="Picture 4" descr="MPj04383960000[1]"/>
          <p:cNvPicPr>
            <a:picLocks noChangeAspect="1" noChangeArrowheads="1"/>
          </p:cNvPicPr>
          <p:nvPr/>
        </p:nvPicPr>
        <p:blipFill>
          <a:blip r:embed="rId2" cstate="print"/>
          <a:srcRect t="18571"/>
          <a:stretch>
            <a:fillRect/>
          </a:stretch>
        </p:blipFill>
        <p:spPr bwMode="auto">
          <a:xfrm>
            <a:off x="8550271" y="3429000"/>
            <a:ext cx="3094381" cy="3252037"/>
          </a:xfrm>
          <a:prstGeom prst="rect">
            <a:avLst/>
          </a:prstGeom>
          <a:ln>
            <a:noFill/>
          </a:ln>
          <a:effectLst>
            <a:softEdge rad="112500"/>
          </a:effectLst>
        </p:spPr>
      </p:pic>
    </p:spTree>
    <p:extLst>
      <p:ext uri="{BB962C8B-B14F-4D97-AF65-F5344CB8AC3E}">
        <p14:creationId xmlns:p14="http://schemas.microsoft.com/office/powerpoint/2010/main" val="436225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fade">
                                      <p:cBhvr>
                                        <p:cTn id="7" dur="1000"/>
                                        <p:tgtEl>
                                          <p:spTgt spid="197635">
                                            <p:txEl>
                                              <p:pRg st="0" end="0"/>
                                            </p:txEl>
                                          </p:spTgt>
                                        </p:tgtEl>
                                      </p:cBhvr>
                                    </p:animEffect>
                                    <p:anim calcmode="lin" valueType="num">
                                      <p:cBhvr>
                                        <p:cTn id="8" dur="10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7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7635">
                                            <p:txEl>
                                              <p:pRg st="1" end="1"/>
                                            </p:txEl>
                                          </p:spTgt>
                                        </p:tgtEl>
                                        <p:attrNameLst>
                                          <p:attrName>style.visibility</p:attrName>
                                        </p:attrNameLst>
                                      </p:cBhvr>
                                      <p:to>
                                        <p:strVal val="visible"/>
                                      </p:to>
                                    </p:set>
                                    <p:animEffect transition="in" filter="fade">
                                      <p:cBhvr>
                                        <p:cTn id="14" dur="1000"/>
                                        <p:tgtEl>
                                          <p:spTgt spid="197635">
                                            <p:txEl>
                                              <p:pRg st="1" end="1"/>
                                            </p:txEl>
                                          </p:spTgt>
                                        </p:tgtEl>
                                      </p:cBhvr>
                                    </p:animEffect>
                                    <p:anim calcmode="lin" valueType="num">
                                      <p:cBhvr>
                                        <p:cTn id="15" dur="10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7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059"/>
                                        </p:tgtEl>
                                        <p:attrNameLst>
                                          <p:attrName>style.visibility</p:attrName>
                                        </p:attrNameLst>
                                      </p:cBhvr>
                                      <p:to>
                                        <p:strVal val="visible"/>
                                      </p:to>
                                    </p:set>
                                    <p:animEffect transition="in" filter="fade">
                                      <p:cBhvr>
                                        <p:cTn id="21" dur="1000"/>
                                        <p:tgtEl>
                                          <p:spTgt spid="45059"/>
                                        </p:tgtEl>
                                      </p:cBhvr>
                                    </p:animEffect>
                                    <p:anim calcmode="lin" valueType="num">
                                      <p:cBhvr>
                                        <p:cTn id="22" dur="1000" fill="hold"/>
                                        <p:tgtEl>
                                          <p:spTgt spid="45059"/>
                                        </p:tgtEl>
                                        <p:attrNameLst>
                                          <p:attrName>ppt_x</p:attrName>
                                        </p:attrNameLst>
                                      </p:cBhvr>
                                      <p:tavLst>
                                        <p:tav tm="0">
                                          <p:val>
                                            <p:strVal val="#ppt_x"/>
                                          </p:val>
                                        </p:tav>
                                        <p:tav tm="100000">
                                          <p:val>
                                            <p:strVal val="#ppt_x"/>
                                          </p:val>
                                        </p:tav>
                                      </p:tavLst>
                                    </p:anim>
                                    <p:anim calcmode="lin" valueType="num">
                                      <p:cBhvr>
                                        <p:cTn id="23" dur="10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descr="Image result for elderly person praying"/>
          <p:cNvPicPr>
            <a:picLocks noChangeAspect="1" noChangeArrowheads="1"/>
          </p:cNvPicPr>
          <p:nvPr/>
        </p:nvPicPr>
        <p:blipFill>
          <a:blip r:embed="rId2" cstate="print"/>
          <a:srcRect/>
          <a:stretch>
            <a:fillRect/>
          </a:stretch>
        </p:blipFill>
        <p:spPr bwMode="auto">
          <a:xfrm>
            <a:off x="2326695" y="465138"/>
            <a:ext cx="4820978" cy="3211513"/>
          </a:xfrm>
          <a:prstGeom prst="rect">
            <a:avLst/>
          </a:prstGeom>
          <a:noFill/>
        </p:spPr>
      </p:pic>
      <p:pic>
        <p:nvPicPr>
          <p:cNvPr id="310276" name="Picture 4" descr="Image result for elderly person praying"/>
          <p:cNvPicPr>
            <a:picLocks noChangeAspect="1" noChangeArrowheads="1"/>
          </p:cNvPicPr>
          <p:nvPr/>
        </p:nvPicPr>
        <p:blipFill>
          <a:blip r:embed="rId3" cstate="print"/>
          <a:srcRect t="4722" r="52708" b="12778"/>
          <a:stretch>
            <a:fillRect/>
          </a:stretch>
        </p:blipFill>
        <p:spPr bwMode="auto">
          <a:xfrm>
            <a:off x="7247210" y="2438400"/>
            <a:ext cx="2868340" cy="3752850"/>
          </a:xfrm>
          <a:prstGeom prst="rect">
            <a:avLst/>
          </a:prstGeom>
          <a:noFill/>
        </p:spPr>
      </p:pic>
      <p:sp>
        <p:nvSpPr>
          <p:cNvPr id="6" name="TextBox 5"/>
          <p:cNvSpPr txBox="1"/>
          <p:nvPr/>
        </p:nvSpPr>
        <p:spPr>
          <a:xfrm>
            <a:off x="2190750" y="3867150"/>
            <a:ext cx="4267200" cy="2308324"/>
          </a:xfrm>
          <a:prstGeom prst="rect">
            <a:avLst/>
          </a:prstGeom>
          <a:noFill/>
        </p:spPr>
        <p:txBody>
          <a:bodyPr wrap="square" rtlCol="0">
            <a:spAutoFit/>
          </a:bodyPr>
          <a:lstStyle/>
          <a:p>
            <a:r>
              <a:rPr lang="en-US" sz="4800" b="1" dirty="0">
                <a:latin typeface="Monotype Corsiva" pitchFamily="66" charset="0"/>
              </a:rPr>
              <a:t>We don’t need </a:t>
            </a:r>
          </a:p>
          <a:p>
            <a:r>
              <a:rPr lang="en-US" sz="4800" b="1" dirty="0">
                <a:latin typeface="Monotype Corsiva" pitchFamily="66" charset="0"/>
              </a:rPr>
              <a:t>numbers for this role…</a:t>
            </a:r>
          </a:p>
        </p:txBody>
      </p:sp>
      <p:sp>
        <p:nvSpPr>
          <p:cNvPr id="7" name="TextBox 6"/>
          <p:cNvSpPr txBox="1"/>
          <p:nvPr/>
        </p:nvSpPr>
        <p:spPr>
          <a:xfrm rot="20365548">
            <a:off x="2355168" y="865993"/>
            <a:ext cx="3616892" cy="1384995"/>
          </a:xfrm>
          <a:prstGeom prst="rect">
            <a:avLst/>
          </a:prstGeom>
          <a:noFill/>
        </p:spPr>
        <p:txBody>
          <a:bodyPr wrap="square" rtlCol="0">
            <a:spAutoFit/>
          </a:bodyPr>
          <a:lstStyle/>
          <a:p>
            <a:r>
              <a:rPr lang="en-US" sz="2800" b="1" dirty="0">
                <a:solidFill>
                  <a:schemeClr val="bg1"/>
                </a:solidFill>
                <a:latin typeface="Arial" pitchFamily="34" charset="0"/>
                <a:cs typeface="Arial" pitchFamily="34" charset="0"/>
              </a:rPr>
              <a:t>What kind of energy are we “putting into the universe?”</a:t>
            </a:r>
          </a:p>
        </p:txBody>
      </p:sp>
      <p:sp>
        <p:nvSpPr>
          <p:cNvPr id="8" name="TextBox 7"/>
          <p:cNvSpPr txBox="1"/>
          <p:nvPr/>
        </p:nvSpPr>
        <p:spPr>
          <a:xfrm>
            <a:off x="7410450" y="342900"/>
            <a:ext cx="2571750" cy="1754326"/>
          </a:xfrm>
          <a:prstGeom prst="rect">
            <a:avLst/>
          </a:prstGeom>
          <a:noFill/>
        </p:spPr>
        <p:txBody>
          <a:bodyPr wrap="square" rtlCol="0">
            <a:spAutoFit/>
          </a:bodyPr>
          <a:lstStyle/>
          <a:p>
            <a:r>
              <a:rPr lang="en-US" sz="3600" b="1" dirty="0">
                <a:latin typeface="Monotype Corsiva" pitchFamily="66" charset="0"/>
              </a:rPr>
              <a:t>What are the gifts we now have to give…</a:t>
            </a:r>
          </a:p>
        </p:txBody>
      </p:sp>
    </p:spTree>
    <p:extLst>
      <p:ext uri="{BB962C8B-B14F-4D97-AF65-F5344CB8AC3E}">
        <p14:creationId xmlns:p14="http://schemas.microsoft.com/office/powerpoint/2010/main" val="2009408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fade">
                                      <p:cBhvr>
                                        <p:cTn id="7" dur="1000"/>
                                        <p:tgtEl>
                                          <p:spTgt spid="310274"/>
                                        </p:tgtEl>
                                      </p:cBhvr>
                                    </p:animEffect>
                                    <p:anim calcmode="lin" valueType="num">
                                      <p:cBhvr>
                                        <p:cTn id="8" dur="1000" fill="hold"/>
                                        <p:tgtEl>
                                          <p:spTgt spid="310274"/>
                                        </p:tgtEl>
                                        <p:attrNameLst>
                                          <p:attrName>ppt_x</p:attrName>
                                        </p:attrNameLst>
                                      </p:cBhvr>
                                      <p:tavLst>
                                        <p:tav tm="0">
                                          <p:val>
                                            <p:strVal val="#ppt_x"/>
                                          </p:val>
                                        </p:tav>
                                        <p:tav tm="100000">
                                          <p:val>
                                            <p:strVal val="#ppt_x"/>
                                          </p:val>
                                        </p:tav>
                                      </p:tavLst>
                                    </p:anim>
                                    <p:anim calcmode="lin" valueType="num">
                                      <p:cBhvr>
                                        <p:cTn id="9" dur="1000" fill="hold"/>
                                        <p:tgtEl>
                                          <p:spTgt spid="310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0276"/>
                                        </p:tgtEl>
                                        <p:attrNameLst>
                                          <p:attrName>style.visibility</p:attrName>
                                        </p:attrNameLst>
                                      </p:cBhvr>
                                      <p:to>
                                        <p:strVal val="visible"/>
                                      </p:to>
                                    </p:set>
                                    <p:animEffect transition="in" filter="fade">
                                      <p:cBhvr>
                                        <p:cTn id="35" dur="1000"/>
                                        <p:tgtEl>
                                          <p:spTgt spid="310276"/>
                                        </p:tgtEl>
                                      </p:cBhvr>
                                    </p:animEffect>
                                    <p:anim calcmode="lin" valueType="num">
                                      <p:cBhvr>
                                        <p:cTn id="36" dur="1000" fill="hold"/>
                                        <p:tgtEl>
                                          <p:spTgt spid="310276"/>
                                        </p:tgtEl>
                                        <p:attrNameLst>
                                          <p:attrName>ppt_x</p:attrName>
                                        </p:attrNameLst>
                                      </p:cBhvr>
                                      <p:tavLst>
                                        <p:tav tm="0">
                                          <p:val>
                                            <p:strVal val="#ppt_x"/>
                                          </p:val>
                                        </p:tav>
                                        <p:tav tm="100000">
                                          <p:val>
                                            <p:strVal val="#ppt_x"/>
                                          </p:val>
                                        </p:tav>
                                      </p:tavLst>
                                    </p:anim>
                                    <p:anim calcmode="lin" valueType="num">
                                      <p:cBhvr>
                                        <p:cTn id="37" dur="1000" fill="hold"/>
                                        <p:tgtEl>
                                          <p:spTgt spid="310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0" y="457200"/>
            <a:ext cx="10934700" cy="1459632"/>
          </a:xfrm>
        </p:spPr>
        <p:txBody>
          <a:bodyPr>
            <a:noAutofit/>
          </a:bodyPr>
          <a:lstStyle/>
          <a:p>
            <a:r>
              <a:rPr lang="es-ES" dirty="0" err="1">
                <a:solidFill>
                  <a:srgbClr val="FFFF00"/>
                </a:solidFill>
                <a:latin typeface="Eras Bold ITC" panose="020B0907030504020204" pitchFamily="34" charset="0"/>
              </a:rPr>
              <a:t>Where</a:t>
            </a:r>
            <a:r>
              <a:rPr lang="es-ES" dirty="0">
                <a:solidFill>
                  <a:srgbClr val="FFFF00"/>
                </a:solidFill>
                <a:latin typeface="Eras Bold ITC" panose="020B0907030504020204" pitchFamily="34" charset="0"/>
              </a:rPr>
              <a:t> do </a:t>
            </a:r>
            <a:r>
              <a:rPr lang="es-ES" dirty="0" err="1">
                <a:solidFill>
                  <a:srgbClr val="FFFF00"/>
                </a:solidFill>
                <a:latin typeface="Eras Bold ITC" panose="020B0907030504020204" pitchFamily="34" charset="0"/>
              </a:rPr>
              <a:t>we</a:t>
            </a:r>
            <a:r>
              <a:rPr lang="es-ES" dirty="0">
                <a:solidFill>
                  <a:srgbClr val="FFFF00"/>
                </a:solidFill>
                <a:latin typeface="Eras Bold ITC" panose="020B0907030504020204" pitchFamily="34" charset="0"/>
              </a:rPr>
              <a:t> place </a:t>
            </a:r>
            <a:r>
              <a:rPr lang="es-ES" dirty="0" err="1">
                <a:solidFill>
                  <a:srgbClr val="FFFF00"/>
                </a:solidFill>
                <a:latin typeface="Eras Bold ITC" panose="020B0907030504020204" pitchFamily="34" charset="0"/>
              </a:rPr>
              <a:t>ourselves</a:t>
            </a:r>
            <a:r>
              <a:rPr lang="es-ES" sz="5400" dirty="0">
                <a:solidFill>
                  <a:srgbClr val="FFFF00"/>
                </a:solidFill>
                <a:latin typeface="Eras Bold ITC" panose="020B0907030504020204" pitchFamily="34" charset="0"/>
              </a:rPr>
              <a:t>?</a:t>
            </a:r>
          </a:p>
        </p:txBody>
      </p:sp>
      <p:pic>
        <p:nvPicPr>
          <p:cNvPr id="4" name="Picture 2" descr="C:\Users\farrellpr\AppData\Local\Microsoft\Windows\Temporary Internet Files\Content.IE5\5D9SFUSB\MC90032690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91745" y="1988840"/>
            <a:ext cx="4536503"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53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6" y="480392"/>
            <a:ext cx="10906124" cy="6096000"/>
          </a:xfrm>
        </p:spPr>
        <p:txBody>
          <a:bodyPr>
            <a:normAutofit/>
          </a:bodyPr>
          <a:lstStyle/>
          <a:p>
            <a:pPr algn="ctr">
              <a:buFont typeface="Wingdings" pitchFamily="2" charset="2"/>
              <a:buNone/>
              <a:defRPr/>
            </a:pPr>
            <a:r>
              <a:rPr lang="en-US" sz="7100" dirty="0">
                <a:solidFill>
                  <a:srgbClr val="FFFF00"/>
                </a:solidFill>
                <a:latin typeface="Aharoni" panose="02010803020104030203" pitchFamily="2" charset="-79"/>
                <a:cs typeface="Aharoni" panose="02010803020104030203" pitchFamily="2" charset="-79"/>
              </a:rPr>
              <a:t>“If the inner work is puny, the outer work will never be great and if the inner work is great the outer work will never be puny..” </a:t>
            </a:r>
            <a:r>
              <a:rPr lang="en-US" sz="2800" dirty="0">
                <a:solidFill>
                  <a:srgbClr val="FFFF00"/>
                </a:solidFill>
                <a:latin typeface="Aharoni" panose="02010803020104030203" pitchFamily="2" charset="-79"/>
                <a:cs typeface="Aharoni" panose="02010803020104030203" pitchFamily="2" charset="-79"/>
              </a:rPr>
              <a:t>             </a:t>
            </a:r>
            <a:r>
              <a:rPr lang="en-US" sz="2400" b="1" dirty="0">
                <a:solidFill>
                  <a:schemeClr val="tx1"/>
                </a:solidFill>
                <a:latin typeface="Lucida Bright" pitchFamily="18" charset="0"/>
              </a:rPr>
              <a:t>Eckhart</a:t>
            </a:r>
            <a:endParaRPr lang="en-US" sz="6600" b="1" dirty="0">
              <a:solidFill>
                <a:schemeClr val="tx1"/>
              </a:solidFill>
              <a:latin typeface="Mistral" pitchFamily="66" charset="0"/>
            </a:endParaRPr>
          </a:p>
        </p:txBody>
      </p:sp>
    </p:spTree>
    <p:extLst>
      <p:ext uri="{BB962C8B-B14F-4D97-AF65-F5344CB8AC3E}">
        <p14:creationId xmlns:p14="http://schemas.microsoft.com/office/powerpoint/2010/main" val="226877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1" y="213605"/>
            <a:ext cx="10487024" cy="2146823"/>
          </a:xfrm>
        </p:spPr>
        <p:txBody>
          <a:bodyPr>
            <a:normAutofit lnSpcReduction="10000"/>
          </a:bodyPr>
          <a:lstStyle/>
          <a:p>
            <a:pPr>
              <a:buNone/>
              <a:defRPr/>
            </a:pPr>
            <a:r>
              <a:rPr lang="en-US" sz="4000" dirty="0">
                <a:solidFill>
                  <a:srgbClr val="FFFF00"/>
                </a:solidFill>
                <a:latin typeface="Arial Black" panose="020B0A04020102020204" pitchFamily="34" charset="0"/>
              </a:rPr>
              <a:t>“A half hour meditation is essential –except when you are very busy, </a:t>
            </a:r>
          </a:p>
          <a:p>
            <a:pPr>
              <a:buNone/>
              <a:defRPr/>
            </a:pPr>
            <a:r>
              <a:rPr lang="en-US" sz="4000" dirty="0">
                <a:solidFill>
                  <a:srgbClr val="FFFF00"/>
                </a:solidFill>
                <a:latin typeface="Arial Black" panose="020B0A04020102020204" pitchFamily="34" charset="0"/>
              </a:rPr>
              <a:t>then a full hour is needed”.</a:t>
            </a:r>
          </a:p>
          <a:p>
            <a:pPr algn="r">
              <a:buFont typeface="Wingdings" pitchFamily="2" charset="2"/>
              <a:buNone/>
              <a:defRPr/>
            </a:pPr>
            <a:r>
              <a:rPr lang="en-US" b="1" dirty="0">
                <a:solidFill>
                  <a:schemeClr val="tx1"/>
                </a:solidFill>
              </a:rPr>
              <a:t>Francis de Sales</a:t>
            </a:r>
          </a:p>
        </p:txBody>
      </p:sp>
      <p:pic>
        <p:nvPicPr>
          <p:cNvPr id="12294" name="Picture 6" descr="http://indianapublicmedia.org/amomentofscience/files/2009/08/1959-940x626.jpg">
            <a:hlinkClick r:id="rId3"/>
          </p:cNvPr>
          <p:cNvPicPr>
            <a:picLocks noChangeAspect="1" noChangeArrowheads="1"/>
          </p:cNvPicPr>
          <p:nvPr/>
        </p:nvPicPr>
        <p:blipFill rotWithShape="1">
          <a:blip r:embed="rId4" cstate="print"/>
          <a:srcRect r="34094"/>
          <a:stretch/>
        </p:blipFill>
        <p:spPr bwMode="auto">
          <a:xfrm>
            <a:off x="3051543" y="2901070"/>
            <a:ext cx="4400551" cy="3743325"/>
          </a:xfrm>
          <a:prstGeom prst="rect">
            <a:avLst/>
          </a:prstGeom>
          <a:ln>
            <a:noFill/>
          </a:ln>
          <a:effectLst>
            <a:softEdge rad="112500"/>
          </a:effectLst>
        </p:spPr>
      </p:pic>
    </p:spTree>
    <p:extLst>
      <p:ext uri="{BB962C8B-B14F-4D97-AF65-F5344CB8AC3E}">
        <p14:creationId xmlns:p14="http://schemas.microsoft.com/office/powerpoint/2010/main" val="1313797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1000"/>
                                        <p:tgtEl>
                                          <p:spTgt spid="12294"/>
                                        </p:tgtEl>
                                      </p:cBhvr>
                                    </p:animEffect>
                                    <p:anim calcmode="lin" valueType="num">
                                      <p:cBhvr>
                                        <p:cTn id="29" dur="1000" fill="hold"/>
                                        <p:tgtEl>
                                          <p:spTgt spid="12294"/>
                                        </p:tgtEl>
                                        <p:attrNameLst>
                                          <p:attrName>ppt_x</p:attrName>
                                        </p:attrNameLst>
                                      </p:cBhvr>
                                      <p:tavLst>
                                        <p:tav tm="0">
                                          <p:val>
                                            <p:strVal val="#ppt_x"/>
                                          </p:val>
                                        </p:tav>
                                        <p:tav tm="100000">
                                          <p:val>
                                            <p:strVal val="#ppt_x"/>
                                          </p:val>
                                        </p:tav>
                                      </p:tavLst>
                                    </p:anim>
                                    <p:anim calcmode="lin" valueType="num">
                                      <p:cBhvr>
                                        <p:cTn id="3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latin typeface="Arial Black" panose="020B0A04020102020204" pitchFamily="34" charset="0"/>
              </a:rPr>
              <a:t>Mystical - Prophetic.</a:t>
            </a:r>
            <a:br>
              <a:rPr lang="en-US" dirty="0">
                <a:solidFill>
                  <a:srgbClr val="FFFF00"/>
                </a:solidFill>
                <a:latin typeface="Arial Black" panose="020B0A04020102020204" pitchFamily="34" charset="0"/>
              </a:rPr>
            </a:br>
            <a:r>
              <a:rPr lang="en-US" dirty="0">
                <a:solidFill>
                  <a:srgbClr val="FFFF00"/>
                </a:solidFill>
                <a:latin typeface="Arial Black" panose="020B0A04020102020204" pitchFamily="34" charset="0"/>
              </a:rPr>
              <a:t>Twins who need each other</a:t>
            </a:r>
          </a:p>
        </p:txBody>
      </p:sp>
      <p:pic>
        <p:nvPicPr>
          <p:cNvPr id="19458" name="Picture 2" descr="Image result for Hispanic Twins">
            <a:hlinkClick r:id="rId2"/>
          </p:cNvPr>
          <p:cNvPicPr>
            <a:picLocks noChangeAspect="1" noChangeArrowheads="1"/>
          </p:cNvPicPr>
          <p:nvPr/>
        </p:nvPicPr>
        <p:blipFill>
          <a:blip r:embed="rId3" cstate="print"/>
          <a:srcRect/>
          <a:stretch>
            <a:fillRect/>
          </a:stretch>
        </p:blipFill>
        <p:spPr bwMode="auto">
          <a:xfrm>
            <a:off x="2668714" y="2266122"/>
            <a:ext cx="6749793" cy="4371475"/>
          </a:xfrm>
          <a:prstGeom prst="rect">
            <a:avLst/>
          </a:prstGeom>
          <a:noFill/>
        </p:spPr>
      </p:pic>
    </p:spTree>
    <p:extLst>
      <p:ext uri="{BB962C8B-B14F-4D97-AF65-F5344CB8AC3E}">
        <p14:creationId xmlns:p14="http://schemas.microsoft.com/office/powerpoint/2010/main" val="3759253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fade">
                                      <p:cBhvr>
                                        <p:cTn id="14" dur="1000"/>
                                        <p:tgtEl>
                                          <p:spTgt spid="19458"/>
                                        </p:tgtEl>
                                      </p:cBhvr>
                                    </p:animEffect>
                                    <p:anim calcmode="lin" valueType="num">
                                      <p:cBhvr>
                                        <p:cTn id="15" dur="1000" fill="hold"/>
                                        <p:tgtEl>
                                          <p:spTgt spid="19458"/>
                                        </p:tgtEl>
                                        <p:attrNameLst>
                                          <p:attrName>ppt_x</p:attrName>
                                        </p:attrNameLst>
                                      </p:cBhvr>
                                      <p:tavLst>
                                        <p:tav tm="0">
                                          <p:val>
                                            <p:strVal val="#ppt_x"/>
                                          </p:val>
                                        </p:tav>
                                        <p:tav tm="100000">
                                          <p:val>
                                            <p:strVal val="#ppt_x"/>
                                          </p:val>
                                        </p:tav>
                                      </p:tavLst>
                                    </p:anim>
                                    <p:anim calcmode="lin" valueType="num">
                                      <p:cBhvr>
                                        <p:cTn id="1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7FFCBCB-3C03-4E00-891A-CDDF96222FDD}"/>
              </a:ext>
            </a:extLst>
          </p:cNvPr>
          <p:cNvSpPr txBox="1"/>
          <p:nvPr/>
        </p:nvSpPr>
        <p:spPr>
          <a:xfrm>
            <a:off x="1451900" y="962526"/>
            <a:ext cx="9609810" cy="2123658"/>
          </a:xfrm>
          <a:prstGeom prst="rect">
            <a:avLst/>
          </a:prstGeom>
          <a:noFill/>
        </p:spPr>
        <p:txBody>
          <a:bodyPr wrap="none" rtlCol="0">
            <a:spAutoFit/>
          </a:bodyPr>
          <a:lstStyle/>
          <a:p>
            <a:r>
              <a:rPr lang="en-US" sz="4400" dirty="0">
                <a:solidFill>
                  <a:srgbClr val="33CC33"/>
                </a:solidFill>
                <a:latin typeface="Arial Black" panose="020B0A04020102020204" pitchFamily="34" charset="0"/>
              </a:rPr>
              <a:t>Pope Francis </a:t>
            </a:r>
            <a:r>
              <a:rPr lang="en-US" sz="4400" dirty="0">
                <a:solidFill>
                  <a:srgbClr val="FFFF00"/>
                </a:solidFill>
                <a:latin typeface="Arial Black" panose="020B0A04020102020204" pitchFamily="34" charset="0"/>
              </a:rPr>
              <a:t>invites us to </a:t>
            </a:r>
          </a:p>
          <a:p>
            <a:pPr algn="ctr"/>
            <a:r>
              <a:rPr lang="en-US" sz="4400" dirty="0">
                <a:solidFill>
                  <a:srgbClr val="FFFF00"/>
                </a:solidFill>
                <a:latin typeface="Arial Black" panose="020B0A04020102020204" pitchFamily="34" charset="0"/>
              </a:rPr>
              <a:t>the geographical </a:t>
            </a:r>
          </a:p>
          <a:p>
            <a:r>
              <a:rPr lang="en-US" sz="4400" dirty="0">
                <a:solidFill>
                  <a:srgbClr val="FFFF00"/>
                </a:solidFill>
                <a:latin typeface="Arial Black" panose="020B0A04020102020204" pitchFamily="34" charset="0"/>
              </a:rPr>
              <a:t>as well as existential margins.</a:t>
            </a:r>
            <a:endParaRPr lang="es-HN" sz="44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7541487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75" y="304802"/>
            <a:ext cx="10877550" cy="3863162"/>
          </a:xfrm>
        </p:spPr>
        <p:txBody>
          <a:bodyPr>
            <a:normAutofit fontScale="92500" lnSpcReduction="10000"/>
          </a:bodyPr>
          <a:lstStyle/>
          <a:p>
            <a:pPr>
              <a:buFont typeface="Wingdings" pitchFamily="2" charset="2"/>
              <a:buNone/>
              <a:defRPr/>
            </a:pPr>
            <a:r>
              <a:rPr lang="en-US" sz="3600" b="1" dirty="0">
                <a:solidFill>
                  <a:srgbClr val="29EB15"/>
                </a:solidFill>
                <a:latin typeface="Arial" pitchFamily="34" charset="0"/>
                <a:cs typeface="Arial" pitchFamily="34" charset="0"/>
              </a:rPr>
              <a:t>Pope  Francis: </a:t>
            </a:r>
            <a:r>
              <a:rPr lang="en-US" b="1" dirty="0">
                <a:solidFill>
                  <a:srgbClr val="29EB15"/>
                </a:solidFill>
                <a:latin typeface="Arial" pitchFamily="34" charset="0"/>
                <a:cs typeface="Arial" pitchFamily="34" charset="0"/>
              </a:rPr>
              <a:t>Consecrated life</a:t>
            </a:r>
            <a:endParaRPr lang="en-US" sz="3600" b="1" dirty="0">
              <a:solidFill>
                <a:srgbClr val="29EB15"/>
              </a:solidFill>
              <a:latin typeface="Arial" pitchFamily="34" charset="0"/>
              <a:cs typeface="Arial" pitchFamily="34" charset="0"/>
            </a:endParaRPr>
          </a:p>
          <a:p>
            <a:pPr>
              <a:buFont typeface="Wingdings" pitchFamily="2" charset="2"/>
              <a:buNone/>
              <a:defRPr/>
            </a:pPr>
            <a:endParaRPr lang="en-US" sz="2000" i="1" dirty="0">
              <a:solidFill>
                <a:schemeClr val="tx1"/>
              </a:solidFill>
              <a:latin typeface="Arial" pitchFamily="34" charset="0"/>
              <a:cs typeface="Arial" pitchFamily="34" charset="0"/>
            </a:endParaRPr>
          </a:p>
          <a:p>
            <a:pPr algn="ctr">
              <a:buFont typeface="Wingdings" pitchFamily="2" charset="2"/>
              <a:buNone/>
              <a:defRPr/>
            </a:pPr>
            <a:r>
              <a:rPr lang="en-US" sz="3600" dirty="0">
                <a:solidFill>
                  <a:srgbClr val="FFFF00"/>
                </a:solidFill>
                <a:latin typeface="Arial Black" panose="020B0A04020102020204" pitchFamily="34" charset="0"/>
                <a:cs typeface="Arial" pitchFamily="34" charset="0"/>
              </a:rPr>
              <a:t>Religious must “never be rigid or closed, but always open to the voice of God who speaks, who opens and who leads</a:t>
            </a:r>
          </a:p>
          <a:p>
            <a:pPr algn="ctr">
              <a:buFont typeface="Wingdings" pitchFamily="2" charset="2"/>
              <a:buNone/>
              <a:defRPr/>
            </a:pPr>
            <a:r>
              <a:rPr lang="en-US" sz="3600" dirty="0">
                <a:solidFill>
                  <a:srgbClr val="FFFF00"/>
                </a:solidFill>
                <a:latin typeface="Arial Black" panose="020B0A04020102020204" pitchFamily="34" charset="0"/>
                <a:cs typeface="Arial" pitchFamily="34" charset="0"/>
              </a:rPr>
              <a:t> and invites us to go out toward </a:t>
            </a:r>
          </a:p>
          <a:p>
            <a:pPr algn="ctr">
              <a:buFont typeface="Wingdings" pitchFamily="2" charset="2"/>
              <a:buNone/>
              <a:defRPr/>
            </a:pPr>
            <a:r>
              <a:rPr lang="en-US" sz="3600" dirty="0">
                <a:solidFill>
                  <a:srgbClr val="FFFF00"/>
                </a:solidFill>
                <a:latin typeface="Arial Black" panose="020B0A04020102020204" pitchFamily="34" charset="0"/>
                <a:cs typeface="Arial" pitchFamily="34" charset="0"/>
              </a:rPr>
              <a:t>the horizon.</a:t>
            </a:r>
            <a:r>
              <a:rPr lang="en-US" sz="4000" dirty="0">
                <a:solidFill>
                  <a:srgbClr val="FFFF00"/>
                </a:solidFill>
                <a:latin typeface="Arial Black" panose="020B0A04020102020204" pitchFamily="34" charset="0"/>
                <a:cs typeface="Arial" pitchFamily="34" charset="0"/>
              </a:rPr>
              <a:t>” </a:t>
            </a:r>
            <a:endParaRPr lang="en-US" sz="3600" dirty="0">
              <a:solidFill>
                <a:srgbClr val="FFFF00"/>
              </a:solidFill>
              <a:latin typeface="Arial Black" panose="020B0A04020102020204" pitchFamily="34" charset="0"/>
              <a:cs typeface="Arial" pitchFamily="34" charset="0"/>
            </a:endParaRPr>
          </a:p>
          <a:p>
            <a:pPr>
              <a:buFont typeface="Wingdings" pitchFamily="2" charset="2"/>
              <a:buNone/>
              <a:defRPr/>
            </a:pPr>
            <a:r>
              <a:rPr lang="en-US" dirty="0">
                <a:latin typeface="Arial" pitchFamily="34" charset="0"/>
                <a:cs typeface="Arial" pitchFamily="34" charset="0"/>
              </a:rPr>
              <a:t> </a:t>
            </a:r>
          </a:p>
          <a:p>
            <a:pPr>
              <a:defRPr/>
            </a:pPr>
            <a:endParaRPr lang="en-US" dirty="0"/>
          </a:p>
        </p:txBody>
      </p:sp>
      <p:pic>
        <p:nvPicPr>
          <p:cNvPr id="77827" name="Picture 8" descr="http://global.fncstatic.com/static/managed/img/U.S./pope_francis_072813.jpg"/>
          <p:cNvPicPr>
            <a:picLocks noChangeAspect="1" noChangeArrowheads="1"/>
          </p:cNvPicPr>
          <p:nvPr/>
        </p:nvPicPr>
        <p:blipFill>
          <a:blip r:embed="rId3" cstate="print"/>
          <a:srcRect r="12000"/>
          <a:stretch>
            <a:fillRect/>
          </a:stretch>
        </p:blipFill>
        <p:spPr bwMode="auto">
          <a:xfrm>
            <a:off x="8277225" y="4083276"/>
            <a:ext cx="3352800" cy="2141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1468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304801"/>
            <a:ext cx="10934700" cy="2778641"/>
          </a:xfrm>
        </p:spPr>
        <p:txBody>
          <a:bodyPr>
            <a:normAutofit/>
          </a:bodyPr>
          <a:lstStyle/>
          <a:p>
            <a:pPr algn="ctr">
              <a:buFont typeface="Wingdings" pitchFamily="2" charset="2"/>
              <a:buNone/>
              <a:defRPr/>
            </a:pPr>
            <a:r>
              <a:rPr lang="en-US" sz="4000" b="1" dirty="0">
                <a:solidFill>
                  <a:srgbClr val="FFFF00"/>
                </a:solidFill>
                <a:latin typeface="Arial" pitchFamily="34" charset="0"/>
                <a:cs typeface="Arial" pitchFamily="34" charset="0"/>
              </a:rPr>
              <a:t>“Religious families are born to inspire new journeys, suggest unforeseen routes, or respond nimbly to human needs and necessities of the spirit”.  </a:t>
            </a:r>
          </a:p>
          <a:p>
            <a:pPr>
              <a:buFont typeface="Wingdings" pitchFamily="2" charset="2"/>
              <a:buNone/>
              <a:defRPr/>
            </a:pPr>
            <a:r>
              <a:rPr lang="en-US" b="1" dirty="0">
                <a:solidFill>
                  <a:schemeClr val="tx1"/>
                </a:solidFill>
                <a:latin typeface="Times New Roman" panose="02020603050405020304" pitchFamily="18" charset="0"/>
                <a:cs typeface="Times New Roman" panose="02020603050405020304" pitchFamily="18" charset="0"/>
              </a:rPr>
              <a:t>Pope Francis</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27652" name="Picture 4" descr="http://renegadechicks.com/wp-content/uploads/2013/01/womeninpoverty.jpg">
            <a:hlinkClick r:id="rId3"/>
          </p:cNvPr>
          <p:cNvPicPr>
            <a:picLocks noChangeAspect="1" noChangeArrowheads="1"/>
          </p:cNvPicPr>
          <p:nvPr/>
        </p:nvPicPr>
        <p:blipFill>
          <a:blip r:embed="rId4" cstate="print"/>
          <a:srcRect l="2774" r="2895"/>
          <a:stretch>
            <a:fillRect/>
          </a:stretch>
        </p:blipFill>
        <p:spPr bwMode="auto">
          <a:xfrm>
            <a:off x="5014603" y="2644052"/>
            <a:ext cx="5181600" cy="4038600"/>
          </a:xfrm>
          <a:prstGeom prst="rect">
            <a:avLst/>
          </a:prstGeom>
          <a:ln>
            <a:noFill/>
          </a:ln>
          <a:effectLst>
            <a:softEdge rad="112500"/>
          </a:effectLst>
        </p:spPr>
      </p:pic>
    </p:spTree>
    <p:extLst>
      <p:ext uri="{BB962C8B-B14F-4D97-AF65-F5344CB8AC3E}">
        <p14:creationId xmlns:p14="http://schemas.microsoft.com/office/powerpoint/2010/main" val="4084611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652"/>
                                        </p:tgtEl>
                                        <p:attrNameLst>
                                          <p:attrName>style.visibility</p:attrName>
                                        </p:attrNameLst>
                                      </p:cBhvr>
                                      <p:to>
                                        <p:strVal val="visible"/>
                                      </p:to>
                                    </p:set>
                                    <p:animEffect transition="in" filter="fade">
                                      <p:cBhvr>
                                        <p:cTn id="21" dur="1000"/>
                                        <p:tgtEl>
                                          <p:spTgt spid="27652"/>
                                        </p:tgtEl>
                                      </p:cBhvr>
                                    </p:animEffect>
                                    <p:anim calcmode="lin" valueType="num">
                                      <p:cBhvr>
                                        <p:cTn id="22" dur="1000" fill="hold"/>
                                        <p:tgtEl>
                                          <p:spTgt spid="27652"/>
                                        </p:tgtEl>
                                        <p:attrNameLst>
                                          <p:attrName>ppt_x</p:attrName>
                                        </p:attrNameLst>
                                      </p:cBhvr>
                                      <p:tavLst>
                                        <p:tav tm="0">
                                          <p:val>
                                            <p:strVal val="#ppt_x"/>
                                          </p:val>
                                        </p:tav>
                                        <p:tav tm="100000">
                                          <p:val>
                                            <p:strVal val="#ppt_x"/>
                                          </p:val>
                                        </p:tav>
                                      </p:tavLst>
                                    </p:anim>
                                    <p:anim calcmode="lin" valueType="num">
                                      <p:cBhvr>
                                        <p:cTn id="23"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74638"/>
            <a:ext cx="11049000" cy="3001962"/>
          </a:xfrm>
        </p:spPr>
        <p:txBody>
          <a:bodyPr>
            <a:normAutofit/>
          </a:bodyPr>
          <a:lstStyle/>
          <a:p>
            <a:pPr algn="ctr">
              <a:defRPr/>
            </a:pPr>
            <a:r>
              <a:rPr lang="en-US" sz="4400" dirty="0">
                <a:solidFill>
                  <a:srgbClr val="FFFF00"/>
                </a:solidFill>
                <a:latin typeface="Aharoni" panose="02010803020104030203" pitchFamily="2" charset="-79"/>
                <a:cs typeface="Aharoni" panose="02010803020104030203" pitchFamily="2" charset="-79"/>
              </a:rPr>
              <a:t>“The joy of the gospel  calls us to weave a spirituality like a type of searching, exploring alternative metaphors and new images, and creating unprecedented perspectives.”  </a:t>
            </a:r>
            <a:r>
              <a:rPr lang="en-US" sz="3100" b="1" dirty="0">
                <a:solidFill>
                  <a:schemeClr val="tx1"/>
                </a:solidFill>
              </a:rPr>
              <a:t>Pope Francis</a:t>
            </a:r>
            <a:endParaRPr lang="en-US" b="1" dirty="0">
              <a:solidFill>
                <a:schemeClr val="tx1"/>
              </a:solidFill>
            </a:endParaRPr>
          </a:p>
        </p:txBody>
      </p:sp>
      <p:pic>
        <p:nvPicPr>
          <p:cNvPr id="60419" name="Picture 2" descr="https://encrypted-tbn3.gstatic.com/images?q=tbn:ANd9GcSG_BFBJIwRJnbvdI-oSq01xitu2YJryf8EiJjv7m4KrExXDH3V9Q">
            <a:hlinkClick r:id="rId3"/>
          </p:cNvPr>
          <p:cNvPicPr>
            <a:picLocks noChangeAspect="1" noChangeArrowheads="1"/>
          </p:cNvPicPr>
          <p:nvPr/>
        </p:nvPicPr>
        <p:blipFill>
          <a:blip r:embed="rId4" cstate="print"/>
          <a:srcRect t="15385" r="3847" b="5769"/>
          <a:stretch>
            <a:fillRect/>
          </a:stretch>
        </p:blipFill>
        <p:spPr bwMode="auto">
          <a:xfrm>
            <a:off x="3639247" y="3665538"/>
            <a:ext cx="4913506" cy="2686050"/>
          </a:xfrm>
          <a:prstGeom prst="rect">
            <a:avLst/>
          </a:prstGeom>
          <a:noFill/>
          <a:ln w="9525">
            <a:noFill/>
            <a:miter lim="800000"/>
            <a:headEnd/>
            <a:tailEnd/>
          </a:ln>
        </p:spPr>
      </p:pic>
    </p:spTree>
    <p:extLst>
      <p:ext uri="{BB962C8B-B14F-4D97-AF65-F5344CB8AC3E}">
        <p14:creationId xmlns:p14="http://schemas.microsoft.com/office/powerpoint/2010/main" val="2279751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4089" y="2133600"/>
            <a:ext cx="10639425" cy="2956560"/>
          </a:xfrm>
        </p:spPr>
        <p:txBody>
          <a:bodyPr/>
          <a:lstStyle/>
          <a:p>
            <a:pPr>
              <a:defRPr/>
            </a:pPr>
            <a:endParaRPr lang="en-US" sz="4400" b="1" dirty="0">
              <a:solidFill>
                <a:schemeClr val="tx1"/>
              </a:solidFill>
              <a:latin typeface="Arial" panose="020B0604020202020204" pitchFamily="34" charset="0"/>
              <a:cs typeface="Arial" panose="020B0604020202020204" pitchFamily="34" charset="0"/>
            </a:endParaRPr>
          </a:p>
          <a:p>
            <a:pPr marL="0" indent="0" algn="ctr">
              <a:buNone/>
              <a:defRPr/>
            </a:pPr>
            <a:r>
              <a:rPr lang="en-US" sz="6000" b="1" dirty="0">
                <a:solidFill>
                  <a:srgbClr val="FFFF00"/>
                </a:solidFill>
                <a:latin typeface="Aharoni" panose="02010803020104030203" pitchFamily="2" charset="-79"/>
                <a:cs typeface="Aharoni" panose="02010803020104030203" pitchFamily="2" charset="-79"/>
              </a:rPr>
              <a:t>Religious life is a mystical- prophetic life form.</a:t>
            </a:r>
          </a:p>
        </p:txBody>
      </p:sp>
    </p:spTree>
    <p:extLst>
      <p:ext uri="{BB962C8B-B14F-4D97-AF65-F5344CB8AC3E}">
        <p14:creationId xmlns:p14="http://schemas.microsoft.com/office/powerpoint/2010/main" val="1939311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070" y="503239"/>
            <a:ext cx="5871210" cy="3647439"/>
          </a:xfrm>
        </p:spPr>
        <p:txBody>
          <a:bodyPr>
            <a:noAutofit/>
          </a:bodyPr>
          <a:lstStyle/>
          <a:p>
            <a:pPr algn="ctr">
              <a:buFont typeface="Wingdings" pitchFamily="2" charset="2"/>
              <a:buNone/>
              <a:defRPr/>
            </a:pPr>
            <a:r>
              <a:rPr lang="en-US" sz="4400" dirty="0">
                <a:solidFill>
                  <a:srgbClr val="FFFF00"/>
                </a:solidFill>
                <a:latin typeface="Aharoni" panose="02010803020104030203" pitchFamily="2" charset="-79"/>
                <a:cs typeface="Aharoni" panose="02010803020104030203" pitchFamily="2" charset="-79"/>
              </a:rPr>
              <a:t>“Mysticism and prophecy belong to the genetic codes of our identity and our mission for the </a:t>
            </a:r>
          </a:p>
          <a:p>
            <a:pPr algn="ctr">
              <a:buFont typeface="Wingdings" pitchFamily="2" charset="2"/>
              <a:buNone/>
              <a:defRPr/>
            </a:pPr>
            <a:r>
              <a:rPr lang="en-US" sz="4400" dirty="0">
                <a:solidFill>
                  <a:srgbClr val="FFFF00"/>
                </a:solidFill>
                <a:latin typeface="Aharoni" panose="02010803020104030203" pitchFamily="2" charset="-79"/>
                <a:cs typeface="Aharoni" panose="02010803020104030203" pitchFamily="2" charset="-79"/>
              </a:rPr>
              <a:t>Kingdom of God.”</a:t>
            </a:r>
          </a:p>
        </p:txBody>
      </p:sp>
      <p:pic>
        <p:nvPicPr>
          <p:cNvPr id="5" name="Picture 4" descr="Image result for dna">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746082">
            <a:off x="6779069" y="1806751"/>
            <a:ext cx="5307394" cy="2849132"/>
          </a:xfrm>
          <a:prstGeom prst="rect">
            <a:avLst/>
          </a:prstGeom>
          <a:ln>
            <a:noFill/>
          </a:ln>
          <a:effectLst>
            <a:softEdge rad="112500"/>
          </a:effectLst>
        </p:spPr>
      </p:pic>
      <p:sp>
        <p:nvSpPr>
          <p:cNvPr id="6" name="Title 1">
            <a:extLst>
              <a:ext uri="{FF2B5EF4-FFF2-40B4-BE49-F238E27FC236}">
                <a16:creationId xmlns:a16="http://schemas.microsoft.com/office/drawing/2014/main" id="{DE80BBEE-8562-4FB1-B412-81ABA5A1B5CF}"/>
              </a:ext>
            </a:extLst>
          </p:cNvPr>
          <p:cNvSpPr txBox="1">
            <a:spLocks/>
          </p:cNvSpPr>
          <p:nvPr/>
        </p:nvSpPr>
        <p:spPr>
          <a:xfrm>
            <a:off x="1626235" y="4836478"/>
            <a:ext cx="3738880" cy="7159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pPr>
              <a:defRPr/>
            </a:pPr>
            <a:r>
              <a:rPr lang="en-US" sz="1800" b="1" dirty="0">
                <a:latin typeface="Lucida Sans" pitchFamily="34" charset="0"/>
              </a:rPr>
              <a:t>Bruno </a:t>
            </a:r>
            <a:r>
              <a:rPr lang="en-US" sz="1800" b="1" dirty="0" err="1">
                <a:latin typeface="Lucida Sans" pitchFamily="34" charset="0"/>
              </a:rPr>
              <a:t>Secondin</a:t>
            </a:r>
            <a:r>
              <a:rPr lang="en-US" sz="1800" b="1" dirty="0">
                <a:latin typeface="Lucida Sans" pitchFamily="34" charset="0"/>
              </a:rPr>
              <a:t> O. </a:t>
            </a:r>
            <a:r>
              <a:rPr lang="en-US" sz="1800" b="1" dirty="0" err="1">
                <a:latin typeface="Lucida Sans" pitchFamily="34" charset="0"/>
              </a:rPr>
              <a:t>Carm</a:t>
            </a:r>
            <a:r>
              <a:rPr lang="en-US" sz="1800" b="1" dirty="0">
                <a:latin typeface="Lucida Sans" pitchFamily="34" charset="0"/>
              </a:rPr>
              <a:t>   UISG</a:t>
            </a:r>
          </a:p>
        </p:txBody>
      </p:sp>
    </p:spTree>
    <p:extLst>
      <p:ext uri="{BB962C8B-B14F-4D97-AF65-F5344CB8AC3E}">
        <p14:creationId xmlns:p14="http://schemas.microsoft.com/office/powerpoint/2010/main" val="1852460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553455"/>
            <a:ext cx="10115550" cy="5668963"/>
          </a:xfrm>
        </p:spPr>
        <p:txBody>
          <a:bodyPr/>
          <a:lstStyle/>
          <a:p>
            <a:pPr algn="just">
              <a:defRPr/>
            </a:pPr>
            <a:endParaRPr lang="en-US" sz="4800" dirty="0">
              <a:solidFill>
                <a:srgbClr val="FFFF00"/>
              </a:solidFill>
              <a:latin typeface="Arial Black" panose="020B0A04020102020204" pitchFamily="34" charset="0"/>
            </a:endParaRPr>
          </a:p>
          <a:p>
            <a:pPr algn="ctr">
              <a:defRPr/>
            </a:pPr>
            <a:r>
              <a:rPr lang="en-US" sz="4800" dirty="0">
                <a:solidFill>
                  <a:srgbClr val="FFFF00"/>
                </a:solidFill>
                <a:latin typeface="Arial Black" panose="020B0A04020102020204" pitchFamily="34" charset="0"/>
              </a:rPr>
              <a:t>True prophets arise and remain authentic through a special mystical experience of God which marks, sustains, and consoles them in moments of crisis.</a:t>
            </a:r>
          </a:p>
          <a:p>
            <a:pPr algn="just">
              <a:defRPr/>
            </a:pPr>
            <a:r>
              <a:rPr lang="en-US" dirty="0">
                <a:solidFill>
                  <a:schemeClr val="tx1"/>
                </a:solidFill>
                <a:latin typeface="High Tower Text" panose="02040502050506030303" pitchFamily="18" charset="0"/>
              </a:rPr>
              <a:t>Bruno </a:t>
            </a:r>
            <a:r>
              <a:rPr lang="en-US" dirty="0" err="1">
                <a:solidFill>
                  <a:schemeClr val="tx1"/>
                </a:solidFill>
                <a:latin typeface="High Tower Text" panose="02040502050506030303" pitchFamily="18" charset="0"/>
              </a:rPr>
              <a:t>Secondin</a:t>
            </a:r>
            <a:endParaRPr lang="en-US" dirty="0">
              <a:solidFill>
                <a:schemeClr val="tx1"/>
              </a:solidFill>
              <a:latin typeface="High Tower Text" panose="02040502050506030303" pitchFamily="18" charset="0"/>
            </a:endParaRPr>
          </a:p>
        </p:txBody>
      </p:sp>
    </p:spTree>
    <p:extLst>
      <p:ext uri="{BB962C8B-B14F-4D97-AF65-F5344CB8AC3E}">
        <p14:creationId xmlns:p14="http://schemas.microsoft.com/office/powerpoint/2010/main" val="1864721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379" y="322262"/>
            <a:ext cx="10742696" cy="6213475"/>
          </a:xfrm>
        </p:spPr>
        <p:txBody>
          <a:bodyPr>
            <a:noAutofit/>
          </a:bodyPr>
          <a:lstStyle/>
          <a:p>
            <a:pPr algn="ctr"/>
            <a:endParaRPr lang="en-US" sz="4800" dirty="0">
              <a:solidFill>
                <a:schemeClr val="tx1"/>
              </a:solidFill>
              <a:latin typeface="Arial Black" panose="020B0A04020102020204" pitchFamily="34" charset="0"/>
            </a:endParaRPr>
          </a:p>
          <a:p>
            <a:pPr algn="ctr"/>
            <a:r>
              <a:rPr lang="en-US" sz="4800" dirty="0">
                <a:solidFill>
                  <a:srgbClr val="29EB15"/>
                </a:solidFill>
                <a:latin typeface="Arial Black" panose="020B0A04020102020204" pitchFamily="34" charset="0"/>
              </a:rPr>
              <a:t>An authentic mysticism, as an encounter with the living God, lover of life, </a:t>
            </a:r>
            <a:r>
              <a:rPr lang="en-US" sz="4800" b="1" u="sng" dirty="0">
                <a:solidFill>
                  <a:srgbClr val="29EB15"/>
                </a:solidFill>
                <a:latin typeface="Arial Black" panose="020B0A04020102020204" pitchFamily="34" charset="0"/>
              </a:rPr>
              <a:t>cannot               but nourish and express itself in bold and liberating prophetic action.</a:t>
            </a:r>
            <a:endParaRPr lang="en-US" sz="4800" dirty="0">
              <a:solidFill>
                <a:srgbClr val="29EB15"/>
              </a:solidFill>
              <a:latin typeface="Arial Black" panose="020B0A04020102020204" pitchFamily="34" charset="0"/>
            </a:endParaRPr>
          </a:p>
        </p:txBody>
      </p:sp>
    </p:spTree>
    <p:extLst>
      <p:ext uri="{BB962C8B-B14F-4D97-AF65-F5344CB8AC3E}">
        <p14:creationId xmlns:p14="http://schemas.microsoft.com/office/powerpoint/2010/main" val="4083313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895" y="160338"/>
            <a:ext cx="2832210" cy="738717"/>
          </a:xfrm>
        </p:spPr>
        <p:txBody>
          <a:bodyPr>
            <a:normAutofit fontScale="90000"/>
          </a:bodyPr>
          <a:lstStyle/>
          <a:p>
            <a:pPr algn="ctr"/>
            <a:r>
              <a:rPr lang="en-US" dirty="0">
                <a:latin typeface="Aharoni" panose="02010803020104030203" pitchFamily="2" charset="-79"/>
                <a:cs typeface="Aharoni" panose="02010803020104030203" pitchFamily="2" charset="-79"/>
              </a:rPr>
              <a:t>Mystic</a:t>
            </a:r>
          </a:p>
        </p:txBody>
      </p:sp>
      <p:sp>
        <p:nvSpPr>
          <p:cNvPr id="3" name="Content Placeholder 2"/>
          <p:cNvSpPr>
            <a:spLocks noGrp="1"/>
          </p:cNvSpPr>
          <p:nvPr>
            <p:ph idx="1"/>
          </p:nvPr>
        </p:nvSpPr>
        <p:spPr>
          <a:xfrm>
            <a:off x="657224" y="899055"/>
            <a:ext cx="10877552" cy="4227129"/>
          </a:xfrm>
        </p:spPr>
        <p:txBody>
          <a:bodyPr>
            <a:normAutofit/>
          </a:bodyPr>
          <a:lstStyle/>
          <a:p>
            <a:pPr marL="0" indent="0">
              <a:buNone/>
            </a:pPr>
            <a:r>
              <a:rPr lang="en-US" sz="4000" b="1" dirty="0">
                <a:solidFill>
                  <a:srgbClr val="FFFF00"/>
                </a:solidFill>
                <a:latin typeface="Times New Roman" panose="02020603050405020304" pitchFamily="18" charset="0"/>
                <a:cs typeface="Times New Roman" panose="02020603050405020304" pitchFamily="18" charset="0"/>
              </a:rPr>
              <a:t>“A person who is deeply aware of the powerful presence of the Divine Spirit; someone who seeks, above all, the knowledge and love of God and who experiences to a strong degree the profoundly personal encounter with the                                         energy of divine life.”</a:t>
            </a:r>
          </a:p>
          <a:p>
            <a:pPr>
              <a:buNone/>
            </a:pPr>
            <a:endParaRPr lang="en-US" b="1" dirty="0">
              <a:solidFill>
                <a:schemeClr val="tx1"/>
              </a:solidFill>
              <a:latin typeface="Times New Roman" panose="02020603050405020304" pitchFamily="18" charset="0"/>
              <a:cs typeface="Times New Roman" panose="02020603050405020304" pitchFamily="18" charset="0"/>
            </a:endParaRPr>
          </a:p>
          <a:p>
            <a:pPr>
              <a:buNone/>
            </a:pPr>
            <a:r>
              <a:rPr lang="en-US" b="1" dirty="0">
                <a:solidFill>
                  <a:schemeClr val="tx1"/>
                </a:solidFill>
                <a:latin typeface="Times New Roman" panose="02020603050405020304" pitchFamily="18" charset="0"/>
                <a:cs typeface="Times New Roman" panose="02020603050405020304" pitchFamily="18" charset="0"/>
              </a:rPr>
              <a:t>Ursula King</a:t>
            </a:r>
          </a:p>
        </p:txBody>
      </p:sp>
      <p:pic>
        <p:nvPicPr>
          <p:cNvPr id="251906" name="Picture 2" descr="https://farm4.staticflickr.com/3487/3870006964_57d04d9c95_o_d.jpg">
            <a:hlinkClick r:id="rId3"/>
          </p:cNvPr>
          <p:cNvPicPr>
            <a:picLocks noChangeAspect="1" noChangeArrowheads="1"/>
          </p:cNvPicPr>
          <p:nvPr/>
        </p:nvPicPr>
        <p:blipFill>
          <a:blip r:embed="rId4" cstate="print"/>
          <a:srcRect/>
          <a:stretch>
            <a:fillRect/>
          </a:stretch>
        </p:blipFill>
        <p:spPr bwMode="auto">
          <a:xfrm>
            <a:off x="8217265" y="4194230"/>
            <a:ext cx="3317511" cy="2209800"/>
          </a:xfrm>
          <a:prstGeom prst="rect">
            <a:avLst/>
          </a:prstGeom>
          <a:ln>
            <a:noFill/>
          </a:ln>
          <a:effectLst>
            <a:softEdge rad="112500"/>
          </a:effectLst>
        </p:spPr>
      </p:pic>
      <p:sp>
        <p:nvSpPr>
          <p:cNvPr id="251908" name="AutoShape 4" descr="Image result for praying in church"/>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222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1906"/>
                                        </p:tgtEl>
                                        <p:attrNameLst>
                                          <p:attrName>style.visibility</p:attrName>
                                        </p:attrNameLst>
                                      </p:cBhvr>
                                      <p:to>
                                        <p:strVal val="visible"/>
                                      </p:to>
                                    </p:set>
                                    <p:animEffect transition="in" filter="fade">
                                      <p:cBhvr>
                                        <p:cTn id="21" dur="1000"/>
                                        <p:tgtEl>
                                          <p:spTgt spid="251906"/>
                                        </p:tgtEl>
                                      </p:cBhvr>
                                    </p:animEffect>
                                    <p:anim calcmode="lin" valueType="num">
                                      <p:cBhvr>
                                        <p:cTn id="22" dur="1000" fill="hold"/>
                                        <p:tgtEl>
                                          <p:spTgt spid="251906"/>
                                        </p:tgtEl>
                                        <p:attrNameLst>
                                          <p:attrName>ppt_x</p:attrName>
                                        </p:attrNameLst>
                                      </p:cBhvr>
                                      <p:tavLst>
                                        <p:tav tm="0">
                                          <p:val>
                                            <p:strVal val="#ppt_x"/>
                                          </p:val>
                                        </p:tav>
                                        <p:tav tm="100000">
                                          <p:val>
                                            <p:strVal val="#ppt_x"/>
                                          </p:val>
                                        </p:tav>
                                      </p:tavLst>
                                    </p:anim>
                                    <p:anim calcmode="lin" valueType="num">
                                      <p:cBhvr>
                                        <p:cTn id="23" dur="1000" fill="hold"/>
                                        <p:tgtEl>
                                          <p:spTgt spid="2519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25789" y="1184550"/>
            <a:ext cx="6852738" cy="3170099"/>
          </a:xfrm>
          <a:prstGeom prst="rect">
            <a:avLst/>
          </a:prstGeom>
          <a:noFill/>
        </p:spPr>
        <p:txBody>
          <a:bodyPr wrap="square" rtlCol="0">
            <a:spAutoFit/>
          </a:bodyPr>
          <a:lstStyle/>
          <a:p>
            <a:pPr algn="ctr"/>
            <a:r>
              <a:rPr lang="en-US" sz="4000" dirty="0">
                <a:solidFill>
                  <a:srgbClr val="FFFF00"/>
                </a:solidFill>
                <a:latin typeface="Aharoni" panose="02010803020104030203" pitchFamily="2" charset="-79"/>
                <a:cs typeface="Aharoni" panose="02010803020104030203" pitchFamily="2" charset="-79"/>
              </a:rPr>
              <a:t>A mystic is someone who lights the candle and cries for joy,</a:t>
            </a:r>
          </a:p>
          <a:p>
            <a:pPr algn="ctr"/>
            <a:r>
              <a:rPr lang="en-US" sz="4000" dirty="0">
                <a:solidFill>
                  <a:srgbClr val="FFFF00"/>
                </a:solidFill>
                <a:latin typeface="Aharoni" panose="02010803020104030203" pitchFamily="2" charset="-79"/>
                <a:cs typeface="Aharoni" panose="02010803020104030203" pitchFamily="2" charset="-79"/>
              </a:rPr>
              <a:t>crazy in love with  	No One.</a:t>
            </a:r>
          </a:p>
          <a:p>
            <a:pPr algn="ctr"/>
            <a:r>
              <a:rPr lang="en-US" sz="4000" dirty="0">
                <a:solidFill>
                  <a:srgbClr val="FFFF00"/>
                </a:solidFill>
                <a:latin typeface="Aharoni" panose="02010803020104030203" pitchFamily="2" charset="-79"/>
                <a:cs typeface="Aharoni" panose="02010803020104030203" pitchFamily="2" charset="-79"/>
              </a:rPr>
              <a:t>A mystic doesn’t argue 	about God defend God,  or crusade for God</a:t>
            </a:r>
          </a:p>
        </p:txBody>
      </p:sp>
      <p:pic>
        <p:nvPicPr>
          <p:cNvPr id="2052" name="Picture 4" descr="C:\Users\schreckn\Documents\My Pictures\good pics\Candle.JPG"/>
          <p:cNvPicPr>
            <a:picLocks noChangeAspect="1" noChangeArrowheads="1"/>
          </p:cNvPicPr>
          <p:nvPr/>
        </p:nvPicPr>
        <p:blipFill>
          <a:blip r:embed="rId2" cstate="print"/>
          <a:srcRect/>
          <a:stretch>
            <a:fillRect/>
          </a:stretch>
        </p:blipFill>
        <p:spPr bwMode="auto">
          <a:xfrm>
            <a:off x="1752601" y="609600"/>
            <a:ext cx="2774731" cy="4191000"/>
          </a:xfrm>
          <a:prstGeom prst="rect">
            <a:avLst/>
          </a:prstGeom>
          <a:noFill/>
        </p:spPr>
      </p:pic>
    </p:spTree>
    <p:extLst>
      <p:ext uri="{BB962C8B-B14F-4D97-AF65-F5344CB8AC3E}">
        <p14:creationId xmlns:p14="http://schemas.microsoft.com/office/powerpoint/2010/main" val="2763852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46653"/>
            <a:ext cx="6733540" cy="5592763"/>
          </a:xfrm>
        </p:spPr>
        <p:txBody>
          <a:bodyPr>
            <a:normAutofit/>
          </a:bodyPr>
          <a:lstStyle/>
          <a:p>
            <a:pPr algn="just">
              <a:buNone/>
            </a:pPr>
            <a:r>
              <a:rPr lang="en-US" sz="4000" b="1" dirty="0">
                <a:solidFill>
                  <a:srgbClr val="FFFF00"/>
                </a:solidFill>
                <a:latin typeface="Times New Roman" panose="02020603050405020304" pitchFamily="18" charset="0"/>
                <a:cs typeface="Times New Roman" panose="02020603050405020304" pitchFamily="18" charset="0"/>
              </a:rPr>
              <a:t>“A mystic is a burning bush, A spark of the Holy Bonfire, The one in the corner who is laughing at Nothing ..</a:t>
            </a:r>
          </a:p>
          <a:p>
            <a:pPr algn="just">
              <a:buNone/>
            </a:pPr>
            <a:r>
              <a:rPr lang="en-US" sz="4000" b="1" dirty="0">
                <a:solidFill>
                  <a:srgbClr val="FFFF00"/>
                </a:solidFill>
                <a:latin typeface="Times New Roman" panose="02020603050405020304" pitchFamily="18" charset="0"/>
                <a:cs typeface="Times New Roman" panose="02020603050405020304" pitchFamily="18" charset="0"/>
              </a:rPr>
              <a:t>Don’t look for bruised knees, bowed heads, hands </a:t>
            </a:r>
            <a:r>
              <a:rPr lang="en-US" sz="4000" b="1" dirty="0" err="1">
                <a:solidFill>
                  <a:srgbClr val="FFFF00"/>
                </a:solidFill>
                <a:latin typeface="Times New Roman" panose="02020603050405020304" pitchFamily="18" charset="0"/>
                <a:cs typeface="Times New Roman" panose="02020603050405020304" pitchFamily="18" charset="0"/>
              </a:rPr>
              <a:t>claped</a:t>
            </a:r>
            <a:r>
              <a:rPr lang="en-US" sz="4000" b="1" dirty="0">
                <a:solidFill>
                  <a:srgbClr val="FFFF00"/>
                </a:solidFill>
                <a:latin typeface="Times New Roman" panose="02020603050405020304" pitchFamily="18" charset="0"/>
                <a:cs typeface="Times New Roman" panose="02020603050405020304" pitchFamily="18" charset="0"/>
              </a:rPr>
              <a:t> or beating breasts ….”</a:t>
            </a:r>
          </a:p>
          <a:p>
            <a:pPr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buNone/>
            </a:pPr>
            <a:r>
              <a:rPr lang="en-US" dirty="0">
                <a:solidFill>
                  <a:schemeClr val="tx1"/>
                </a:solidFill>
                <a:latin typeface="Times New Roman" panose="02020603050405020304" pitchFamily="18" charset="0"/>
                <a:cs typeface="Times New Roman" panose="02020603050405020304" pitchFamily="18" charset="0"/>
              </a:rPr>
              <a:t>Jan Philips</a:t>
            </a:r>
          </a:p>
        </p:txBody>
      </p:sp>
      <p:pic>
        <p:nvPicPr>
          <p:cNvPr id="3074" name="Picture 2" descr="C:\Users\schreckn\Documents\My Pictures\Blue Eyed Ennis\animated-fire[1].gif"/>
          <p:cNvPicPr>
            <a:picLocks noChangeAspect="1" noChangeArrowheads="1" noCrop="1"/>
          </p:cNvPicPr>
          <p:nvPr/>
        </p:nvPicPr>
        <p:blipFill>
          <a:blip r:embed="rId2" cstate="print"/>
          <a:srcRect/>
          <a:stretch>
            <a:fillRect/>
          </a:stretch>
        </p:blipFill>
        <p:spPr bwMode="auto">
          <a:xfrm>
            <a:off x="7447280" y="1392868"/>
            <a:ext cx="4432300" cy="3336313"/>
          </a:xfrm>
          <a:prstGeom prst="rect">
            <a:avLst/>
          </a:prstGeom>
          <a:noFill/>
        </p:spPr>
      </p:pic>
    </p:spTree>
    <p:extLst>
      <p:ext uri="{BB962C8B-B14F-4D97-AF65-F5344CB8AC3E}">
        <p14:creationId xmlns:p14="http://schemas.microsoft.com/office/powerpoint/2010/main" val="784719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tropolitano">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TM03457491[[fn=Metrópoli]]</Template>
  <TotalTime>1450</TotalTime>
  <Words>1263</Words>
  <Application>Microsoft Office PowerPoint</Application>
  <PresentationFormat>Widescreen</PresentationFormat>
  <Paragraphs>99</Paragraphs>
  <Slides>26</Slides>
  <Notes>16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26</vt:i4>
      </vt:variant>
    </vt:vector>
  </HeadingPairs>
  <TitlesOfParts>
    <vt:vector size="45" baseType="lpstr">
      <vt:lpstr>Aharoni</vt:lpstr>
      <vt:lpstr>Arial</vt:lpstr>
      <vt:lpstr>Arial Black</vt:lpstr>
      <vt:lpstr>Britannic Bold</vt:lpstr>
      <vt:lpstr>Calibri</vt:lpstr>
      <vt:lpstr>Calibri Light</vt:lpstr>
      <vt:lpstr>Century Gothic</vt:lpstr>
      <vt:lpstr>Comic Sans MS</vt:lpstr>
      <vt:lpstr>Eras Bold ITC</vt:lpstr>
      <vt:lpstr>High Tower Text</vt:lpstr>
      <vt:lpstr>Impress BT</vt:lpstr>
      <vt:lpstr>Lucida Bright</vt:lpstr>
      <vt:lpstr>Lucida Sans</vt:lpstr>
      <vt:lpstr>Mistral</vt:lpstr>
      <vt:lpstr>Monotype Corsiva</vt:lpstr>
      <vt:lpstr>Times New Roman</vt:lpstr>
      <vt:lpstr>Wingdings</vt:lpstr>
      <vt:lpstr>Metropolitano</vt:lpstr>
      <vt:lpstr>Vapor Trail</vt:lpstr>
      <vt:lpstr>PowerPoint Presentation</vt:lpstr>
      <vt:lpstr>Where do we place ourselves?</vt:lpstr>
      <vt:lpstr>PowerPoint Presentation</vt:lpstr>
      <vt:lpstr>PowerPoint Presentation</vt:lpstr>
      <vt:lpstr>PowerPoint Presentation</vt:lpstr>
      <vt:lpstr>PowerPoint Presentation</vt:lpstr>
      <vt:lpstr>Mystic</vt:lpstr>
      <vt:lpstr>PowerPoint Presentation</vt:lpstr>
      <vt:lpstr>PowerPoint Presentation</vt:lpstr>
      <vt:lpstr>Prophet:</vt:lpstr>
      <vt:lpstr>PowerPoint Presentation</vt:lpstr>
      <vt:lpstr>PowerPoint Presentation</vt:lpstr>
      <vt:lpstr>PowerPoint Presentation</vt:lpstr>
      <vt:lpstr>PowerPoint Presentation</vt:lpstr>
      <vt:lpstr>PowerPoint Presentation</vt:lpstr>
      <vt:lpstr>In religious life we need to reflect, not only in terms of what we do… but </vt:lpstr>
      <vt:lpstr>PowerPoint Presentation</vt:lpstr>
      <vt:lpstr>PowerPoint Presentation</vt:lpstr>
      <vt:lpstr>PowerPoint Presentation</vt:lpstr>
      <vt:lpstr>PowerPoint Presentation</vt:lpstr>
      <vt:lpstr>PowerPoint Presentation</vt:lpstr>
      <vt:lpstr>Mystical - Prophetic. Twins who need each other</vt:lpstr>
      <vt:lpstr>PowerPoint Presentation</vt:lpstr>
      <vt:lpstr>PowerPoint Presentation</vt:lpstr>
      <vt:lpstr>PowerPoint Presentation</vt:lpstr>
      <vt:lpstr>“The joy of the gospel  calls us to weave a spirituality like a type of searching, exploring alternative metaphors and new images, and creating unprecedented perspectives.”  Pope Francis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Presence</dc:title>
  <dc:creator>Pat Farrell</dc:creator>
  <cp:lastModifiedBy>Generalat</cp:lastModifiedBy>
  <cp:revision>100</cp:revision>
  <dcterms:created xsi:type="dcterms:W3CDTF">2019-05-24T17:01:21Z</dcterms:created>
  <dcterms:modified xsi:type="dcterms:W3CDTF">2020-04-27T15:08:55Z</dcterms:modified>
</cp:coreProperties>
</file>