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24" r:id="rId2"/>
    <p:sldMasterId id="2147483842" r:id="rId3"/>
    <p:sldMasterId id="2147483876" r:id="rId4"/>
  </p:sldMasterIdLst>
  <p:notesMasterIdLst>
    <p:notesMasterId r:id="rId35"/>
  </p:notesMasterIdLst>
  <p:sldIdLst>
    <p:sldId id="258" r:id="rId5"/>
    <p:sldId id="257" r:id="rId6"/>
    <p:sldId id="294" r:id="rId7"/>
    <p:sldId id="296" r:id="rId8"/>
    <p:sldId id="279" r:id="rId9"/>
    <p:sldId id="278" r:id="rId10"/>
    <p:sldId id="261" r:id="rId11"/>
    <p:sldId id="299" r:id="rId12"/>
    <p:sldId id="262" r:id="rId13"/>
    <p:sldId id="263" r:id="rId14"/>
    <p:sldId id="264" r:id="rId15"/>
    <p:sldId id="259" r:id="rId16"/>
    <p:sldId id="282" r:id="rId17"/>
    <p:sldId id="283" r:id="rId18"/>
    <p:sldId id="265" r:id="rId19"/>
    <p:sldId id="269" r:id="rId20"/>
    <p:sldId id="280" r:id="rId21"/>
    <p:sldId id="266" r:id="rId22"/>
    <p:sldId id="270" r:id="rId23"/>
    <p:sldId id="284" r:id="rId24"/>
    <p:sldId id="285" r:id="rId25"/>
    <p:sldId id="272" r:id="rId26"/>
    <p:sldId id="281" r:id="rId27"/>
    <p:sldId id="286" r:id="rId28"/>
    <p:sldId id="273" r:id="rId29"/>
    <p:sldId id="274" r:id="rId30"/>
    <p:sldId id="275" r:id="rId31"/>
    <p:sldId id="288" r:id="rId32"/>
    <p:sldId id="300" r:id="rId33"/>
    <p:sldId id="3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4660"/>
  </p:normalViewPr>
  <p:slideViewPr>
    <p:cSldViewPr snapToGrid="0">
      <p:cViewPr varScale="1">
        <p:scale>
          <a:sx n="78" d="100"/>
          <a:sy n="78" d="100"/>
        </p:scale>
        <p:origin x="744" y="6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4AF87-77E9-467F-9C16-366A284E88E3}" type="datetimeFigureOut">
              <a:rPr lang="en-IN" smtClean="0"/>
              <a:t>24-04-2020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434FF-6DAD-460D-AB0D-9DA0DFE66C2B}" type="slidenum">
              <a:rPr lang="en-IN" smtClean="0"/>
              <a:t>‹#›</a:t>
            </a:fld>
            <a:endParaRPr lang="en-IN"/>
          </a:p>
        </p:txBody>
      </p:sp>
    </p:spTree>
    <p:extLst>
      <p:ext uri="{BB962C8B-B14F-4D97-AF65-F5344CB8AC3E}">
        <p14:creationId xmlns:p14="http://schemas.microsoft.com/office/powerpoint/2010/main" val="293003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contemplative spirituality</a:t>
            </a:r>
            <a:r>
              <a:rPr lang="en-US" dirty="0"/>
              <a:t>, is a way of focusing one's life completely on God, through </a:t>
            </a:r>
            <a:r>
              <a:rPr lang="en-US" b="1" dirty="0"/>
              <a:t>prayer</a:t>
            </a:r>
            <a:r>
              <a:rPr lang="en-US" dirty="0"/>
              <a:t>, living in love, and an awareness of God's presence. ..</a:t>
            </a:r>
          </a:p>
          <a:p>
            <a:r>
              <a:rPr lang="en-US" sz="1200" kern="1200" dirty="0">
                <a:solidFill>
                  <a:schemeClr val="tx1"/>
                </a:solidFill>
                <a:effectLst/>
                <a:latin typeface="+mn-lt"/>
                <a:ea typeface="+mn-ea"/>
                <a:cs typeface="+mn-cs"/>
              </a:rPr>
              <a:t>Mysticism  is  an  experience  of  God  that  takes  place  without  words, names, ideas, or any knowledge at all. </a:t>
            </a:r>
            <a:endParaRPr lang="en-US" dirty="0"/>
          </a:p>
        </p:txBody>
      </p:sp>
      <p:sp>
        <p:nvSpPr>
          <p:cNvPr id="4" name="Slide Number Placeholder 3"/>
          <p:cNvSpPr>
            <a:spLocks noGrp="1"/>
          </p:cNvSpPr>
          <p:nvPr>
            <p:ph type="sldNum" sz="quarter" idx="5"/>
          </p:nvPr>
        </p:nvSpPr>
        <p:spPr/>
        <p:txBody>
          <a:bodyPr/>
          <a:lstStyle/>
          <a:p>
            <a:fld id="{500434FF-6DAD-460D-AB0D-9DA0DFE66C2B}" type="slidenum">
              <a:rPr lang="en-IN" smtClean="0"/>
              <a:t>1</a:t>
            </a:fld>
            <a:endParaRPr lang="en-IN"/>
          </a:p>
        </p:txBody>
      </p:sp>
    </p:spTree>
    <p:extLst>
      <p:ext uri="{BB962C8B-B14F-4D97-AF65-F5344CB8AC3E}">
        <p14:creationId xmlns:p14="http://schemas.microsoft.com/office/powerpoint/2010/main" val="355567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don’t want to limit ourselves to the language of loss, but it is real. It is easy to speak of letting go of the past so something new can come, but don’t we go in and out of denial?  Of grief?   Don’t rush past grief. </a:t>
            </a:r>
            <a:endParaRPr lang="en-US" dirty="0"/>
          </a:p>
        </p:txBody>
      </p:sp>
      <p:sp>
        <p:nvSpPr>
          <p:cNvPr id="4" name="Slide Number Placeholder 3"/>
          <p:cNvSpPr>
            <a:spLocks noGrp="1"/>
          </p:cNvSpPr>
          <p:nvPr>
            <p:ph type="sldNum" sz="quarter" idx="5"/>
          </p:nvPr>
        </p:nvSpPr>
        <p:spPr/>
        <p:txBody>
          <a:bodyPr/>
          <a:lstStyle/>
          <a:p>
            <a:fld id="{500434FF-6DAD-460D-AB0D-9DA0DFE66C2B}" type="slidenum">
              <a:rPr lang="en-IN" smtClean="0"/>
              <a:t>21</a:t>
            </a:fld>
            <a:endParaRPr lang="en-IN"/>
          </a:p>
        </p:txBody>
      </p:sp>
    </p:spTree>
    <p:extLst>
      <p:ext uri="{BB962C8B-B14F-4D97-AF65-F5344CB8AC3E}">
        <p14:creationId xmlns:p14="http://schemas.microsoft.com/office/powerpoint/2010/main" val="99739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434FF-6DAD-460D-AB0D-9DA0DFE66C2B}" type="slidenum">
              <a:rPr lang="en-IN" smtClean="0"/>
              <a:t>28</a:t>
            </a:fld>
            <a:endParaRPr lang="en-IN"/>
          </a:p>
        </p:txBody>
      </p:sp>
    </p:spTree>
    <p:extLst>
      <p:ext uri="{BB962C8B-B14F-4D97-AF65-F5344CB8AC3E}">
        <p14:creationId xmlns:p14="http://schemas.microsoft.com/office/powerpoint/2010/main" val="89958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00434FF-6DAD-460D-AB0D-9DA0DFE66C2B}" type="slidenum">
              <a:rPr lang="en-IN" smtClean="0"/>
              <a:t>5</a:t>
            </a:fld>
            <a:endParaRPr lang="en-IN"/>
          </a:p>
        </p:txBody>
      </p:sp>
    </p:spTree>
    <p:extLst>
      <p:ext uri="{BB962C8B-B14F-4D97-AF65-F5344CB8AC3E}">
        <p14:creationId xmlns:p14="http://schemas.microsoft.com/office/powerpoint/2010/main" val="345879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Heart language doesn’t sit comfortably with most of us.  It has been so trivialized, so sentimentalized, even commercialized with Valentine’s Day.  We have come to associate the word “heart” with superficial, gushy emotion.  To speak of the heart sounds trite.  But there’s a very rich understanding of the heart that we would do well to rescue and purify.  Not anti-intellectual nor exclusively associated with emotions.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 we mean when we talk about heart?</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Physical heart;  energetic heart center in the middle of the chest;   soul? Spiritual center?    Body/mind/spirit so connected---all of a piece;  mean all of them</a:t>
            </a:r>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00434FF-6DAD-460D-AB0D-9DA0DFE66C2B}" type="slidenum">
              <a:rPr lang="en-IN" smtClean="0"/>
              <a:t>6</a:t>
            </a:fld>
            <a:endParaRPr lang="en-IN"/>
          </a:p>
        </p:txBody>
      </p:sp>
    </p:spTree>
    <p:extLst>
      <p:ext uri="{BB962C8B-B14F-4D97-AF65-F5344CB8AC3E}">
        <p14:creationId xmlns:p14="http://schemas.microsoft.com/office/powerpoint/2010/main" val="406643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Iraeneas</a:t>
            </a:r>
            <a:r>
              <a:rPr lang="en-US" sz="1200" kern="1200" dirty="0">
                <a:solidFill>
                  <a:schemeClr val="tx1"/>
                </a:solidFill>
                <a:effectLst/>
                <a:latin typeface="+mn-lt"/>
                <a:ea typeface="+mn-ea"/>
                <a:cs typeface="+mn-cs"/>
              </a:rPr>
              <a:t> said “Let your heart be moist lest you lose the imprint of God’s fingers”.  It was an invitation to offer to God our hearts, willing, soft, responsive.</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Francis prayed:  “Enlighten the darkness of my heart.”    With Francis we ask for a receptive, attentive heart, to be able to live from the heart space---to engage the world from there.  To perceive and to listen from there.  To be transformed in the deepest part of ourselves in a way that enlarges our capacity to love.   ----  the only thing that ultimately matters.</a:t>
            </a: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500434FF-6DAD-460D-AB0D-9DA0DFE66C2B}" type="slidenum">
              <a:rPr lang="en-IN" smtClean="0"/>
              <a:t>7</a:t>
            </a:fld>
            <a:endParaRPr lang="en-IN"/>
          </a:p>
        </p:txBody>
      </p:sp>
    </p:spTree>
    <p:extLst>
      <p:ext uri="{BB962C8B-B14F-4D97-AF65-F5344CB8AC3E}">
        <p14:creationId xmlns:p14="http://schemas.microsoft.com/office/powerpoint/2010/main" val="44949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0434FF-6DAD-460D-AB0D-9DA0DFE66C2B}" type="slidenum">
              <a:rPr lang="en-IN" smtClean="0"/>
              <a:t>8</a:t>
            </a:fld>
            <a:endParaRPr lang="en-IN"/>
          </a:p>
        </p:txBody>
      </p:sp>
    </p:spTree>
    <p:extLst>
      <p:ext uri="{BB962C8B-B14F-4D97-AF65-F5344CB8AC3E}">
        <p14:creationId xmlns:p14="http://schemas.microsoft.com/office/powerpoint/2010/main" val="311445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Or know what we cannot yet know?   Evolving consciousness----knowing beyond the rational.  Heart-centered knowing ---  can lead us in future directions the rational mind hasn’t yet grasped.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to move from a different kind of knowing into a future that is not clear.  Our growing clarity of the need for a deepening of contemplative prayer reflects that.  </a:t>
            </a: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500434FF-6DAD-460D-AB0D-9DA0DFE66C2B}" type="slidenum">
              <a:rPr lang="en-IN" smtClean="0"/>
              <a:t>10</a:t>
            </a:fld>
            <a:endParaRPr lang="en-IN"/>
          </a:p>
        </p:txBody>
      </p:sp>
    </p:spTree>
    <p:extLst>
      <p:ext uri="{BB962C8B-B14F-4D97-AF65-F5344CB8AC3E}">
        <p14:creationId xmlns:p14="http://schemas.microsoft.com/office/powerpoint/2010/main" val="233138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Given the challenges of community, some of you are probably thinking that such talk is more pious than real.  That we are one common heart isn’t always evident in our great diversity. </a:t>
            </a:r>
            <a:endParaRPr lang="en-US" dirty="0"/>
          </a:p>
        </p:txBody>
      </p:sp>
      <p:sp>
        <p:nvSpPr>
          <p:cNvPr id="4" name="Slide Number Placeholder 3"/>
          <p:cNvSpPr>
            <a:spLocks noGrp="1"/>
          </p:cNvSpPr>
          <p:nvPr>
            <p:ph type="sldNum" sz="quarter" idx="5"/>
          </p:nvPr>
        </p:nvSpPr>
        <p:spPr/>
        <p:txBody>
          <a:bodyPr/>
          <a:lstStyle/>
          <a:p>
            <a:fld id="{500434FF-6DAD-460D-AB0D-9DA0DFE66C2B}" type="slidenum">
              <a:rPr lang="en-IN" smtClean="0"/>
              <a:t>13</a:t>
            </a:fld>
            <a:endParaRPr lang="en-IN"/>
          </a:p>
        </p:txBody>
      </p:sp>
    </p:spTree>
    <p:extLst>
      <p:ext uri="{BB962C8B-B14F-4D97-AF65-F5344CB8AC3E}">
        <p14:creationId xmlns:p14="http://schemas.microsoft.com/office/powerpoint/2010/main" val="1525560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Listening to the whole.  Listening to all voices.</a:t>
            </a:r>
            <a:endParaRPr lang="en-US" dirty="0"/>
          </a:p>
        </p:txBody>
      </p:sp>
      <p:sp>
        <p:nvSpPr>
          <p:cNvPr id="4" name="Slide Number Placeholder 3"/>
          <p:cNvSpPr>
            <a:spLocks noGrp="1"/>
          </p:cNvSpPr>
          <p:nvPr>
            <p:ph type="sldNum" sz="quarter" idx="5"/>
          </p:nvPr>
        </p:nvSpPr>
        <p:spPr/>
        <p:txBody>
          <a:bodyPr/>
          <a:lstStyle/>
          <a:p>
            <a:fld id="{500434FF-6DAD-460D-AB0D-9DA0DFE66C2B}" type="slidenum">
              <a:rPr lang="en-IN" smtClean="0"/>
              <a:t>15</a:t>
            </a:fld>
            <a:endParaRPr lang="en-IN"/>
          </a:p>
        </p:txBody>
      </p:sp>
    </p:spTree>
    <p:extLst>
      <p:ext uri="{BB962C8B-B14F-4D97-AF65-F5344CB8AC3E}">
        <p14:creationId xmlns:p14="http://schemas.microsoft.com/office/powerpoint/2010/main" val="389458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we are given might not be available to us on the conscious level.  It might be the seed of something needed later. It might be a small nudge past some </a:t>
            </a:r>
            <a:r>
              <a:rPr lang="en-US" sz="1200" kern="1200" dirty="0" err="1">
                <a:solidFill>
                  <a:schemeClr val="tx1"/>
                </a:solidFill>
                <a:effectLst/>
                <a:latin typeface="+mn-lt"/>
                <a:ea typeface="+mn-ea"/>
                <a:cs typeface="+mn-cs"/>
              </a:rPr>
              <a:t>unfreedom</a:t>
            </a:r>
            <a:r>
              <a:rPr lang="en-US" sz="1200" kern="1200" dirty="0">
                <a:solidFill>
                  <a:schemeClr val="tx1"/>
                </a:solidFill>
                <a:effectLst/>
                <a:latin typeface="+mn-lt"/>
                <a:ea typeface="+mn-ea"/>
                <a:cs typeface="+mn-cs"/>
              </a:rPr>
              <a:t>.  It might be a deeper opening that allows us to hear or receive what emerges from someone else.  I might hear a seemingly meaningless fragment of something that only makes sense in the light of someone else’s fragment.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500434FF-6DAD-460D-AB0D-9DA0DFE66C2B}" type="slidenum">
              <a:rPr lang="en-IN" smtClean="0"/>
              <a:t>17</a:t>
            </a:fld>
            <a:endParaRPr lang="en-IN"/>
          </a:p>
        </p:txBody>
      </p:sp>
    </p:spTree>
    <p:extLst>
      <p:ext uri="{BB962C8B-B14F-4D97-AF65-F5344CB8AC3E}">
        <p14:creationId xmlns:p14="http://schemas.microsoft.com/office/powerpoint/2010/main" val="144111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1A8D0BFC-0014-4077-8B7F-400755DA5132}"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967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418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160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a:xfrm>
            <a:off x="1371600" y="4323845"/>
            <a:ext cx="6400800" cy="365125"/>
          </a:xfrm>
        </p:spPr>
        <p:txBody>
          <a:bodyPr/>
          <a:lstStyle/>
          <a:p>
            <a:endParaRPr lang="en-IN"/>
          </a:p>
        </p:txBody>
      </p:sp>
      <p:sp>
        <p:nvSpPr>
          <p:cNvPr id="6" name="Slide Number Placeholder 5"/>
          <p:cNvSpPr>
            <a:spLocks noGrp="1"/>
          </p:cNvSpPr>
          <p:nvPr>
            <p:ph type="sldNum" sz="quarter" idx="12"/>
          </p:nvPr>
        </p:nvSpPr>
        <p:spPr>
          <a:xfrm>
            <a:off x="8077200" y="1430866"/>
            <a:ext cx="2743200" cy="365125"/>
          </a:xfrm>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384488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2920434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a:xfrm>
            <a:off x="685800" y="381001"/>
            <a:ext cx="6991492" cy="36406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2821416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79CFA9-C319-4F63-9B26-F207506DE54A}" type="datetimeFigureOut">
              <a:rPr lang="en-IN" smtClean="0"/>
              <a:t>24-04-2020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975800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79CFA9-C319-4F63-9B26-F207506DE54A}" type="datetimeFigureOut">
              <a:rPr lang="en-IN" smtClean="0"/>
              <a:t>24-04-2020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1309634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79CFA9-C319-4F63-9B26-F207506DE54A}" type="datetimeFigureOut">
              <a:rPr lang="en-IN" smtClean="0"/>
              <a:t>24-04-2020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3507596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9CFA9-C319-4F63-9B26-F207506DE54A}" type="datetimeFigureOut">
              <a:rPr lang="en-IN" smtClean="0"/>
              <a:t>24-04-2020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78260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9CFA9-C319-4F63-9B26-F207506DE54A}" type="datetimeFigureOut">
              <a:rPr lang="en-IN" smtClean="0"/>
              <a:t>24-04-2020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199039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596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9CFA9-C319-4F63-9B26-F207506DE54A}" type="datetimeFigureOut">
              <a:rPr lang="en-IN" smtClean="0"/>
              <a:t>24-04-2020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4274347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9CFA9-C319-4F63-9B26-F207506DE54A}" type="datetimeFigureOut">
              <a:rPr lang="en-IN" smtClean="0"/>
              <a:t>24-04-2020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120963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779CFA9-C319-4F63-9B26-F207506DE54A}" type="datetimeFigureOut">
              <a:rPr lang="en-IN" smtClean="0"/>
              <a:t>24-04-2020</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2548667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779CFA9-C319-4F63-9B26-F207506DE54A}" type="datetimeFigureOut">
              <a:rPr lang="en-IN" smtClean="0"/>
              <a:t>24-04-2020</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1A8D0BFC-0014-4077-8B7F-400755DA5132}" type="slidenum">
              <a:rPr lang="en-IN" smtClean="0"/>
              <a:t>‹#›</a:t>
            </a:fld>
            <a:endParaRPr lang="en-IN"/>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5878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779CFA9-C319-4F63-9B26-F207506DE54A}" type="datetimeFigureOut">
              <a:rPr lang="en-IN" smtClean="0"/>
              <a:t>24-04-2020</a:t>
            </a:fld>
            <a:endParaRPr lang="en-IN"/>
          </a:p>
        </p:txBody>
      </p:sp>
      <p:sp>
        <p:nvSpPr>
          <p:cNvPr id="6" name="Footer Placeholder 5"/>
          <p:cNvSpPr>
            <a:spLocks noGrp="1"/>
          </p:cNvSpPr>
          <p:nvPr>
            <p:ph type="ftr" sz="quarter" idx="11"/>
          </p:nvPr>
        </p:nvSpPr>
        <p:spPr>
          <a:xfrm>
            <a:off x="685800" y="378883"/>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1311133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779CFA9-C319-4F63-9B26-F207506DE54A}" type="datetimeFigureOut">
              <a:rPr lang="en-IN" smtClean="0"/>
              <a:t>24-04-2020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2098088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779CFA9-C319-4F63-9B26-F207506DE54A}" type="datetimeFigureOut">
              <a:rPr lang="en-IN" smtClean="0"/>
              <a:t>24-04-2020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1749278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2388151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a:xfrm>
            <a:off x="685800" y="381000"/>
            <a:ext cx="6991492" cy="36512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916234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99604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3971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001236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8652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516883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8" name="Footer Placeholder 7"/>
          <p:cNvSpPr>
            <a:spLocks noGrp="1"/>
          </p:cNvSpPr>
          <p:nvPr>
            <p:ph type="ftr" sz="quarter" idx="11"/>
          </p:nvPr>
        </p:nvSpPr>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845832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4" name="Footer Placeholder 3"/>
          <p:cNvSpPr>
            <a:spLocks noGrp="1"/>
          </p:cNvSpPr>
          <p:nvPr>
            <p:ph type="ftr" sz="quarter" idx="11"/>
          </p:nvPr>
        </p:nvSpPr>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677058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3" name="Footer Placeholder 2"/>
          <p:cNvSpPr>
            <a:spLocks noGrp="1"/>
          </p:cNvSpPr>
          <p:nvPr>
            <p:ph type="ftr" sz="quarter" idx="11"/>
          </p:nvPr>
        </p:nvSpPr>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620252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82887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48824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38593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1526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79CFA9-C319-4F63-9B26-F207506DE54A}" type="datetimeFigureOut">
              <a:rPr lang="en-IN" smtClean="0"/>
              <a:t>24-04-2020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8D0BFC-0014-4077-8B7F-400755DA5132}"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2779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27194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1088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835798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806638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48A87A34-81AB-432B-8DAE-1953F412C126}" type="datetimeFigureOut">
              <a:rPr lang="en-US" smtClean="0">
                <a:solidFill>
                  <a:prstClr val="black"/>
                </a:solidFill>
              </a:rPr>
              <a:pPr defTabSz="457200"/>
              <a:t>4/24/2020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457200"/>
            <a:fld id="{6D22F896-40B5-4ADD-8801-0D06FADFA09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660912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3579629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648719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38333675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79CFA9-C319-4F63-9B26-F207506DE54A}" type="datetimeFigureOut">
              <a:rPr lang="en-IN" smtClean="0"/>
              <a:t>24-04-2020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2522786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79CFA9-C319-4F63-9B26-F207506DE54A}" type="datetimeFigureOut">
              <a:rPr lang="en-IN" smtClean="0"/>
              <a:t>24-04-2020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276400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79CFA9-C319-4F63-9B26-F207506DE54A}" type="datetimeFigureOut">
              <a:rPr lang="en-IN" smtClean="0"/>
              <a:t>24-04-2020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A8D0BFC-0014-4077-8B7F-400755DA5132}"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3376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79CFA9-C319-4F63-9B26-F207506DE54A}" type="datetimeFigureOut">
              <a:rPr lang="en-IN" smtClean="0"/>
              <a:t>24-04-2020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26421414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9CFA9-C319-4F63-9B26-F207506DE54A}" type="datetimeFigureOut">
              <a:rPr lang="en-IN" smtClean="0"/>
              <a:t>24-04-2020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622915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9CFA9-C319-4F63-9B26-F207506DE54A}" type="datetimeFigureOut">
              <a:rPr lang="en-IN" smtClean="0"/>
              <a:t>24-04-2020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21307977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79CFA9-C319-4F63-9B26-F207506DE54A}" type="datetimeFigureOut">
              <a:rPr lang="en-IN" smtClean="0"/>
              <a:t>24-04-2020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15296935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4283298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0320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3556532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26600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12713335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118926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79CFA9-C319-4F63-9B26-F207506DE54A}" type="datetimeFigureOut">
              <a:rPr lang="en-IN" smtClean="0"/>
              <a:t>24-04-2020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A8D0BFC-0014-4077-8B7F-400755DA5132}"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4133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9CFA9-C319-4F63-9B26-F207506DE54A}" type="datetimeFigureOut">
              <a:rPr lang="en-IN" smtClean="0"/>
              <a:t>24-04-2020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294585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9CFA9-C319-4F63-9B26-F207506DE54A}" type="datetimeFigureOut">
              <a:rPr lang="en-IN" smtClean="0"/>
              <a:t>24-04-2020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A8D0BFC-0014-4077-8B7F-400755DA5132}" type="slidenum">
              <a:rPr lang="en-IN" smtClean="0"/>
              <a:t>‹#›</a:t>
            </a:fld>
            <a:endParaRPr lang="en-IN"/>
          </a:p>
        </p:txBody>
      </p:sp>
    </p:spTree>
    <p:extLst>
      <p:ext uri="{BB962C8B-B14F-4D97-AF65-F5344CB8AC3E}">
        <p14:creationId xmlns:p14="http://schemas.microsoft.com/office/powerpoint/2010/main" val="3388752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9CFA9-C319-4F63-9B26-F207506DE54A}" type="datetimeFigureOut">
              <a:rPr lang="en-IN" smtClean="0"/>
              <a:t>24-04-2020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8D0BFC-0014-4077-8B7F-400755DA5132}"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381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79CFA9-C319-4F63-9B26-F207506DE54A}" type="datetimeFigureOut">
              <a:rPr lang="en-IN" smtClean="0"/>
              <a:t>24-04-2020</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1A8D0BFC-0014-4077-8B7F-400755DA5132}"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625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79CFA9-C319-4F63-9B26-F207506DE54A}" type="datetimeFigureOut">
              <a:rPr lang="en-IN" smtClean="0"/>
              <a:t>24-04-2020</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A8D0BFC-0014-4077-8B7F-400755DA5132}"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78420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779CFA9-C319-4F63-9B26-F207506DE54A}" type="datetimeFigureOut">
              <a:rPr lang="en-IN" smtClean="0"/>
              <a:t>24-04-2020</a:t>
            </a:fld>
            <a:endParaRPr lang="en-IN"/>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A8D0BFC-0014-4077-8B7F-400755DA5132}" type="slidenum">
              <a:rPr lang="en-IN" smtClean="0"/>
              <a:t>‹#›</a:t>
            </a:fld>
            <a:endParaRPr lang="en-IN"/>
          </a:p>
        </p:txBody>
      </p:sp>
    </p:spTree>
    <p:extLst>
      <p:ext uri="{BB962C8B-B14F-4D97-AF65-F5344CB8AC3E}">
        <p14:creationId xmlns:p14="http://schemas.microsoft.com/office/powerpoint/2010/main" val="4261438416"/>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79CFA9-C319-4F63-9B26-F207506DE54A}" type="datetimeFigureOut">
              <a:rPr lang="en-IN" smtClean="0"/>
              <a:t>24-04-2020</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A8D0BFC-0014-4077-8B7F-400755DA5132}" type="slidenum">
              <a:rPr lang="en-IN" smtClean="0"/>
              <a:t>‹#›</a:t>
            </a:fld>
            <a:endParaRPr lang="en-IN"/>
          </a:p>
        </p:txBody>
      </p:sp>
    </p:spTree>
    <p:extLst>
      <p:ext uri="{BB962C8B-B14F-4D97-AF65-F5344CB8AC3E}">
        <p14:creationId xmlns:p14="http://schemas.microsoft.com/office/powerpoint/2010/main" val="415485998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79CFA9-C319-4F63-9B26-F207506DE54A}" type="datetimeFigureOut">
              <a:rPr lang="en-IN" smtClean="0"/>
              <a:t>24-04-2020</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1A8D0BFC-0014-4077-8B7F-400755DA5132}" type="slidenum">
              <a:rPr lang="en-IN" smtClean="0"/>
              <a:t>‹#›</a:t>
            </a:fld>
            <a:endParaRPr lang="en-IN"/>
          </a:p>
        </p:txBody>
      </p:sp>
    </p:spTree>
    <p:extLst>
      <p:ext uri="{BB962C8B-B14F-4D97-AF65-F5344CB8AC3E}">
        <p14:creationId xmlns:p14="http://schemas.microsoft.com/office/powerpoint/2010/main" val="175298453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ile:Phaedriel_heart.sv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cid:image001.png@01D50BD4.972A4600"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cid:image001.png@01D50BD4.972A460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cid:image001.png@01D50BD4.972A4600"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50BD4.972A4600"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cid:image001.png@01D50BD4.972A460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cid:image001.png@01D50BD4.972A4600"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cid:image001.png@01D50BD4.972A4600"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cid:image001.png@01D50BD4.972A4600"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cid:image001.png@01D50BD4.972A460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cid:image001.png@01D50BD4.972A4600"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cid:image001.png@01D50BD4.972A4600"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cid:image001.png@01D50BD4.972A4600"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cid:image001.png@01D50BD4.972A4600" TargetMode="External"/><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cid:image001.png@01D50BD4.972A460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cid:image001.png@01D50BD4.972A460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346DD7B-B8B2-488C-B709-AC824BE691A5}"/>
              </a:ext>
            </a:extLst>
          </p:cNvPr>
          <p:cNvSpPr txBox="1"/>
          <p:nvPr/>
        </p:nvSpPr>
        <p:spPr>
          <a:xfrm>
            <a:off x="559031" y="2430682"/>
            <a:ext cx="10588113" cy="2492990"/>
          </a:xfrm>
          <a:prstGeom prst="rect">
            <a:avLst/>
          </a:prstGeom>
          <a:noFill/>
        </p:spPr>
        <p:txBody>
          <a:bodyPr wrap="square" rtlCol="0">
            <a:spAutoFit/>
          </a:bodyPr>
          <a:lstStyle/>
          <a:p>
            <a:r>
              <a:rPr lang="en-US" dirty="0"/>
              <a:t> </a:t>
            </a:r>
            <a:endParaRPr lang="es-HN" sz="2800" dirty="0"/>
          </a:p>
          <a:p>
            <a:pPr algn="ctr"/>
            <a:r>
              <a:rPr lang="en-US" sz="7200" dirty="0"/>
              <a:t>“</a:t>
            </a:r>
            <a:r>
              <a:rPr lang="en-US" sz="6000" dirty="0"/>
              <a:t>May Jesus live in our hearts</a:t>
            </a:r>
            <a:r>
              <a:rPr lang="en-US" sz="7200" dirty="0"/>
              <a:t>”  </a:t>
            </a:r>
            <a:endParaRPr lang="es-HN" sz="7200" dirty="0"/>
          </a:p>
          <a:p>
            <a:r>
              <a:rPr lang="en-US" sz="4800" dirty="0"/>
              <a:t>         Mother Bernarda Heimgartner    </a:t>
            </a:r>
            <a:endParaRPr lang="es-HN" sz="4800" dirty="0"/>
          </a:p>
          <a:p>
            <a:endParaRPr lang="es-HN" dirty="0"/>
          </a:p>
        </p:txBody>
      </p:sp>
      <p:sp>
        <p:nvSpPr>
          <p:cNvPr id="5" name="CuadroTexto 4">
            <a:extLst>
              <a:ext uri="{FF2B5EF4-FFF2-40B4-BE49-F238E27FC236}">
                <a16:creationId xmlns:a16="http://schemas.microsoft.com/office/drawing/2014/main" id="{1DFA2A84-53B1-4FEB-851E-52A854E8AECA}"/>
              </a:ext>
            </a:extLst>
          </p:cNvPr>
          <p:cNvSpPr txBox="1"/>
          <p:nvPr/>
        </p:nvSpPr>
        <p:spPr>
          <a:xfrm>
            <a:off x="8638674" y="6966126"/>
            <a:ext cx="886326" cy="923330"/>
          </a:xfrm>
          <a:prstGeom prst="rect">
            <a:avLst/>
          </a:prstGeom>
          <a:noFill/>
        </p:spPr>
        <p:txBody>
          <a:bodyPr wrap="square" rtlCol="0">
            <a:spAutoFit/>
          </a:bodyPr>
          <a:lstStyle/>
          <a:p>
            <a:r>
              <a:rPr lang="es-HN" sz="900">
                <a:hlinkClick r:id="rId4" tooltip="https://en.wikipedia.org/wiki/File:Phaedriel_heart.svg"/>
              </a:rPr>
              <a:t>Esta foto</a:t>
            </a:r>
            <a:r>
              <a:rPr lang="es-HN" sz="900"/>
              <a:t> de Autor desconocido está bajo licencia </a:t>
            </a:r>
            <a:r>
              <a:rPr lang="es-HN" sz="900">
                <a:hlinkClick r:id="rId5" tooltip="https://creativecommons.org/licenses/by-sa/3.0/"/>
              </a:rPr>
              <a:t>CC BY-SA</a:t>
            </a:r>
            <a:endParaRPr lang="es-HN" sz="900"/>
          </a:p>
        </p:txBody>
      </p:sp>
      <p:sp>
        <p:nvSpPr>
          <p:cNvPr id="3" name="Rectangle 2"/>
          <p:cNvSpPr/>
          <p:nvPr/>
        </p:nvSpPr>
        <p:spPr>
          <a:xfrm>
            <a:off x="431213" y="647067"/>
            <a:ext cx="11073938" cy="1524776"/>
          </a:xfrm>
          <a:prstGeom prst="rect">
            <a:avLst/>
          </a:prstGeom>
        </p:spPr>
        <p:txBody>
          <a:bodyPr wrap="square">
            <a:spAutoFit/>
          </a:bodyPr>
          <a:lstStyle/>
          <a:p>
            <a:pPr algn="just">
              <a:lnSpc>
                <a:spcPct val="107000"/>
              </a:lnSpc>
              <a:spcAft>
                <a:spcPts val="800"/>
              </a:spcAft>
            </a:pP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Contemplation as the prayer of the heart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891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5429" y="745368"/>
            <a:ext cx="10514096" cy="1569660"/>
          </a:xfrm>
          <a:prstGeom prst="rect">
            <a:avLst/>
          </a:prstGeom>
        </p:spPr>
        <p:txBody>
          <a:bodyPr wrap="square">
            <a:spAutoFit/>
          </a:bodyPr>
          <a:lstStyle/>
          <a:p>
            <a:pPr defTabSz="457200"/>
            <a:r>
              <a:rPr lang="en-US" sz="4800" b="1" dirty="0"/>
              <a:t>How can we see what we cannot yet see?</a:t>
            </a:r>
          </a:p>
        </p:txBody>
      </p:sp>
      <p:pic>
        <p:nvPicPr>
          <p:cNvPr id="3" name="Picture 2" descr="Women &lt;strong&gt;Eyes&lt;/strong&gt; | Wallpapers, Phot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660" y="2105478"/>
            <a:ext cx="4541911" cy="3406433"/>
          </a:xfrm>
          <a:prstGeom prst="rect">
            <a:avLst/>
          </a:prstGeom>
          <a:ln>
            <a:noFill/>
          </a:ln>
          <a:effectLst>
            <a:softEdge rad="112500"/>
          </a:effectLst>
        </p:spPr>
      </p:pic>
    </p:spTree>
    <p:extLst>
      <p:ext uri="{BB962C8B-B14F-4D97-AF65-F5344CB8AC3E}">
        <p14:creationId xmlns:p14="http://schemas.microsoft.com/office/powerpoint/2010/main" val="276740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1984375" y="859235"/>
            <a:ext cx="8223250" cy="5139531"/>
          </a:xfrm>
          <a:prstGeom prst="rect">
            <a:avLst/>
          </a:prstGeom>
        </p:spPr>
      </p:pic>
      <p:sp>
        <p:nvSpPr>
          <p:cNvPr id="4" name="TextBox 3"/>
          <p:cNvSpPr txBox="1"/>
          <p:nvPr/>
        </p:nvSpPr>
        <p:spPr>
          <a:xfrm>
            <a:off x="3544660" y="28238"/>
            <a:ext cx="5102679" cy="830997"/>
          </a:xfrm>
          <a:prstGeom prst="rect">
            <a:avLst/>
          </a:prstGeom>
          <a:noFill/>
        </p:spPr>
        <p:txBody>
          <a:bodyPr wrap="none" rtlCol="0">
            <a:spAutoFit/>
          </a:bodyPr>
          <a:lstStyle/>
          <a:p>
            <a:pPr defTabSz="457200"/>
            <a:r>
              <a:rPr lang="en-US" sz="4800" dirty="0">
                <a:solidFill>
                  <a:prstClr val="black"/>
                </a:solidFill>
              </a:rPr>
              <a:t>Our Common Heart</a:t>
            </a:r>
            <a:endParaRPr lang="en-US" sz="3200" dirty="0">
              <a:solidFill>
                <a:prstClr val="black"/>
              </a:solidFill>
            </a:endParaRPr>
          </a:p>
        </p:txBody>
      </p:sp>
      <p:sp>
        <p:nvSpPr>
          <p:cNvPr id="7" name="TextBox 6"/>
          <p:cNvSpPr txBox="1"/>
          <p:nvPr/>
        </p:nvSpPr>
        <p:spPr>
          <a:xfrm>
            <a:off x="2512436" y="5998765"/>
            <a:ext cx="7590539" cy="769441"/>
          </a:xfrm>
          <a:prstGeom prst="rect">
            <a:avLst/>
          </a:prstGeom>
          <a:noFill/>
        </p:spPr>
        <p:txBody>
          <a:bodyPr wrap="none" rtlCol="0">
            <a:spAutoFit/>
          </a:bodyPr>
          <a:lstStyle/>
          <a:p>
            <a:pPr defTabSz="457200"/>
            <a:r>
              <a:rPr lang="en-US" sz="4400" b="1" dirty="0">
                <a:solidFill>
                  <a:prstClr val="black"/>
                </a:solidFill>
              </a:rPr>
              <a:t>The Communal discernment</a:t>
            </a:r>
            <a:endParaRPr lang="en-US" sz="3600" b="1" dirty="0">
              <a:solidFill>
                <a:prstClr val="black"/>
              </a:solidFill>
            </a:endParaRPr>
          </a:p>
        </p:txBody>
      </p:sp>
    </p:spTree>
    <p:extLst>
      <p:ext uri="{BB962C8B-B14F-4D97-AF65-F5344CB8AC3E}">
        <p14:creationId xmlns:p14="http://schemas.microsoft.com/office/powerpoint/2010/main" val="2947043248"/>
      </p:ext>
    </p:extLst>
  </p:cSld>
  <p:clrMapOvr>
    <a:masterClrMapping/>
  </p:clrMapOvr>
  <mc:AlternateContent xmlns:mc="http://schemas.openxmlformats.org/markup-compatibility/2006" xmlns:p14="http://schemas.microsoft.com/office/powerpoint/2010/main">
    <mc:Choice Requires="p14">
      <p:transition spd="slow" p14:dur="3000">
        <p:cover/>
      </p:transition>
    </mc:Choice>
    <mc:Fallback xmlns="">
      <p:transition spd="slow">
        <p:cov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3300" y="542958"/>
            <a:ext cx="7591425" cy="1512273"/>
          </a:xfrm>
          <a:prstGeom prst="rect">
            <a:avLst/>
          </a:prstGeom>
        </p:spPr>
        <p:txBody>
          <a:bodyPr wrap="square">
            <a:spAutoFit/>
          </a:bodyPr>
          <a:lstStyle/>
          <a:p>
            <a:pPr marL="457200" indent="-457200" algn="just">
              <a:lnSpc>
                <a:spcPct val="107000"/>
              </a:lnSpc>
              <a:spcAft>
                <a:spcPts val="800"/>
              </a:spcAft>
              <a:buFont typeface="Wingdings" panose="05000000000000000000" pitchFamily="2" charset="2"/>
              <a:buChar char="v"/>
            </a:pPr>
            <a:r>
              <a:rPr lang="en-US" sz="3200" b="1" dirty="0">
                <a:latin typeface="Times New Roman" panose="02020603050405020304" pitchFamily="18" charset="0"/>
                <a:cs typeface="Times New Roman" panose="02020603050405020304" pitchFamily="18" charset="0"/>
              </a:rPr>
              <a:t>What connects us at a deep level is our common heart.  </a:t>
            </a:r>
          </a:p>
          <a:p>
            <a:pPr algn="just">
              <a:lnSpc>
                <a:spcPct val="107000"/>
              </a:lnSpc>
              <a:spcAft>
                <a:spcPts val="8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id:image001.png@01D50BD4.972A4600">
            <a:extLst>
              <a:ext uri="{FF2B5EF4-FFF2-40B4-BE49-F238E27FC236}">
                <a16:creationId xmlns:a16="http://schemas.microsoft.com/office/drawing/2014/main" id="{A1EC1BA0-CE63-4874-A15D-0CCC72F606F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6725" y="1461293"/>
            <a:ext cx="2557462"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65689" y="2482091"/>
            <a:ext cx="8274754" cy="1775743"/>
          </a:xfrm>
          <a:prstGeom prst="rect">
            <a:avLst/>
          </a:prstGeom>
        </p:spPr>
        <p:txBody>
          <a:bodyPr wrap="square">
            <a:spAutoFit/>
          </a:bodyPr>
          <a:lstStyle/>
          <a:p>
            <a:pPr marL="457200" lvl="0" indent="-457200" algn="just">
              <a:lnSpc>
                <a:spcPct val="107000"/>
              </a:lnSpc>
              <a:spcAft>
                <a:spcPts val="800"/>
              </a:spcAft>
              <a:buFont typeface="Wingdings" panose="05000000000000000000" pitchFamily="2" charset="2"/>
              <a:buChar char="v"/>
            </a:pPr>
            <a:r>
              <a:rPr lang="en-US" sz="3200" b="1" dirty="0">
                <a:solidFill>
                  <a:prstClr val="white"/>
                </a:solidFill>
                <a:latin typeface="Times New Roman" panose="02020603050405020304" pitchFamily="18" charset="0"/>
                <a:cs typeface="Times New Roman" panose="02020603050405020304" pitchFamily="18" charset="0"/>
              </a:rPr>
              <a:t>By our vows we are committed for life not just to God but to one another.  </a:t>
            </a:r>
          </a:p>
          <a:p>
            <a:pPr lvl="0" algn="just">
              <a:lnSpc>
                <a:spcPct val="107000"/>
              </a:lnSpc>
              <a:spcAft>
                <a:spcPts val="800"/>
              </a:spcAft>
            </a:pP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65689" y="4684694"/>
            <a:ext cx="8596489" cy="619272"/>
          </a:xfrm>
          <a:prstGeom prst="rect">
            <a:avLst/>
          </a:prstGeom>
        </p:spPr>
        <p:txBody>
          <a:bodyPr wrap="square">
            <a:spAutoFit/>
          </a:bodyPr>
          <a:lstStyle/>
          <a:p>
            <a:pPr marL="457200" lvl="0" indent="-457200" algn="just">
              <a:lnSpc>
                <a:spcPct val="107000"/>
              </a:lnSpc>
              <a:spcAft>
                <a:spcPts val="800"/>
              </a:spcAft>
              <a:buFont typeface="Wingdings" panose="05000000000000000000" pitchFamily="2" charset="2"/>
              <a:buChar char="v"/>
            </a:pPr>
            <a:r>
              <a:rPr lang="en-US" sz="3200" b="1" dirty="0">
                <a:solidFill>
                  <a:prstClr val="white"/>
                </a:solidFill>
                <a:latin typeface="Times New Roman" panose="02020603050405020304" pitchFamily="18" charset="0"/>
                <a:cs typeface="Times New Roman" panose="02020603050405020304" pitchFamily="18" charset="0"/>
              </a:rPr>
              <a:t>There is, in that, a kind of mutual indwelling. </a:t>
            </a:r>
          </a:p>
        </p:txBody>
      </p:sp>
    </p:spTree>
    <p:extLst>
      <p:ext uri="{BB962C8B-B14F-4D97-AF65-F5344CB8AC3E}">
        <p14:creationId xmlns:p14="http://schemas.microsoft.com/office/powerpoint/2010/main" val="6926348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109CE-9FAD-4D71-BCFA-23F1A485BB85}"/>
              </a:ext>
            </a:extLst>
          </p:cNvPr>
          <p:cNvSpPr/>
          <p:nvPr/>
        </p:nvSpPr>
        <p:spPr>
          <a:xfrm>
            <a:off x="3286124" y="942975"/>
            <a:ext cx="8696325" cy="3764557"/>
          </a:xfrm>
          <a:prstGeom prst="rect">
            <a:avLst/>
          </a:prstGeom>
        </p:spPr>
        <p:txBody>
          <a:bodyPr wrap="square">
            <a:spAutoFit/>
          </a:bodyPr>
          <a:lstStyle/>
          <a:p>
            <a:pPr algn="just">
              <a:lnSpc>
                <a:spcPct val="107000"/>
              </a:lnSpc>
              <a:spcAft>
                <a:spcPts val="800"/>
              </a:spcAft>
            </a:pPr>
            <a:r>
              <a:rPr lang="en-US" sz="4000" b="1" dirty="0">
                <a:latin typeface="Times New Roman" panose="02020603050405020304" pitchFamily="18" charset="0"/>
                <a:cs typeface="Times New Roman" panose="02020603050405020304" pitchFamily="18" charset="0"/>
              </a:rPr>
              <a:t>Again, this is not about feeling, but it is the reality of a shared identity, commitment, life path, the shared God quest above all which has lured us to where we are. </a:t>
            </a:r>
          </a:p>
          <a:p>
            <a:pPr algn="just">
              <a:lnSpc>
                <a:spcPct val="107000"/>
              </a:lnSpc>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cid:image001.png@01D50BD4.972A4600">
            <a:extLst>
              <a:ext uri="{FF2B5EF4-FFF2-40B4-BE49-F238E27FC236}">
                <a16:creationId xmlns:a16="http://schemas.microsoft.com/office/drawing/2014/main" id="{2A0D6013-1E63-4B0C-9091-B47573F5996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9550" y="1127125"/>
            <a:ext cx="2857499"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1736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0A929-EF86-4664-A6E9-36E184716955}"/>
              </a:ext>
            </a:extLst>
          </p:cNvPr>
          <p:cNvSpPr/>
          <p:nvPr/>
        </p:nvSpPr>
        <p:spPr>
          <a:xfrm>
            <a:off x="3088640" y="1009378"/>
            <a:ext cx="8903335" cy="645113"/>
          </a:xfrm>
          <a:prstGeom prst="rect">
            <a:avLst/>
          </a:prstGeom>
        </p:spPr>
        <p:txBody>
          <a:bodyPr wrap="square">
            <a:spAutoFit/>
          </a:bodyPr>
          <a:lstStyle/>
          <a:p>
            <a:pPr marL="571500" indent="-571500" algn="just">
              <a:lnSpc>
                <a:spcPct val="107000"/>
              </a:lnSpc>
              <a:spcAft>
                <a:spcPts val="800"/>
              </a:spcAft>
              <a:buFont typeface="Wingdings" panose="05000000000000000000" pitchFamily="2" charset="2"/>
              <a:buChar char="v"/>
            </a:pPr>
            <a:r>
              <a:rPr lang="en-US" sz="3600" b="1" dirty="0">
                <a:latin typeface="Times New Roman" panose="02020603050405020304" pitchFamily="18" charset="0"/>
                <a:ea typeface="Calibri" panose="020F0502020204030204" pitchFamily="34" charset="0"/>
                <a:cs typeface="Times New Roman" panose="02020603050405020304" pitchFamily="18" charset="0"/>
              </a:rPr>
              <a:t>The heart of God indwells all that is.   </a:t>
            </a:r>
          </a:p>
        </p:txBody>
      </p:sp>
      <p:pic>
        <p:nvPicPr>
          <p:cNvPr id="3" name="Picture 2" descr="cid:image001.png@01D50BD4.972A4600">
            <a:extLst>
              <a:ext uri="{FF2B5EF4-FFF2-40B4-BE49-F238E27FC236}">
                <a16:creationId xmlns:a16="http://schemas.microsoft.com/office/drawing/2014/main" id="{5855FFBB-75F0-4CA1-9432-DEDEF296632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4667" y="1165225"/>
            <a:ext cx="2820458"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77821" y="1852198"/>
            <a:ext cx="8568267" cy="1830694"/>
          </a:xfrm>
          <a:prstGeom prst="rect">
            <a:avLst/>
          </a:prstGeom>
        </p:spPr>
        <p:txBody>
          <a:bodyPr wrap="square">
            <a:spAutoFit/>
          </a:bodyPr>
          <a:lstStyle/>
          <a:p>
            <a:pPr marL="571500" lvl="0" indent="-571500" algn="just">
              <a:lnSpc>
                <a:spcPct val="107000"/>
              </a:lnSpc>
              <a:spcAft>
                <a:spcPts val="800"/>
              </a:spcAft>
              <a:buFont typeface="Wingdings" panose="05000000000000000000" pitchFamily="2" charset="2"/>
              <a:buChar char="v"/>
            </a:pPr>
            <a:r>
              <a:rPr lang="en-US" sz="36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There is one heart, one core, one deep presence, one essence, one source of infinite, all-inclusive love.  </a:t>
            </a:r>
          </a:p>
        </p:txBody>
      </p:sp>
      <p:sp>
        <p:nvSpPr>
          <p:cNvPr id="5" name="Rectangle 4"/>
          <p:cNvSpPr/>
          <p:nvPr/>
        </p:nvSpPr>
        <p:spPr>
          <a:xfrm>
            <a:off x="3177820" y="4111601"/>
            <a:ext cx="8568267" cy="1870705"/>
          </a:xfrm>
          <a:prstGeom prst="rect">
            <a:avLst/>
          </a:prstGeom>
        </p:spPr>
        <p:txBody>
          <a:bodyPr wrap="square">
            <a:spAutoFit/>
          </a:bodyPr>
          <a:lstStyle/>
          <a:p>
            <a:pPr marL="571500" lvl="0" indent="-571500" algn="just">
              <a:lnSpc>
                <a:spcPct val="107000"/>
              </a:lnSpc>
              <a:spcAft>
                <a:spcPts val="800"/>
              </a:spcAft>
              <a:buFont typeface="Wingdings" panose="05000000000000000000" pitchFamily="2" charset="2"/>
              <a:buChar char="v"/>
            </a:pPr>
            <a:r>
              <a:rPr lang="en-US" sz="36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There is one heart evolving into the fullness of God which includes all of us and all that is.   </a:t>
            </a:r>
            <a:r>
              <a:rPr lang="en-US" sz="3600" b="1"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endParaRPr lang="en-IN" sz="36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580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F0D14C-9116-4F5C-A085-B2FD52E31388}"/>
              </a:ext>
            </a:extLst>
          </p:cNvPr>
          <p:cNvSpPr txBox="1"/>
          <p:nvPr/>
        </p:nvSpPr>
        <p:spPr>
          <a:xfrm>
            <a:off x="816799" y="172660"/>
            <a:ext cx="6407523" cy="1569660"/>
          </a:xfrm>
          <a:prstGeom prst="rect">
            <a:avLst/>
          </a:prstGeom>
          <a:noFill/>
        </p:spPr>
        <p:txBody>
          <a:bodyPr wrap="none" rtlCol="0">
            <a:spAutoFit/>
          </a:bodyPr>
          <a:lstStyle/>
          <a:p>
            <a:pPr defTabSz="457200"/>
            <a:r>
              <a:rPr lang="en-US" sz="9600" dirty="0">
                <a:latin typeface="Arial Black" panose="020B0A04020102020204" pitchFamily="34" charset="0"/>
              </a:rPr>
              <a:t>Listening</a:t>
            </a:r>
            <a:endParaRPr lang="es-HN" sz="9600" dirty="0">
              <a:latin typeface="Arial Black" panose="020B0A04020102020204" pitchFamily="34" charset="0"/>
            </a:endParaRPr>
          </a:p>
        </p:txBody>
      </p:sp>
      <p:sp>
        <p:nvSpPr>
          <p:cNvPr id="3" name="Rectangle 2">
            <a:extLst>
              <a:ext uri="{FF2B5EF4-FFF2-40B4-BE49-F238E27FC236}">
                <a16:creationId xmlns:a16="http://schemas.microsoft.com/office/drawing/2014/main" id="{03030823-B966-40DA-BF69-5E669AB68551}"/>
              </a:ext>
            </a:extLst>
          </p:cNvPr>
          <p:cNvSpPr/>
          <p:nvPr/>
        </p:nvSpPr>
        <p:spPr>
          <a:xfrm>
            <a:off x="2479396" y="4185760"/>
            <a:ext cx="7050328" cy="769441"/>
          </a:xfrm>
          <a:prstGeom prst="rect">
            <a:avLst/>
          </a:prstGeom>
        </p:spPr>
        <p:txBody>
          <a:bodyPr wrap="none">
            <a:spAutoFit/>
          </a:bodyPr>
          <a:lstStyle/>
          <a:p>
            <a:r>
              <a:rPr lang="en-US" sz="4400" b="1" dirty="0">
                <a:latin typeface="Times New Roman" panose="02020603050405020304" pitchFamily="18" charset="0"/>
                <a:ea typeface="Calibri" panose="020F0502020204030204" pitchFamily="34" charset="0"/>
              </a:rPr>
              <a:t>Listening to the whole. …… </a:t>
            </a:r>
          </a:p>
        </p:txBody>
      </p:sp>
      <p:pic>
        <p:nvPicPr>
          <p:cNvPr id="5" name="Picture 4">
            <a:extLst>
              <a:ext uri="{FF2B5EF4-FFF2-40B4-BE49-F238E27FC236}">
                <a16:creationId xmlns:a16="http://schemas.microsoft.com/office/drawing/2014/main" id="{ADF48E48-A66F-4DC4-B598-79DAC22AE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710" y="1487743"/>
            <a:ext cx="3174940" cy="2368994"/>
          </a:xfrm>
          <a:prstGeom prst="rect">
            <a:avLst/>
          </a:prstGeom>
        </p:spPr>
      </p:pic>
      <p:sp>
        <p:nvSpPr>
          <p:cNvPr id="4" name="Rectangle 3"/>
          <p:cNvSpPr/>
          <p:nvPr/>
        </p:nvSpPr>
        <p:spPr>
          <a:xfrm>
            <a:off x="2479396" y="5240081"/>
            <a:ext cx="7652382" cy="769441"/>
          </a:xfrm>
          <a:prstGeom prst="rect">
            <a:avLst/>
          </a:prstGeom>
        </p:spPr>
        <p:txBody>
          <a:bodyPr wrap="square">
            <a:spAutoFit/>
          </a:bodyPr>
          <a:lstStyle/>
          <a:p>
            <a:pPr lvl="0"/>
            <a:r>
              <a:rPr lang="en-US" sz="4400" b="1" dirty="0">
                <a:solidFill>
                  <a:prstClr val="black"/>
                </a:solidFill>
                <a:latin typeface="Times New Roman" panose="02020603050405020304" pitchFamily="18" charset="0"/>
                <a:ea typeface="Calibri" panose="020F0502020204030204" pitchFamily="34" charset="0"/>
              </a:rPr>
              <a:t>Listening to all voices……..</a:t>
            </a:r>
            <a:endParaRPr lang="en-US" sz="4400" b="1" dirty="0">
              <a:solidFill>
                <a:prstClr val="black"/>
              </a:solidFill>
            </a:endParaRPr>
          </a:p>
        </p:txBody>
      </p:sp>
    </p:spTree>
    <p:extLst>
      <p:ext uri="{BB962C8B-B14F-4D97-AF65-F5344CB8AC3E}">
        <p14:creationId xmlns:p14="http://schemas.microsoft.com/office/powerpoint/2010/main" val="190551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1700" y="452684"/>
            <a:ext cx="8106833" cy="2021964"/>
          </a:xfrm>
          <a:prstGeom prst="rect">
            <a:avLst/>
          </a:prstGeom>
        </p:spPr>
        <p:txBody>
          <a:bodyPr wrap="square">
            <a:spAutoFit/>
          </a:bodyPr>
          <a:lstStyle/>
          <a:p>
            <a:pPr marL="457200" indent="-457200" algn="just">
              <a:lnSpc>
                <a:spcPct val="107000"/>
              </a:lnSpc>
              <a:spcAft>
                <a:spcPts val="800"/>
              </a:spcAft>
              <a:buFont typeface="Wingdings" panose="05000000000000000000" pitchFamily="2" charset="2"/>
              <a:buChar char="v"/>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Care taken to gather wisdom from the past and not give undue weight to famous or strong voices from the past;   </a:t>
            </a:r>
          </a:p>
          <a:p>
            <a:endParaRPr lang="en-IN" sz="1600" dirty="0"/>
          </a:p>
        </p:txBody>
      </p:sp>
      <p:pic>
        <p:nvPicPr>
          <p:cNvPr id="5122" name="Picture 2" descr="cid:image001.png@01D50BD4.972A4600">
            <a:extLst>
              <a:ext uri="{FF2B5EF4-FFF2-40B4-BE49-F238E27FC236}">
                <a16:creationId xmlns:a16="http://schemas.microsoft.com/office/drawing/2014/main" id="{6A562DBC-0D33-4E90-9EEB-B80B2942CD2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9563" y="1461293"/>
            <a:ext cx="2700337"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96355" y="2474648"/>
            <a:ext cx="8404577" cy="1110689"/>
          </a:xfrm>
          <a:prstGeom prst="rect">
            <a:avLst/>
          </a:prstGeom>
        </p:spPr>
        <p:txBody>
          <a:bodyPr wrap="square">
            <a:spAutoFit/>
          </a:bodyPr>
          <a:lstStyle/>
          <a:p>
            <a:pPr marL="457200" lvl="0" indent="-457200" algn="just">
              <a:lnSpc>
                <a:spcPct val="107000"/>
              </a:lnSpc>
              <a:spcAft>
                <a:spcPts val="800"/>
              </a:spcAft>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Create safety for minority/weak voices to be heard.  </a:t>
            </a:r>
          </a:p>
        </p:txBody>
      </p:sp>
      <p:sp>
        <p:nvSpPr>
          <p:cNvPr id="4" name="Rectangle 3"/>
          <p:cNvSpPr/>
          <p:nvPr/>
        </p:nvSpPr>
        <p:spPr>
          <a:xfrm>
            <a:off x="3296355" y="3585337"/>
            <a:ext cx="8455378" cy="1110689"/>
          </a:xfrm>
          <a:prstGeom prst="rect">
            <a:avLst/>
          </a:prstGeom>
        </p:spPr>
        <p:txBody>
          <a:bodyPr wrap="square">
            <a:spAutoFit/>
          </a:bodyPr>
          <a:lstStyle/>
          <a:p>
            <a:pPr marL="457200" lvl="0" indent="-457200" algn="just">
              <a:lnSpc>
                <a:spcPct val="107000"/>
              </a:lnSpc>
              <a:spcAft>
                <a:spcPts val="800"/>
              </a:spcAft>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Gather sense of the group and move in such a way that everyone could own the result.  </a:t>
            </a:r>
          </a:p>
        </p:txBody>
      </p:sp>
      <p:sp>
        <p:nvSpPr>
          <p:cNvPr id="5" name="Rectangle 4"/>
          <p:cNvSpPr/>
          <p:nvPr/>
        </p:nvSpPr>
        <p:spPr>
          <a:xfrm>
            <a:off x="3386666" y="5085451"/>
            <a:ext cx="8472311" cy="619272"/>
          </a:xfrm>
          <a:prstGeom prst="rect">
            <a:avLst/>
          </a:prstGeom>
        </p:spPr>
        <p:txBody>
          <a:bodyPr wrap="square">
            <a:spAutoFit/>
          </a:bodyPr>
          <a:lstStyle/>
          <a:p>
            <a:pPr marL="457200" lvl="0" indent="-457200" algn="just">
              <a:lnSpc>
                <a:spcPct val="107000"/>
              </a:lnSpc>
              <a:spcAft>
                <a:spcPts val="800"/>
              </a:spcAft>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Gather the wisdom of the common heart.</a:t>
            </a:r>
            <a:endParaRPr lang="en-IN"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888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DBD07E-4643-414A-9A40-8E5352267A95}"/>
              </a:ext>
            </a:extLst>
          </p:cNvPr>
          <p:cNvSpPr/>
          <p:nvPr/>
        </p:nvSpPr>
        <p:spPr>
          <a:xfrm>
            <a:off x="385656" y="259517"/>
            <a:ext cx="4124255" cy="1673022"/>
          </a:xfrm>
          <a:prstGeom prst="rect">
            <a:avLst/>
          </a:prstGeom>
        </p:spPr>
        <p:txBody>
          <a:bodyPr wrap="square">
            <a:spAutoFit/>
          </a:bodyPr>
          <a:lstStyle/>
          <a:p>
            <a:pPr algn="just">
              <a:lnSpc>
                <a:spcPct val="107000"/>
              </a:lnSpc>
            </a:pPr>
            <a:r>
              <a:rPr lang="en-US" sz="4800" b="1" dirty="0">
                <a:solidFill>
                  <a:srgbClr val="00FF00"/>
                </a:solidFill>
                <a:latin typeface="Times New Roman" panose="02020603050405020304" pitchFamily="18" charset="0"/>
                <a:ea typeface="Calibri" panose="020F0502020204030204" pitchFamily="34" charset="0"/>
                <a:cs typeface="Times New Roman" panose="02020603050405020304" pitchFamily="18" charset="0"/>
              </a:rPr>
              <a:t>Listen …….. </a:t>
            </a:r>
          </a:p>
          <a:p>
            <a:pPr algn="just">
              <a:lnSpc>
                <a:spcPct val="107000"/>
              </a:lnSpc>
            </a:pPr>
            <a:endParaRPr lang="en-US" sz="4800" b="1" dirty="0">
              <a:solidFill>
                <a:srgbClr val="00FF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id:image001.png@01D50BD4.972A4600">
            <a:extLst>
              <a:ext uri="{FF2B5EF4-FFF2-40B4-BE49-F238E27FC236}">
                <a16:creationId xmlns:a16="http://schemas.microsoft.com/office/drawing/2014/main" id="{150DE2B9-18DA-45A1-ACC9-128E9942528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923" y="2282494"/>
            <a:ext cx="29718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64932" y="969378"/>
            <a:ext cx="8997245" cy="1475404"/>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To the wisdom of the common heart for the sake of the whole, community, world</a:t>
            </a:r>
          </a:p>
          <a:p>
            <a:pPr lvl="0" algn="just">
              <a:lnSpc>
                <a:spcPct val="107000"/>
              </a:lnSpc>
            </a:pPr>
            <a:endParaRPr lang="en-US" sz="2800" b="1"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181350" y="2331693"/>
            <a:ext cx="8937272" cy="1475404"/>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More important than what is heard is the act of listening.  </a:t>
            </a:r>
          </a:p>
          <a:p>
            <a:pPr lvl="0" algn="just">
              <a:lnSpc>
                <a:spcPct val="107000"/>
              </a:lnSpc>
            </a:pPr>
            <a:endPar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141484" y="3915120"/>
            <a:ext cx="8844139" cy="1475404"/>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Giving ourselves to the Presence and mystery beneath our knowing and our desires.  </a:t>
            </a:r>
          </a:p>
          <a:p>
            <a:pPr lvl="0" algn="just">
              <a:lnSpc>
                <a:spcPct val="107000"/>
              </a:lnSpc>
            </a:pPr>
            <a:endPar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3064932" y="5277435"/>
            <a:ext cx="8767938" cy="1014380"/>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Opening, asking, receptivity, trustful presence to the divine Presence in everything and everyone.  </a:t>
            </a:r>
            <a:endParaRPr lang="en-US" sz="2800" b="1"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64875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11956DF-45F7-494B-90BC-00E586D57C1E}"/>
              </a:ext>
            </a:extLst>
          </p:cNvPr>
          <p:cNvSpPr txBox="1"/>
          <p:nvPr/>
        </p:nvSpPr>
        <p:spPr>
          <a:xfrm>
            <a:off x="590549" y="1839154"/>
            <a:ext cx="6838732" cy="1938992"/>
          </a:xfrm>
          <a:prstGeom prst="rect">
            <a:avLst/>
          </a:prstGeom>
          <a:noFill/>
        </p:spPr>
        <p:txBody>
          <a:bodyPr wrap="none" rtlCol="0">
            <a:spAutoFit/>
          </a:bodyPr>
          <a:lstStyle/>
          <a:p>
            <a:pPr algn="ctr" defTabSz="457200"/>
            <a:r>
              <a:rPr lang="en-US" sz="6000" b="1" dirty="0">
                <a:solidFill>
                  <a:srgbClr val="FFFF00"/>
                </a:solidFill>
              </a:rPr>
              <a:t>Radical</a:t>
            </a:r>
          </a:p>
          <a:p>
            <a:pPr algn="ctr" defTabSz="457200"/>
            <a:r>
              <a:rPr lang="en-US" sz="6000" b="1" dirty="0">
                <a:solidFill>
                  <a:srgbClr val="FFFF00"/>
                </a:solidFill>
              </a:rPr>
              <a:t>Interdependence</a:t>
            </a:r>
            <a:endParaRPr lang="es-HN" sz="6000" b="1" dirty="0">
              <a:solidFill>
                <a:srgbClr val="FFFF00"/>
              </a:solidFill>
            </a:endParaRPr>
          </a:p>
        </p:txBody>
      </p:sp>
      <p:pic>
        <p:nvPicPr>
          <p:cNvPr id="4" name="Picture 3">
            <a:extLst>
              <a:ext uri="{FF2B5EF4-FFF2-40B4-BE49-F238E27FC236}">
                <a16:creationId xmlns:a16="http://schemas.microsoft.com/office/drawing/2014/main" id="{C7855C8F-A79C-48F7-9227-D0985354F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691" y="1486252"/>
            <a:ext cx="4284609" cy="3700344"/>
          </a:xfrm>
          <a:prstGeom prst="rect">
            <a:avLst/>
          </a:prstGeom>
          <a:ln>
            <a:noFill/>
          </a:ln>
          <a:effectLst>
            <a:softEdge rad="112500"/>
          </a:effectLst>
        </p:spPr>
      </p:pic>
    </p:spTree>
    <p:extLst>
      <p:ext uri="{BB962C8B-B14F-4D97-AF65-F5344CB8AC3E}">
        <p14:creationId xmlns:p14="http://schemas.microsoft.com/office/powerpoint/2010/main" val="29363381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4123" y="226591"/>
            <a:ext cx="8924289" cy="1673150"/>
          </a:xfrm>
          <a:prstGeom prst="rect">
            <a:avLst/>
          </a:prstGeom>
        </p:spPr>
        <p:txBody>
          <a:bodyPr wrap="square">
            <a:spAutoFit/>
          </a:bodyPr>
          <a:lstStyle/>
          <a:p>
            <a:pPr marL="457200" indent="-457200" algn="just">
              <a:lnSpc>
                <a:spcPct val="107000"/>
              </a:lnSpc>
              <a:buFont typeface="Wingdings" panose="05000000000000000000" pitchFamily="2" charset="2"/>
              <a:buChar char="v"/>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We are not going anywhere if we are not somehow going together.  </a:t>
            </a:r>
          </a:p>
          <a:p>
            <a:pPr algn="just">
              <a:lnSpc>
                <a:spcPct val="107000"/>
              </a:lnSpc>
            </a:pPr>
            <a:endParaRPr lang="en-IN"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id:image001.png@01D50BD4.972A4600">
            <a:extLst>
              <a:ext uri="{FF2B5EF4-FFF2-40B4-BE49-F238E27FC236}">
                <a16:creationId xmlns:a16="http://schemas.microsoft.com/office/drawing/2014/main" id="{08EFAC80-15B1-47B8-AD05-C4349496D5C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216660"/>
            <a:ext cx="29718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84123" y="1596236"/>
            <a:ext cx="8969022" cy="1146211"/>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Day of individual performance is over.</a:t>
            </a:r>
          </a:p>
          <a:p>
            <a:pPr marL="457200" lvl="0" indent="-457200" algn="just">
              <a:lnSpc>
                <a:spcPct val="107000"/>
              </a:lnSpc>
              <a:buFont typeface="Wingdings" panose="05000000000000000000" pitchFamily="2" charset="2"/>
              <a:buChar char="v"/>
            </a:pPr>
            <a:endPar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189110" y="2742447"/>
            <a:ext cx="8929511" cy="1146211"/>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Collaboration is the need of the hour.   </a:t>
            </a:r>
          </a:p>
          <a:p>
            <a:pPr lvl="0" algn="just">
              <a:lnSpc>
                <a:spcPct val="107000"/>
              </a:lnSpc>
            </a:pPr>
            <a:endPar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084123" y="3788558"/>
            <a:ext cx="8872362" cy="2727029"/>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Letting go of being an independent, free-standing, self-sufficient group of very qualified experts, with little need of others because after all we are better prepared and more trained and qualified than the others around us.  </a:t>
            </a:r>
          </a:p>
        </p:txBody>
      </p:sp>
    </p:spTree>
    <p:extLst>
      <p:ext uri="{BB962C8B-B14F-4D97-AF65-F5344CB8AC3E}">
        <p14:creationId xmlns:p14="http://schemas.microsoft.com/office/powerpoint/2010/main" val="3282455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6000" y="381406"/>
            <a:ext cx="7941733" cy="1446550"/>
          </a:xfrm>
          <a:prstGeom prst="rect">
            <a:avLst/>
          </a:prstGeom>
        </p:spPr>
        <p:txBody>
          <a:bodyPr wrap="square">
            <a:spAutoFit/>
          </a:bodyPr>
          <a:lstStyle/>
          <a:p>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The world perspective of international communities like ours is a great gift!   </a:t>
            </a:r>
          </a:p>
          <a:p>
            <a:endParaRPr lang="en-US" sz="2400" b="1" dirty="0">
              <a:latin typeface="Times New Roman" panose="02020603050405020304" pitchFamily="18" charset="0"/>
              <a:cs typeface="Times New Roman" panose="02020603050405020304" pitchFamily="18" charset="0"/>
            </a:endParaRPr>
          </a:p>
        </p:txBody>
      </p:sp>
      <p:pic>
        <p:nvPicPr>
          <p:cNvPr id="2050" name="Picture 2" descr="cid:image001.png@01D50BD4.972A4600">
            <a:extLst>
              <a:ext uri="{FF2B5EF4-FFF2-40B4-BE49-F238E27FC236}">
                <a16:creationId xmlns:a16="http://schemas.microsoft.com/office/drawing/2014/main" id="{12F2949F-720B-4C24-8085-CB892274E0A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7643" y="1354455"/>
            <a:ext cx="3012757"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10844" y="1827956"/>
            <a:ext cx="8545689" cy="2062103"/>
          </a:xfrm>
          <a:prstGeom prst="rect">
            <a:avLst/>
          </a:prstGeom>
        </p:spPr>
        <p:txBody>
          <a:bodyPr wrap="square">
            <a:spAutoFit/>
          </a:bodyPr>
          <a:lstStyle/>
          <a:p>
            <a:pPr lvl="0" algn="just"/>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Our PRESENCE is large and wide, able to make the </a:t>
            </a:r>
            <a:r>
              <a:rPr lang="en-US" sz="3200" b="1" u="sng"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TRANSFORMING PRESENCE </a:t>
            </a: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of God manifest in so many contexts.   </a:t>
            </a:r>
          </a:p>
          <a:p>
            <a:pPr lvl="0" algn="just"/>
            <a:endPar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510844" y="4012260"/>
            <a:ext cx="8421511" cy="1569660"/>
          </a:xfrm>
          <a:prstGeom prst="rect">
            <a:avLst/>
          </a:prstGeom>
        </p:spPr>
        <p:txBody>
          <a:bodyPr wrap="square">
            <a:spAutoFit/>
          </a:bodyPr>
          <a:lstStyle/>
          <a:p>
            <a:pPr lvl="0" algn="just"/>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The multitude of perspectives reflected in our Congregation/Province give us a large view of the Divine. </a:t>
            </a:r>
          </a:p>
        </p:txBody>
      </p:sp>
    </p:spTree>
    <p:extLst>
      <p:ext uri="{BB962C8B-B14F-4D97-AF65-F5344CB8AC3E}">
        <p14:creationId xmlns:p14="http://schemas.microsoft.com/office/powerpoint/2010/main" val="65081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4D7C0F-007A-48CF-B598-1029334D1427}"/>
              </a:ext>
            </a:extLst>
          </p:cNvPr>
          <p:cNvSpPr/>
          <p:nvPr/>
        </p:nvSpPr>
        <p:spPr>
          <a:xfrm>
            <a:off x="4391025" y="888080"/>
            <a:ext cx="7229475" cy="2364622"/>
          </a:xfrm>
          <a:prstGeom prst="rect">
            <a:avLst/>
          </a:prstGeom>
        </p:spPr>
        <p:txBody>
          <a:bodyPr wrap="square">
            <a:spAutoFit/>
          </a:bodyPr>
          <a:lstStyle/>
          <a:p>
            <a:pPr algn="just">
              <a:lnSpc>
                <a:spcPct val="107000"/>
              </a:lnSpc>
            </a:pPr>
            <a:r>
              <a:rPr lang="en-US" sz="4000" b="1" dirty="0">
                <a:latin typeface="Times New Roman" panose="02020603050405020304" pitchFamily="18" charset="0"/>
                <a:ea typeface="Calibri" panose="020F0502020204030204" pitchFamily="34" charset="0"/>
                <a:cs typeface="Times New Roman" panose="02020603050405020304" pitchFamily="18" charset="0"/>
              </a:rPr>
              <a:t>Congregations used to be independent from each other, if not competitive.  </a:t>
            </a:r>
          </a:p>
          <a:p>
            <a:pPr algn="just">
              <a:lnSpc>
                <a:spcPct val="107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cid:image001.png@01D50BD4.972A4600">
            <a:extLst>
              <a:ext uri="{FF2B5EF4-FFF2-40B4-BE49-F238E27FC236}">
                <a16:creationId xmlns:a16="http://schemas.microsoft.com/office/drawing/2014/main" id="{E6FD7151-743D-4AE3-8521-4CBE00B10DA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3850" y="1461293"/>
            <a:ext cx="29718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91025" y="3839849"/>
            <a:ext cx="7405864" cy="2068259"/>
          </a:xfrm>
          <a:prstGeom prst="rect">
            <a:avLst/>
          </a:prstGeom>
        </p:spPr>
        <p:txBody>
          <a:bodyPr wrap="square">
            <a:spAutoFit/>
          </a:bodyPr>
          <a:lstStyle/>
          <a:p>
            <a:pPr lvl="0" algn="just">
              <a:lnSpc>
                <a:spcPct val="107000"/>
              </a:lnSpc>
              <a:spcAft>
                <a:spcPts val="800"/>
              </a:spcAft>
            </a:pPr>
            <a:r>
              <a:rPr lang="en-US" sz="40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Urgent to learn to access the wisdom of the common heart., to move from there.</a:t>
            </a:r>
            <a:endParaRPr lang="en-IN" sz="4000" b="1"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80687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7636DB-A795-4051-8B0F-F4C260B0BBA1}"/>
              </a:ext>
            </a:extLst>
          </p:cNvPr>
          <p:cNvSpPr/>
          <p:nvPr/>
        </p:nvSpPr>
        <p:spPr>
          <a:xfrm>
            <a:off x="3294099" y="416762"/>
            <a:ext cx="8374380" cy="1673150"/>
          </a:xfrm>
          <a:prstGeom prst="rect">
            <a:avLst/>
          </a:prstGeom>
        </p:spPr>
        <p:txBody>
          <a:bodyPr wrap="square">
            <a:spAutoFit/>
          </a:bodyPr>
          <a:lstStyle/>
          <a:p>
            <a:pPr marL="457200" indent="-457200" algn="just">
              <a:lnSpc>
                <a:spcPct val="107000"/>
              </a:lnSpc>
              <a:buFont typeface="Wingdings" panose="05000000000000000000" pitchFamily="2" charset="2"/>
              <a:buChar char="v"/>
            </a:pPr>
            <a:r>
              <a:rPr lang="en-US" sz="3200" b="1" dirty="0">
                <a:latin typeface="Times New Roman" panose="02020603050405020304" pitchFamily="18" charset="0"/>
                <a:ea typeface="Calibri" panose="020F0502020204030204" pitchFamily="34" charset="0"/>
              </a:rPr>
              <a:t>Communal discernment and decision making.  No magic method or technique.  </a:t>
            </a:r>
          </a:p>
          <a:p>
            <a:pPr algn="just">
              <a:lnSpc>
                <a:spcPct val="107000"/>
              </a:lnSpc>
            </a:pPr>
            <a:endParaRPr lang="en-US" sz="3200" b="1" dirty="0">
              <a:latin typeface="Times New Roman" panose="02020603050405020304" pitchFamily="18" charset="0"/>
              <a:ea typeface="Calibri" panose="020F0502020204030204" pitchFamily="34" charset="0"/>
            </a:endParaRPr>
          </a:p>
        </p:txBody>
      </p:sp>
      <p:pic>
        <p:nvPicPr>
          <p:cNvPr id="3" name="Picture 2" descr="cid:image001.png@01D50BD4.972A4600">
            <a:extLst>
              <a:ext uri="{FF2B5EF4-FFF2-40B4-BE49-F238E27FC236}">
                <a16:creationId xmlns:a16="http://schemas.microsoft.com/office/drawing/2014/main" id="{0F190407-9D08-4E84-9140-0FF6FC79DF3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9550" y="1155700"/>
            <a:ext cx="29718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94099" y="1852630"/>
            <a:ext cx="8830168" cy="583750"/>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rPr>
              <a:t>None of us is perfect.   </a:t>
            </a:r>
          </a:p>
        </p:txBody>
      </p:sp>
      <p:sp>
        <p:nvSpPr>
          <p:cNvPr id="5" name="Rectangle 4"/>
          <p:cNvSpPr/>
          <p:nvPr/>
        </p:nvSpPr>
        <p:spPr>
          <a:xfrm>
            <a:off x="3245553" y="2563666"/>
            <a:ext cx="8540045" cy="1146211"/>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rPr>
              <a:t>Learn from each other.  </a:t>
            </a:r>
          </a:p>
          <a:p>
            <a:pPr marL="457200" lvl="0" indent="-457200" algn="just">
              <a:lnSpc>
                <a:spcPct val="107000"/>
              </a:lnSpc>
              <a:buFont typeface="Wingdings" panose="05000000000000000000" pitchFamily="2" charset="2"/>
              <a:buChar char="v"/>
            </a:pPr>
            <a:endParaRPr lang="en-US" sz="3200" b="1" dirty="0">
              <a:solidFill>
                <a:prstClr val="white"/>
              </a:solidFill>
              <a:latin typeface="Times New Roman" panose="02020603050405020304" pitchFamily="18" charset="0"/>
              <a:ea typeface="Calibri" panose="020F0502020204030204" pitchFamily="34" charset="0"/>
            </a:endParaRPr>
          </a:p>
        </p:txBody>
      </p:sp>
      <p:sp>
        <p:nvSpPr>
          <p:cNvPr id="6" name="Rectangle 5"/>
          <p:cNvSpPr/>
          <p:nvPr/>
        </p:nvSpPr>
        <p:spPr>
          <a:xfrm>
            <a:off x="3202800" y="3709877"/>
            <a:ext cx="8556978" cy="1673150"/>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rPr>
              <a:t>Being present in the deepest part of ourselves and speaking and listening from there.  </a:t>
            </a:r>
          </a:p>
          <a:p>
            <a:pPr lvl="0" algn="just">
              <a:lnSpc>
                <a:spcPct val="107000"/>
              </a:lnSpc>
            </a:pPr>
            <a:endParaRPr lang="en-US" sz="3200" b="1" dirty="0">
              <a:solidFill>
                <a:prstClr val="white"/>
              </a:solidFill>
              <a:latin typeface="Times New Roman" panose="02020603050405020304" pitchFamily="18" charset="0"/>
              <a:ea typeface="Calibri" panose="020F0502020204030204" pitchFamily="34" charset="0"/>
            </a:endParaRPr>
          </a:p>
        </p:txBody>
      </p:sp>
      <p:sp>
        <p:nvSpPr>
          <p:cNvPr id="7" name="Rectangle 6"/>
          <p:cNvSpPr/>
          <p:nvPr/>
        </p:nvSpPr>
        <p:spPr>
          <a:xfrm>
            <a:off x="3245554" y="5508784"/>
            <a:ext cx="8540045" cy="619272"/>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rPr>
              <a:t>Learning how to go there and stay there. </a:t>
            </a:r>
            <a:endPar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8562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1521" y="291201"/>
            <a:ext cx="8808720" cy="645113"/>
          </a:xfrm>
          <a:prstGeom prst="rect">
            <a:avLst/>
          </a:prstGeom>
        </p:spPr>
        <p:txBody>
          <a:bodyPr wrap="square">
            <a:spAutoFit/>
          </a:bodyPr>
          <a:lstStyle/>
          <a:p>
            <a:pPr algn="just">
              <a:lnSpc>
                <a:spcPct val="107000"/>
              </a:lnSpc>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Typical grief responses in us …..</a:t>
            </a:r>
          </a:p>
        </p:txBody>
      </p:sp>
      <p:pic>
        <p:nvPicPr>
          <p:cNvPr id="6146" name="Picture 2" descr="cid:image001.png@01D50BD4.972A4600">
            <a:extLst>
              <a:ext uri="{FF2B5EF4-FFF2-40B4-BE49-F238E27FC236}">
                <a16:creationId xmlns:a16="http://schemas.microsoft.com/office/drawing/2014/main" id="{7E8B5CEF-B07D-4CA9-ACF1-822571244FB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1760" y="1282700"/>
            <a:ext cx="2852737"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00305" y="1062225"/>
            <a:ext cx="8862907" cy="1277914"/>
          </a:xfrm>
          <a:prstGeom prst="rect">
            <a:avLst/>
          </a:prstGeom>
        </p:spPr>
        <p:txBody>
          <a:bodyPr wrap="square">
            <a:spAutoFit/>
          </a:bodyPr>
          <a:lstStyle/>
          <a:p>
            <a:pPr lvl="0" algn="just">
              <a:lnSpc>
                <a:spcPct val="107000"/>
              </a:lnSpc>
            </a:pPr>
            <a:r>
              <a:rPr lang="en-US" sz="36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Annoyance, impatience, anger, sadness.  </a:t>
            </a:r>
          </a:p>
          <a:p>
            <a:pPr lvl="0" algn="just">
              <a:lnSpc>
                <a:spcPct val="107000"/>
              </a:lnSpc>
            </a:pPr>
            <a:endParaRPr lang="en-US" sz="36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271521" y="2250565"/>
            <a:ext cx="8734212" cy="1870705"/>
          </a:xfrm>
          <a:prstGeom prst="rect">
            <a:avLst/>
          </a:prstGeom>
        </p:spPr>
        <p:txBody>
          <a:bodyPr wrap="square">
            <a:spAutoFit/>
          </a:bodyPr>
          <a:lstStyle/>
          <a:p>
            <a:pPr lvl="0" algn="just">
              <a:lnSpc>
                <a:spcPct val="107000"/>
              </a:lnSpc>
            </a:pPr>
            <a:r>
              <a:rPr lang="en-US" sz="36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Let us not rush past what might feel negative.  </a:t>
            </a:r>
          </a:p>
          <a:p>
            <a:pPr lvl="0" algn="just">
              <a:lnSpc>
                <a:spcPct val="107000"/>
              </a:lnSpc>
            </a:pPr>
            <a:endParaRPr lang="en-US" sz="36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271520" y="3528479"/>
            <a:ext cx="8920479" cy="1237903"/>
          </a:xfrm>
          <a:prstGeom prst="rect">
            <a:avLst/>
          </a:prstGeom>
        </p:spPr>
        <p:txBody>
          <a:bodyPr wrap="square">
            <a:spAutoFit/>
          </a:bodyPr>
          <a:lstStyle/>
          <a:p>
            <a:pPr lvl="0" algn="just">
              <a:lnSpc>
                <a:spcPct val="107000"/>
              </a:lnSpc>
            </a:pPr>
            <a:r>
              <a:rPr lang="en-US" sz="36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Look for life impulse beneath.  Stay with whatever is here now.  </a:t>
            </a:r>
          </a:p>
        </p:txBody>
      </p:sp>
      <p:sp>
        <p:nvSpPr>
          <p:cNvPr id="6" name="Rectangle 5"/>
          <p:cNvSpPr/>
          <p:nvPr/>
        </p:nvSpPr>
        <p:spPr>
          <a:xfrm>
            <a:off x="3364088" y="4987295"/>
            <a:ext cx="8716151" cy="1277914"/>
          </a:xfrm>
          <a:prstGeom prst="rect">
            <a:avLst/>
          </a:prstGeom>
        </p:spPr>
        <p:txBody>
          <a:bodyPr wrap="square">
            <a:spAutoFit/>
          </a:bodyPr>
          <a:lstStyle/>
          <a:p>
            <a:pPr lvl="0" algn="just">
              <a:lnSpc>
                <a:spcPct val="107000"/>
              </a:lnSpc>
            </a:pPr>
            <a:r>
              <a:rPr lang="en-US" sz="36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Beauty of the needs.  Compassion and self-compassion.</a:t>
            </a:r>
            <a:endParaRPr lang="en-IN" sz="3600" b="1"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3774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B3D35-E41A-4BD9-A4AE-DF9D83FCB0FC}"/>
              </a:ext>
            </a:extLst>
          </p:cNvPr>
          <p:cNvSpPr/>
          <p:nvPr/>
        </p:nvSpPr>
        <p:spPr>
          <a:xfrm>
            <a:off x="162560" y="223717"/>
            <a:ext cx="8341360" cy="522259"/>
          </a:xfrm>
          <a:prstGeom prst="rect">
            <a:avLst/>
          </a:prstGeom>
        </p:spPr>
        <p:txBody>
          <a:bodyPr wrap="square">
            <a:spAutoFit/>
          </a:bodyPr>
          <a:lstStyle/>
          <a:p>
            <a:pPr marL="457200" indent="-457200" algn="just">
              <a:lnSpc>
                <a:spcPct val="107000"/>
              </a:lnSpc>
              <a:buFont typeface="Wingdings" panose="05000000000000000000" pitchFamily="2" charset="2"/>
              <a:buChar char="v"/>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Loss and newness live meshed together.  </a:t>
            </a:r>
          </a:p>
        </p:txBody>
      </p:sp>
      <p:pic>
        <p:nvPicPr>
          <p:cNvPr id="4" name="Picture 3">
            <a:extLst>
              <a:ext uri="{FF2B5EF4-FFF2-40B4-BE49-F238E27FC236}">
                <a16:creationId xmlns:a16="http://schemas.microsoft.com/office/drawing/2014/main" id="{59401D01-EF2D-47A9-B3EF-05DA9CEE2402}"/>
              </a:ext>
            </a:extLst>
          </p:cNvPr>
          <p:cNvPicPr>
            <a:picLocks noChangeAspect="1"/>
          </p:cNvPicPr>
          <p:nvPr/>
        </p:nvPicPr>
        <p:blipFill rotWithShape="1">
          <a:blip r:embed="rId2">
            <a:extLst>
              <a:ext uri="{28A0092B-C50C-407E-A947-70E740481C1C}">
                <a14:useLocalDpi xmlns:a14="http://schemas.microsoft.com/office/drawing/2010/main" val="0"/>
              </a:ext>
            </a:extLst>
          </a:blip>
          <a:srcRect l="14671" r="13585"/>
          <a:stretch/>
        </p:blipFill>
        <p:spPr>
          <a:xfrm>
            <a:off x="8503920" y="39865"/>
            <a:ext cx="3688080" cy="2878726"/>
          </a:xfrm>
          <a:prstGeom prst="rect">
            <a:avLst/>
          </a:prstGeom>
          <a:ln>
            <a:noFill/>
          </a:ln>
          <a:effectLst>
            <a:softEdge rad="112500"/>
          </a:effectLst>
        </p:spPr>
      </p:pic>
      <p:sp>
        <p:nvSpPr>
          <p:cNvPr id="5" name="Rectangle 4"/>
          <p:cNvSpPr/>
          <p:nvPr/>
        </p:nvSpPr>
        <p:spPr>
          <a:xfrm>
            <a:off x="79023" y="1010710"/>
            <a:ext cx="8754533" cy="1014380"/>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2800" b="1" dirty="0">
                <a:solidFill>
                  <a:srgbClr val="00FF00"/>
                </a:solidFill>
                <a:latin typeface="Times New Roman" panose="02020603050405020304" pitchFamily="18" charset="0"/>
                <a:ea typeface="Calibri" panose="020F0502020204030204" pitchFamily="34" charset="0"/>
                <a:cs typeface="Times New Roman" panose="02020603050405020304" pitchFamily="18" charset="0"/>
              </a:rPr>
              <a:t>Immense paradigm shift. </a:t>
            </a:r>
          </a:p>
          <a:p>
            <a:pPr lvl="0" algn="just">
              <a:lnSpc>
                <a:spcPct val="107000"/>
              </a:lnSpc>
            </a:pPr>
            <a:r>
              <a:rPr lang="en-US" sz="2800" b="1" dirty="0">
                <a:solidFill>
                  <a:srgbClr val="00FF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Rectangle 5"/>
          <p:cNvSpPr/>
          <p:nvPr/>
        </p:nvSpPr>
        <p:spPr>
          <a:xfrm>
            <a:off x="39510" y="1923289"/>
            <a:ext cx="8568267" cy="1475404"/>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Even if you don’t make big changes, the ground shifts under you.  </a:t>
            </a:r>
          </a:p>
          <a:p>
            <a:pPr lvl="0" algn="just">
              <a:lnSpc>
                <a:spcPct val="107000"/>
              </a:lnSpc>
            </a:pPr>
            <a:endPar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39509" y="2937669"/>
            <a:ext cx="11938001" cy="1014380"/>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2800" b="1" dirty="0">
                <a:solidFill>
                  <a:srgbClr val="00FF00"/>
                </a:solidFill>
                <a:latin typeface="Times New Roman" panose="02020603050405020304" pitchFamily="18" charset="0"/>
                <a:ea typeface="Calibri" panose="020F0502020204030204" pitchFamily="34" charset="0"/>
                <a:cs typeface="Times New Roman" panose="02020603050405020304" pitchFamily="18" charset="0"/>
              </a:rPr>
              <a:t>Need to be willing to change personal and group patterns and thinking.</a:t>
            </a:r>
          </a:p>
          <a:p>
            <a:pPr lvl="0" algn="just">
              <a:lnSpc>
                <a:spcPct val="107000"/>
              </a:lnSpc>
            </a:pPr>
            <a:r>
              <a:rPr lang="en-US" sz="2800" b="1" dirty="0">
                <a:solidFill>
                  <a:srgbClr val="00FF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 name="Rectangle 7"/>
          <p:cNvSpPr/>
          <p:nvPr/>
        </p:nvSpPr>
        <p:spPr>
          <a:xfrm>
            <a:off x="79022" y="3971127"/>
            <a:ext cx="11655777" cy="1014380"/>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Loss and newness-- Two sides of the same coin. </a:t>
            </a:r>
          </a:p>
          <a:p>
            <a:pPr lvl="0" algn="just">
              <a:lnSpc>
                <a:spcPct val="107000"/>
              </a:lnSpc>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Rectangle 8"/>
          <p:cNvSpPr/>
          <p:nvPr/>
        </p:nvSpPr>
        <p:spPr>
          <a:xfrm>
            <a:off x="-1" y="4921572"/>
            <a:ext cx="11621911" cy="1014380"/>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2800" b="1" dirty="0">
                <a:solidFill>
                  <a:srgbClr val="00FF00"/>
                </a:solidFill>
                <a:latin typeface="Times New Roman" panose="02020603050405020304" pitchFamily="18" charset="0"/>
                <a:ea typeface="Calibri" panose="020F0502020204030204" pitchFamily="34" charset="0"/>
                <a:cs typeface="Times New Roman" panose="02020603050405020304" pitchFamily="18" charset="0"/>
              </a:rPr>
              <a:t>How to step into the flow of that river and be carried, be part of it----rather than resisting, consciously or unconsciously.  </a:t>
            </a:r>
            <a:endParaRPr lang="en-US" sz="2800" b="1" dirty="0">
              <a:solidFill>
                <a:srgbClr val="00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91867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74F57B-8E1E-478D-9742-CE875447B62F}"/>
              </a:ext>
            </a:extLst>
          </p:cNvPr>
          <p:cNvSpPr/>
          <p:nvPr/>
        </p:nvSpPr>
        <p:spPr>
          <a:xfrm>
            <a:off x="3002844" y="188369"/>
            <a:ext cx="8491537" cy="1475404"/>
          </a:xfrm>
          <a:prstGeom prst="rect">
            <a:avLst/>
          </a:prstGeom>
        </p:spPr>
        <p:txBody>
          <a:bodyPr wrap="square">
            <a:spAutoFit/>
          </a:bodyPr>
          <a:lstStyle/>
          <a:p>
            <a:pPr marL="457200" indent="-457200" algn="just">
              <a:lnSpc>
                <a:spcPct val="107000"/>
              </a:lnSpc>
              <a:buFont typeface="Wingdings" panose="05000000000000000000" pitchFamily="2" charset="2"/>
              <a:buChar char="v"/>
            </a:pPr>
            <a:r>
              <a:rPr lang="en-US" sz="2800" b="1" dirty="0">
                <a:solidFill>
                  <a:srgbClr val="00FF00"/>
                </a:solidFill>
                <a:latin typeface="Times New Roman" panose="02020603050405020304" pitchFamily="18" charset="0"/>
                <a:ea typeface="Calibri" panose="020F0502020204030204" pitchFamily="34" charset="0"/>
                <a:cs typeface="Times New Roman" panose="02020603050405020304" pitchFamily="18" charset="0"/>
              </a:rPr>
              <a:t>How do we see what we can’t yet see ?  Images.    Right brain   Hints.  Do less.  Go more slowly. </a:t>
            </a:r>
          </a:p>
          <a:p>
            <a:pPr algn="just">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cid:image001.png@01D50BD4.972A4600">
            <a:extLst>
              <a:ext uri="{FF2B5EF4-FFF2-40B4-BE49-F238E27FC236}">
                <a16:creationId xmlns:a16="http://schemas.microsoft.com/office/drawing/2014/main" id="{4B956ABC-22B7-4FA5-BFBE-0EA901F4D09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259302"/>
            <a:ext cx="2852737"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02844" y="1663773"/>
            <a:ext cx="9008533" cy="1936428"/>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Trying to learn another way.  Intentional Listening and quality of opening and presence more important than results.</a:t>
            </a:r>
          </a:p>
          <a:p>
            <a:pPr lvl="0" algn="just">
              <a:lnSpc>
                <a:spcPct val="107000"/>
              </a:lnSpc>
            </a:pPr>
            <a:r>
              <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Rectangle 4"/>
          <p:cNvSpPr/>
          <p:nvPr/>
        </p:nvSpPr>
        <p:spPr>
          <a:xfrm>
            <a:off x="3002843" y="3374094"/>
            <a:ext cx="9008533" cy="1475404"/>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2800" b="1" dirty="0">
                <a:solidFill>
                  <a:srgbClr val="00FF00"/>
                </a:solidFill>
                <a:latin typeface="Times New Roman" panose="02020603050405020304" pitchFamily="18" charset="0"/>
                <a:ea typeface="Calibri" panose="020F0502020204030204" pitchFamily="34" charset="0"/>
                <a:cs typeface="Times New Roman" panose="02020603050405020304" pitchFamily="18" charset="0"/>
              </a:rPr>
              <a:t>We want to cooperate with ‘wants’ to come to birth.  About noticing.  Notice synchronicities, timing  </a:t>
            </a:r>
          </a:p>
          <a:p>
            <a:pPr lvl="0" algn="just">
              <a:lnSpc>
                <a:spcPct val="107000"/>
              </a:lnSpc>
            </a:pPr>
            <a:endParaRPr lang="en-IN" sz="2800" b="1"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946399" y="4460549"/>
            <a:ext cx="9183511" cy="1475404"/>
          </a:xfrm>
          <a:prstGeom prst="rect">
            <a:avLst/>
          </a:prstGeom>
        </p:spPr>
        <p:txBody>
          <a:bodyPr wrap="square">
            <a:spAutoFit/>
          </a:bodyPr>
          <a:lstStyle/>
          <a:p>
            <a:pPr marL="457200" lvl="0" indent="-457200" algn="just">
              <a:lnSpc>
                <a:spcPct val="107000"/>
              </a:lnSpc>
              <a:buFont typeface="Wingdings" panose="05000000000000000000" pitchFamily="2" charset="2"/>
              <a:buChar char="v"/>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“Evaluation”---rather than judging something as positive or negative, it is more an exercise in noticing shifts.  Be aware of personal and group energy</a:t>
            </a:r>
          </a:p>
        </p:txBody>
      </p:sp>
    </p:spTree>
    <p:extLst>
      <p:ext uri="{BB962C8B-B14F-4D97-AF65-F5344CB8AC3E}">
        <p14:creationId xmlns:p14="http://schemas.microsoft.com/office/powerpoint/2010/main" val="3225971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9950" y="318387"/>
            <a:ext cx="8533342" cy="1673150"/>
          </a:xfrm>
          <a:prstGeom prst="rect">
            <a:avLst/>
          </a:prstGeom>
        </p:spPr>
        <p:txBody>
          <a:bodyPr wrap="square">
            <a:spAutoFit/>
          </a:bodyPr>
          <a:lstStyle/>
          <a:p>
            <a:pPr algn="just">
              <a:lnSpc>
                <a:spcPct val="107000"/>
              </a:lnSpc>
            </a:pPr>
            <a:r>
              <a:rPr lang="en-US" sz="32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Trusting that we will be led and guided is about Discernment:</a:t>
            </a:r>
          </a:p>
          <a:p>
            <a:pPr algn="just">
              <a:lnSpc>
                <a:spcPct val="107000"/>
              </a:lnSpc>
            </a:pPr>
            <a:endParaRPr lang="en-IN"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170" name="Picture 2" descr="cid:image001.png@01D50BD4.972A4600">
            <a:extLst>
              <a:ext uri="{FF2B5EF4-FFF2-40B4-BE49-F238E27FC236}">
                <a16:creationId xmlns:a16="http://schemas.microsoft.com/office/drawing/2014/main" id="{15A67D92-DD09-4397-A510-FD9DEB045B5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2548" y="657128"/>
            <a:ext cx="2871787"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24577" y="1596625"/>
            <a:ext cx="8703733" cy="583750"/>
          </a:xfrm>
          <a:prstGeom prst="rect">
            <a:avLst/>
          </a:prstGeom>
        </p:spPr>
        <p:txBody>
          <a:bodyPr wrap="square">
            <a:spAutoFit/>
          </a:bodyPr>
          <a:lstStyle/>
          <a:p>
            <a:pPr lvl="0" algn="just">
              <a:lnSpc>
                <a:spcPct val="107000"/>
              </a:lnSpc>
            </a:pP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Talk about being led, about discernment</a:t>
            </a:r>
            <a:endParaRPr lang="en-IN"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053644" y="2230808"/>
            <a:ext cx="8528756" cy="1146211"/>
          </a:xfrm>
          <a:prstGeom prst="rect">
            <a:avLst/>
          </a:prstGeom>
        </p:spPr>
        <p:txBody>
          <a:bodyPr wrap="square">
            <a:spAutoFit/>
          </a:bodyPr>
          <a:lstStyle/>
          <a:p>
            <a:pPr marL="914400" lvl="1" indent="-457200" algn="just">
              <a:lnSpc>
                <a:spcPct val="107000"/>
              </a:lnSpc>
              <a:buFont typeface="Wingdings" panose="05000000000000000000" pitchFamily="2" charset="2"/>
              <a:buChar char="v"/>
            </a:pPr>
            <a:r>
              <a:rPr lang="en-US" sz="3200" b="1" dirty="0" err="1">
                <a:solidFill>
                  <a:prstClr val="white"/>
                </a:solidFill>
                <a:latin typeface="Times New Roman" panose="02020603050405020304" pitchFamily="18" charset="0"/>
                <a:ea typeface="Calibri" panose="020F0502020204030204" pitchFamily="34" charset="0"/>
                <a:cs typeface="Times New Roman" panose="02020603050405020304" pitchFamily="18" charset="0"/>
              </a:rPr>
              <a:t>Ignation</a:t>
            </a: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discernment</a:t>
            </a:r>
            <a:endParaRPr lang="en-IN"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07000"/>
              </a:lnSpc>
            </a:pPr>
            <a:endParaRPr lang="en-IN"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127022" y="2945832"/>
            <a:ext cx="8816270" cy="1146211"/>
          </a:xfrm>
          <a:prstGeom prst="rect">
            <a:avLst/>
          </a:prstGeom>
        </p:spPr>
        <p:txBody>
          <a:bodyPr wrap="square">
            <a:spAutoFit/>
          </a:bodyPr>
          <a:lstStyle/>
          <a:p>
            <a:pPr marL="914400" lvl="1" indent="-457200" algn="just">
              <a:lnSpc>
                <a:spcPct val="107000"/>
              </a:lnSpc>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Franciscan  (Francis on the road)</a:t>
            </a:r>
            <a:endParaRPr lang="en-IN"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07000"/>
              </a:lnSpc>
            </a:pPr>
            <a:endParaRPr lang="en-IN"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053644" y="3692905"/>
            <a:ext cx="8777112" cy="583750"/>
          </a:xfrm>
          <a:prstGeom prst="rect">
            <a:avLst/>
          </a:prstGeom>
        </p:spPr>
        <p:txBody>
          <a:bodyPr wrap="square">
            <a:spAutoFit/>
          </a:bodyPr>
          <a:lstStyle/>
          <a:p>
            <a:pPr marL="914400" lvl="1" indent="-457200" algn="just">
              <a:lnSpc>
                <a:spcPct val="107000"/>
              </a:lnSpc>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Apostles throwing dice</a:t>
            </a:r>
          </a:p>
        </p:txBody>
      </p:sp>
      <p:sp>
        <p:nvSpPr>
          <p:cNvPr id="8" name="Rectangle 7"/>
          <p:cNvSpPr/>
          <p:nvPr/>
        </p:nvSpPr>
        <p:spPr>
          <a:xfrm>
            <a:off x="2999141" y="4592541"/>
            <a:ext cx="9072032" cy="583750"/>
          </a:xfrm>
          <a:prstGeom prst="rect">
            <a:avLst/>
          </a:prstGeom>
        </p:spPr>
        <p:txBody>
          <a:bodyPr wrap="square">
            <a:spAutoFit/>
          </a:bodyPr>
          <a:lstStyle/>
          <a:p>
            <a:pPr marL="914400" lvl="1" indent="-457200" algn="just">
              <a:lnSpc>
                <a:spcPct val="107000"/>
              </a:lnSpc>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Communal discernment</a:t>
            </a:r>
            <a:endParaRPr lang="en-IN"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62845" y="5492177"/>
            <a:ext cx="11553824" cy="1146211"/>
          </a:xfrm>
          <a:prstGeom prst="rect">
            <a:avLst/>
          </a:prstGeom>
        </p:spPr>
        <p:txBody>
          <a:bodyPr wrap="square">
            <a:spAutoFit/>
          </a:bodyPr>
          <a:lstStyle/>
          <a:p>
            <a:pPr lvl="0" algn="just">
              <a:lnSpc>
                <a:spcPct val="107000"/>
              </a:lnSpc>
              <a:spcAft>
                <a:spcPts val="800"/>
              </a:spcAft>
            </a:pPr>
            <a:r>
              <a:rPr lang="en-US" sz="3200" b="1" dirty="0">
                <a:solidFill>
                  <a:srgbClr val="00FF00"/>
                </a:solidFill>
                <a:latin typeface="Times New Roman" panose="02020603050405020304" pitchFamily="18" charset="0"/>
                <a:ea typeface="Calibri" panose="020F0502020204030204" pitchFamily="34" charset="0"/>
                <a:cs typeface="Times New Roman" panose="02020603050405020304" pitchFamily="18" charset="0"/>
              </a:rPr>
              <a:t>“As you live deeper in the heart, the mirror gets clearer and cleaner”.     </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Rumi</a:t>
            </a:r>
            <a:endParaRPr lang="en-IN"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8028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0" y="375173"/>
            <a:ext cx="8463844" cy="2062103"/>
          </a:xfrm>
          <a:prstGeom prst="rect">
            <a:avLst/>
          </a:prstGeom>
        </p:spPr>
        <p:txBody>
          <a:bodyPr wrap="square">
            <a:spAutoFit/>
          </a:bodyPr>
          <a:lstStyle/>
          <a:p>
            <a:pPr marL="457200" indent="-457200">
              <a:buFont typeface="Wingdings" panose="05000000000000000000" pitchFamily="2" charset="2"/>
              <a:buChar char="v"/>
            </a:pPr>
            <a:r>
              <a:rPr lang="en-US" sz="3200" b="1" dirty="0">
                <a:effectLst/>
                <a:latin typeface="Times New Roman" panose="02020603050405020304" pitchFamily="18" charset="0"/>
                <a:ea typeface="Calibri" panose="020F0502020204030204" pitchFamily="34" charset="0"/>
              </a:rPr>
              <a:t>Communal discernment is about speaking and listening from the heart; we want our collective mirror to get clearer and cleaner.  </a:t>
            </a:r>
          </a:p>
          <a:p>
            <a:endParaRPr lang="en-US" sz="3200" b="1" dirty="0">
              <a:latin typeface="Times New Roman" panose="02020603050405020304" pitchFamily="18" charset="0"/>
              <a:ea typeface="Calibri" panose="020F0502020204030204" pitchFamily="34" charset="0"/>
            </a:endParaRPr>
          </a:p>
        </p:txBody>
      </p:sp>
      <p:pic>
        <p:nvPicPr>
          <p:cNvPr id="3" name="Picture 2" descr="cid:image001.png@01D50BD4.972A4600">
            <a:extLst>
              <a:ext uri="{FF2B5EF4-FFF2-40B4-BE49-F238E27FC236}">
                <a16:creationId xmlns:a16="http://schemas.microsoft.com/office/drawing/2014/main" id="{DA3DA985-E3C1-49BC-B592-B6B1D8EDB4A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7638" y="1408289"/>
            <a:ext cx="2852737"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15733" y="2277422"/>
            <a:ext cx="8709378" cy="2062103"/>
          </a:xfrm>
          <a:prstGeom prst="rect">
            <a:avLst/>
          </a:prstGeom>
        </p:spPr>
        <p:txBody>
          <a:bodyPr wrap="square">
            <a:spAutoFit/>
          </a:bodyPr>
          <a:lstStyle/>
          <a:p>
            <a:pPr marL="457200" lvl="0" indent="-457200">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rPr>
              <a:t>We will gather the wisdom, but the more important thing is the quality of their presence to each other.  </a:t>
            </a:r>
          </a:p>
          <a:p>
            <a:pPr lvl="0"/>
            <a:endParaRPr lang="en-US" sz="3200" b="1" dirty="0">
              <a:solidFill>
                <a:prstClr val="white"/>
              </a:solidFill>
              <a:latin typeface="Times New Roman" panose="02020603050405020304" pitchFamily="18" charset="0"/>
              <a:ea typeface="Calibri" panose="020F0502020204030204" pitchFamily="34" charset="0"/>
            </a:endParaRPr>
          </a:p>
        </p:txBody>
      </p:sp>
      <p:sp>
        <p:nvSpPr>
          <p:cNvPr id="5" name="Rectangle 4"/>
          <p:cNvSpPr/>
          <p:nvPr/>
        </p:nvSpPr>
        <p:spPr>
          <a:xfrm>
            <a:off x="3115733" y="3999595"/>
            <a:ext cx="8824736" cy="2062103"/>
          </a:xfrm>
          <a:prstGeom prst="rect">
            <a:avLst/>
          </a:prstGeom>
        </p:spPr>
        <p:txBody>
          <a:bodyPr wrap="square">
            <a:spAutoFit/>
          </a:bodyPr>
          <a:lstStyle/>
          <a:p>
            <a:pPr marL="457200" lvl="0" indent="-457200">
              <a:buFont typeface="Wingdings" panose="05000000000000000000" pitchFamily="2" charset="2"/>
              <a:buChar char="v"/>
            </a:pPr>
            <a:r>
              <a:rPr lang="en-US" sz="3200" b="1" dirty="0">
                <a:solidFill>
                  <a:prstClr val="white"/>
                </a:solidFill>
                <a:latin typeface="Times New Roman" panose="02020603050405020304" pitchFamily="18" charset="0"/>
                <a:ea typeface="Calibri" panose="020F0502020204030204" pitchFamily="34" charset="0"/>
              </a:rPr>
              <a:t>The quality of our presence and the authenticity of our conversations determine the quality of the decisions we make and the directions we discern during this assembly. </a:t>
            </a:r>
            <a:endParaRPr lang="en-IN" sz="3200" b="1" dirty="0">
              <a:solidFill>
                <a:prstClr val="white"/>
              </a:solidFill>
            </a:endParaRPr>
          </a:p>
        </p:txBody>
      </p:sp>
    </p:spTree>
    <p:extLst>
      <p:ext uri="{BB962C8B-B14F-4D97-AF65-F5344CB8AC3E}">
        <p14:creationId xmlns:p14="http://schemas.microsoft.com/office/powerpoint/2010/main" val="5814902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265327"/>
            <a:ext cx="11610975" cy="983283"/>
          </a:xfrm>
          <a:prstGeom prst="rect">
            <a:avLst/>
          </a:prstGeom>
        </p:spPr>
        <p:txBody>
          <a:bodyPr wrap="square">
            <a:spAutoFit/>
          </a:bodyPr>
          <a:lstStyle/>
          <a:p>
            <a:pPr algn="just">
              <a:lnSpc>
                <a:spcPct val="107000"/>
              </a:lnSpc>
              <a:spcAft>
                <a:spcPts val="800"/>
              </a:spcAft>
            </a:pPr>
            <a:r>
              <a:rPr lang="en-US"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“If all are faithful to their own calling …  communication on the deepest level is possible.  </a:t>
            </a:r>
          </a:p>
        </p:txBody>
      </p:sp>
      <p:sp>
        <p:nvSpPr>
          <p:cNvPr id="3" name="Rectangle 2"/>
          <p:cNvSpPr/>
          <p:nvPr/>
        </p:nvSpPr>
        <p:spPr>
          <a:xfrm>
            <a:off x="304799" y="1396372"/>
            <a:ext cx="11672712" cy="1014380"/>
          </a:xfrm>
          <a:prstGeom prst="rect">
            <a:avLst/>
          </a:prstGeom>
        </p:spPr>
        <p:txBody>
          <a:bodyPr wrap="square">
            <a:spAutoFit/>
          </a:bodyPr>
          <a:lstStyle/>
          <a:p>
            <a:pPr lvl="0" algn="just">
              <a:lnSpc>
                <a:spcPct val="107000"/>
              </a:lnSpc>
              <a:spcAft>
                <a:spcPts val="800"/>
              </a:spcAf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And the deepest level of communication is not communication but communion.  </a:t>
            </a:r>
          </a:p>
        </p:txBody>
      </p:sp>
      <p:sp>
        <p:nvSpPr>
          <p:cNvPr id="4" name="Rectangle 3"/>
          <p:cNvSpPr/>
          <p:nvPr/>
        </p:nvSpPr>
        <p:spPr>
          <a:xfrm>
            <a:off x="299154" y="2527417"/>
            <a:ext cx="11610975" cy="983283"/>
          </a:xfrm>
          <a:prstGeom prst="rect">
            <a:avLst/>
          </a:prstGeom>
        </p:spPr>
        <p:txBody>
          <a:bodyPr wrap="square">
            <a:spAutoFit/>
          </a:bodyPr>
          <a:lstStyle/>
          <a:p>
            <a:pPr lvl="0" algn="just">
              <a:lnSpc>
                <a:spcPct val="107000"/>
              </a:lnSpc>
              <a:spcAft>
                <a:spcPts val="800"/>
              </a:spcAf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It is wordless, it is beyond words, and it is beyond speech, and it is beyond concept.  </a:t>
            </a:r>
          </a:p>
        </p:txBody>
      </p:sp>
      <p:sp>
        <p:nvSpPr>
          <p:cNvPr id="5" name="Rectangle 4"/>
          <p:cNvSpPr/>
          <p:nvPr/>
        </p:nvSpPr>
        <p:spPr>
          <a:xfrm>
            <a:off x="248356" y="3658462"/>
            <a:ext cx="11610622" cy="2602636"/>
          </a:xfrm>
          <a:prstGeom prst="rect">
            <a:avLst/>
          </a:prstGeom>
        </p:spPr>
        <p:txBody>
          <a:bodyPr wrap="square">
            <a:spAutoFit/>
          </a:bodyPr>
          <a:lstStyle/>
          <a:p>
            <a:pPr lvl="0" algn="just">
              <a:lnSpc>
                <a:spcPct val="107000"/>
              </a:lnSpc>
              <a:spcAft>
                <a:spcPts val="800"/>
              </a:spcAf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Not that we discover a new unity.  We discover an older unity. My dear brothers and sisters, we are already one.  But we imagine that we are not.  And what we have to recover is our original unity.  </a:t>
            </a:r>
          </a:p>
          <a:p>
            <a:pPr lvl="0" algn="just">
              <a:lnSpc>
                <a:spcPct val="107000"/>
              </a:lnSpc>
              <a:spcAft>
                <a:spcPts val="800"/>
              </a:spcAf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What we have to be is what we are”.</a:t>
            </a:r>
            <a:endParaRPr lang="en-IN"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pPr>
            <a:r>
              <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FF00"/>
                </a:solidFill>
                <a:latin typeface="Times New Roman" panose="02020603050405020304" pitchFamily="18" charset="0"/>
                <a:ea typeface="Calibri" panose="020F0502020204030204" pitchFamily="34" charset="0"/>
                <a:cs typeface="Times New Roman" panose="02020603050405020304" pitchFamily="18" charset="0"/>
              </a:rPr>
              <a:t>--Thomas Merton (his last talk in Calcutta, just before he died)</a:t>
            </a:r>
            <a:endParaRPr lang="en-IN" sz="2800" b="1" dirty="0">
              <a:solidFill>
                <a:srgbClr val="00FF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380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578" y="325734"/>
            <a:ext cx="11181644" cy="1015663"/>
          </a:xfrm>
          <a:prstGeom prst="rect">
            <a:avLst/>
          </a:prstGeom>
          <a:noFill/>
        </p:spPr>
        <p:txBody>
          <a:bodyPr wrap="square" lIns="91440" tIns="45720" rIns="91440" bIns="45720">
            <a:spAutoFit/>
          </a:bodyPr>
          <a:lstStyle/>
          <a:p>
            <a:r>
              <a:rPr lang="en-US" sz="3600" b="1" cap="none" spc="0" dirty="0">
                <a:ln w="0"/>
                <a:solidFill>
                  <a:srgbClr val="00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New Wine and New Wine Skins: </a:t>
            </a:r>
          </a:p>
          <a:p>
            <a:pPr algn="ctr"/>
            <a:endParaRPr lang="en-US" sz="2400" b="1" cap="none" spc="0"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468487" y="1341397"/>
            <a:ext cx="11435645" cy="954107"/>
          </a:xfrm>
          <a:prstGeom prst="rect">
            <a:avLst/>
          </a:prstGeom>
        </p:spPr>
        <p:txBody>
          <a:bodyPr wrap="square">
            <a:spAutoFit/>
          </a:bodyPr>
          <a:lstStyle/>
          <a:p>
            <a:pPr marL="457200" lvl="0" indent="-457200">
              <a:buFont typeface="Wingdings" panose="05000000000000000000" pitchFamily="2" charset="2"/>
              <a:buChar char="v"/>
            </a:pPr>
            <a:r>
              <a:rPr lang="en-US" sz="2800" b="1"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 the images of the “new wine and wine skins”, </a:t>
            </a:r>
          </a:p>
          <a:p>
            <a:pPr lvl="0"/>
            <a:endParaRPr lang="en-US" sz="2800" b="1"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468486" y="2241534"/>
            <a:ext cx="11435645" cy="1384995"/>
          </a:xfrm>
          <a:prstGeom prst="rect">
            <a:avLst/>
          </a:prstGeom>
        </p:spPr>
        <p:txBody>
          <a:bodyPr wrap="square">
            <a:spAutoFit/>
          </a:bodyPr>
          <a:lstStyle/>
          <a:p>
            <a:pPr marL="457200" lvl="0" indent="-457200">
              <a:buFont typeface="Wingdings" panose="05000000000000000000" pitchFamily="2" charset="2"/>
              <a:buChar char="v"/>
            </a:pPr>
            <a:r>
              <a:rPr lang="en-US" sz="2800" b="1"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Jesus reminds us that our hearts and minds  must be open to the challenges of the Good News of salvation.  </a:t>
            </a:r>
          </a:p>
          <a:p>
            <a:pPr lvl="0"/>
            <a:endParaRPr lang="en-US" sz="2800" b="1"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530577" y="3505019"/>
            <a:ext cx="11136489" cy="1384995"/>
          </a:xfrm>
          <a:prstGeom prst="rect">
            <a:avLst/>
          </a:prstGeom>
        </p:spPr>
        <p:txBody>
          <a:bodyPr wrap="square">
            <a:spAutoFit/>
          </a:bodyPr>
          <a:lstStyle/>
          <a:p>
            <a:pPr marL="457200" lvl="0" indent="-457200">
              <a:buFont typeface="Wingdings" panose="05000000000000000000" pitchFamily="2" charset="2"/>
              <a:buChar char="v"/>
            </a:pPr>
            <a:r>
              <a:rPr lang="en-US" sz="2800" b="1"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Are we rigidly entrenched in our habits, words, expressions, attitudes and ways that are not willing to be more Christ-like? </a:t>
            </a:r>
          </a:p>
          <a:p>
            <a:pPr lvl="0"/>
            <a:endParaRPr lang="en-US" sz="2800" b="1"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530576" y="5028148"/>
            <a:ext cx="11255023" cy="954107"/>
          </a:xfrm>
          <a:prstGeom prst="rect">
            <a:avLst/>
          </a:prstGeom>
        </p:spPr>
        <p:txBody>
          <a:bodyPr wrap="square">
            <a:spAutoFit/>
          </a:bodyPr>
          <a:lstStyle/>
          <a:p>
            <a:pPr marL="457200" lvl="0" indent="-457200">
              <a:buFont typeface="Wingdings" panose="05000000000000000000" pitchFamily="2" charset="2"/>
              <a:buChar char="v"/>
            </a:pPr>
            <a:r>
              <a:rPr lang="en-US" sz="2800" b="1"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Jesus wants our minds and hearts open and ready to allow God’s word to </a:t>
            </a:r>
            <a:r>
              <a:rPr lang="en-US" sz="2800" b="1" dirty="0">
                <a:ln w="0"/>
                <a:solidFill>
                  <a:srgbClr val="00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TRANSFORM</a:t>
            </a:r>
            <a:r>
              <a:rPr lang="en-US" sz="2800" b="1"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our lives</a:t>
            </a:r>
          </a:p>
        </p:txBody>
      </p:sp>
    </p:spTree>
    <p:extLst>
      <p:ext uri="{BB962C8B-B14F-4D97-AF65-F5344CB8AC3E}">
        <p14:creationId xmlns:p14="http://schemas.microsoft.com/office/powerpoint/2010/main" val="3654432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E5DF68-6AD7-4AAC-90BA-E69D2ACA7D84}"/>
              </a:ext>
            </a:extLst>
          </p:cNvPr>
          <p:cNvSpPr/>
          <p:nvPr/>
        </p:nvSpPr>
        <p:spPr>
          <a:xfrm>
            <a:off x="492195" y="251537"/>
            <a:ext cx="7955724" cy="548099"/>
          </a:xfrm>
          <a:prstGeom prst="rect">
            <a:avLst/>
          </a:prstGeom>
        </p:spPr>
        <p:txBody>
          <a:bodyPr wrap="square">
            <a:spAutoFit/>
          </a:bodyPr>
          <a:lstStyle/>
          <a:p>
            <a:pPr algn="just">
              <a:lnSpc>
                <a:spcPct val="115000"/>
              </a:lnSpc>
              <a:spcAft>
                <a:spcPts val="1000"/>
              </a:spcAf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Questions for discussions – Transforming presence</a:t>
            </a:r>
          </a:p>
        </p:txBody>
      </p:sp>
      <p:sp>
        <p:nvSpPr>
          <p:cNvPr id="3" name="Rectangle 2">
            <a:extLst>
              <a:ext uri="{FF2B5EF4-FFF2-40B4-BE49-F238E27FC236}">
                <a16:creationId xmlns:a16="http://schemas.microsoft.com/office/drawing/2014/main" id="{48239E69-0E80-4B38-B0D2-91ECB2E75122}"/>
              </a:ext>
            </a:extLst>
          </p:cNvPr>
          <p:cNvSpPr/>
          <p:nvPr/>
        </p:nvSpPr>
        <p:spPr>
          <a:xfrm>
            <a:off x="132080" y="910696"/>
            <a:ext cx="11054080" cy="1043619"/>
          </a:xfrm>
          <a:prstGeom prst="rect">
            <a:avLst/>
          </a:prstGeom>
        </p:spPr>
        <p:txBody>
          <a:bodyPr wrap="square">
            <a:spAutoFit/>
          </a:bodyPr>
          <a:lstStyle/>
          <a:p>
            <a:pPr marL="342900" marR="0" lvl="0" indent="-342900" algn="just">
              <a:lnSpc>
                <a:spcPct val="115000"/>
              </a:lnSpc>
              <a:spcBef>
                <a:spcPts val="0"/>
              </a:spcBef>
              <a:spcAft>
                <a:spcPts val="1000"/>
              </a:spcAft>
              <a:buFont typeface="+mj-lt"/>
              <a:buAutoNum type="arabicPeriod"/>
            </a:pPr>
            <a:r>
              <a:rPr lang="en-US" sz="2800" b="1" dirty="0">
                <a:latin typeface="Times New Roman" panose="02020603050405020304" pitchFamily="18" charset="0"/>
                <a:ea typeface="Calibri" panose="020F0502020204030204" pitchFamily="34" charset="0"/>
                <a:cs typeface="Times New Roman" panose="02020603050405020304" pitchFamily="18" charset="0"/>
              </a:rPr>
              <a:t>Imagine that you are Mother Bernarda, what do you need to transform to make the kingdom of God a reality?</a:t>
            </a:r>
          </a:p>
        </p:txBody>
      </p:sp>
      <p:sp>
        <p:nvSpPr>
          <p:cNvPr id="4" name="Rectangle 3">
            <a:extLst>
              <a:ext uri="{FF2B5EF4-FFF2-40B4-BE49-F238E27FC236}">
                <a16:creationId xmlns:a16="http://schemas.microsoft.com/office/drawing/2014/main" id="{B1E78709-F05E-4868-86C4-A15B35D41240}"/>
              </a:ext>
            </a:extLst>
          </p:cNvPr>
          <p:cNvSpPr/>
          <p:nvPr/>
        </p:nvSpPr>
        <p:spPr>
          <a:xfrm>
            <a:off x="132080" y="1987631"/>
            <a:ext cx="11572240" cy="1171859"/>
          </a:xfrm>
          <a:prstGeom prst="rect">
            <a:avLst/>
          </a:prstGeom>
        </p:spPr>
        <p:txBody>
          <a:bodyPr wrap="square">
            <a:spAutoFit/>
          </a:bodyPr>
          <a:lstStyle/>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2. What are the key issues facing our province today to make the</a:t>
            </a:r>
          </a:p>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kingdom of God a lived reality into the future?</a:t>
            </a:r>
          </a:p>
        </p:txBody>
      </p:sp>
      <p:sp>
        <p:nvSpPr>
          <p:cNvPr id="5" name="Rectangle 4">
            <a:extLst>
              <a:ext uri="{FF2B5EF4-FFF2-40B4-BE49-F238E27FC236}">
                <a16:creationId xmlns:a16="http://schemas.microsoft.com/office/drawing/2014/main" id="{5E903285-6F3E-47B0-B48D-4AA83FAC9251}"/>
              </a:ext>
            </a:extLst>
          </p:cNvPr>
          <p:cNvSpPr/>
          <p:nvPr/>
        </p:nvSpPr>
        <p:spPr>
          <a:xfrm>
            <a:off x="233680" y="3453710"/>
            <a:ext cx="10261599" cy="548099"/>
          </a:xfrm>
          <a:prstGeom prst="rect">
            <a:avLst/>
          </a:prstGeom>
        </p:spPr>
        <p:txBody>
          <a:bodyPr wrap="square">
            <a:spAutoFit/>
          </a:bodyPr>
          <a:lstStyle/>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3. What are we missing in our ministries?</a:t>
            </a:r>
          </a:p>
        </p:txBody>
      </p:sp>
      <p:sp>
        <p:nvSpPr>
          <p:cNvPr id="6" name="Rectangle 5">
            <a:extLst>
              <a:ext uri="{FF2B5EF4-FFF2-40B4-BE49-F238E27FC236}">
                <a16:creationId xmlns:a16="http://schemas.microsoft.com/office/drawing/2014/main" id="{CFB775D5-EA58-4D7A-B986-D525030A813C}"/>
              </a:ext>
            </a:extLst>
          </p:cNvPr>
          <p:cNvSpPr/>
          <p:nvPr/>
        </p:nvSpPr>
        <p:spPr>
          <a:xfrm>
            <a:off x="182880" y="4075932"/>
            <a:ext cx="11766409" cy="1211614"/>
          </a:xfrm>
          <a:prstGeom prst="rect">
            <a:avLst/>
          </a:prstGeom>
        </p:spPr>
        <p:txBody>
          <a:bodyPr wrap="square">
            <a:spAutoFit/>
          </a:bodyPr>
          <a:lstStyle/>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4. What is it that we are not seeing in us, in our communities, in our</a:t>
            </a:r>
          </a:p>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Province and in the society?</a:t>
            </a:r>
          </a:p>
        </p:txBody>
      </p:sp>
      <p:sp>
        <p:nvSpPr>
          <p:cNvPr id="7" name="Rectangle 6">
            <a:extLst>
              <a:ext uri="{FF2B5EF4-FFF2-40B4-BE49-F238E27FC236}">
                <a16:creationId xmlns:a16="http://schemas.microsoft.com/office/drawing/2014/main" id="{451C8FD4-9ED3-4E2F-9B9B-D7D57D964068}"/>
              </a:ext>
            </a:extLst>
          </p:cNvPr>
          <p:cNvSpPr/>
          <p:nvPr/>
        </p:nvSpPr>
        <p:spPr>
          <a:xfrm>
            <a:off x="132080" y="5287546"/>
            <a:ext cx="11521440" cy="1211614"/>
          </a:xfrm>
          <a:prstGeom prst="rect">
            <a:avLst/>
          </a:prstGeom>
        </p:spPr>
        <p:txBody>
          <a:bodyPr wrap="square">
            <a:spAutoFit/>
          </a:bodyPr>
          <a:lstStyle/>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5. Who are we? /Where are we now with regard to our existence as Holy</a:t>
            </a:r>
          </a:p>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Cross Sisters? </a:t>
            </a:r>
          </a:p>
        </p:txBody>
      </p:sp>
    </p:spTree>
    <p:extLst>
      <p:ext uri="{BB962C8B-B14F-4D97-AF65-F5344CB8AC3E}">
        <p14:creationId xmlns:p14="http://schemas.microsoft.com/office/powerpoint/2010/main" val="316098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845" y="1027615"/>
            <a:ext cx="10865555" cy="3027047"/>
          </a:xfrm>
          <a:prstGeom prst="rect">
            <a:avLst/>
          </a:prstGeom>
        </p:spPr>
        <p:txBody>
          <a:bodyPr wrap="square">
            <a:spAutoFit/>
          </a:bodyPr>
          <a:lstStyle/>
          <a:p>
            <a:pPr algn="just">
              <a:lnSpc>
                <a:spcPct val="107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We now know so much more of the mysteries of earth.  It functions as a single organism with interdependent aspects.  It is self-regulating, self-renewing, but so vulnerable to human intervention.  Earth is a mystery beyond our fathoming.   </a:t>
            </a:r>
            <a:endParaRPr lang="en-IN"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654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2D96F1-604E-4CB2-9FE0-A1D3692F7D4B}"/>
              </a:ext>
            </a:extLst>
          </p:cNvPr>
          <p:cNvSpPr/>
          <p:nvPr/>
        </p:nvSpPr>
        <p:spPr>
          <a:xfrm>
            <a:off x="328205" y="858223"/>
            <a:ext cx="9696693" cy="587853"/>
          </a:xfrm>
          <a:prstGeom prst="rect">
            <a:avLst/>
          </a:prstGeom>
        </p:spPr>
        <p:txBody>
          <a:bodyPr wrap="none">
            <a:spAutoFit/>
          </a:bodyPr>
          <a:lstStyle/>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6. Why this is important for the province at this point in time?</a:t>
            </a:r>
          </a:p>
        </p:txBody>
      </p:sp>
      <p:sp>
        <p:nvSpPr>
          <p:cNvPr id="4" name="Rectangle 3">
            <a:extLst>
              <a:ext uri="{FF2B5EF4-FFF2-40B4-BE49-F238E27FC236}">
                <a16:creationId xmlns:a16="http://schemas.microsoft.com/office/drawing/2014/main" id="{0F0F1A46-5672-4AF8-8C7E-52FE7F06A5F9}"/>
              </a:ext>
            </a:extLst>
          </p:cNvPr>
          <p:cNvSpPr/>
          <p:nvPr/>
        </p:nvSpPr>
        <p:spPr>
          <a:xfrm>
            <a:off x="274806" y="1756900"/>
            <a:ext cx="11347105" cy="1211614"/>
          </a:xfrm>
          <a:prstGeom prst="rect">
            <a:avLst/>
          </a:prstGeom>
        </p:spPr>
        <p:txBody>
          <a:bodyPr wrap="square">
            <a:spAutoFit/>
          </a:bodyPr>
          <a:lstStyle/>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7. What are the challenges which prevent us from being a transforming</a:t>
            </a:r>
          </a:p>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presence in our life and mission?</a:t>
            </a:r>
          </a:p>
        </p:txBody>
      </p:sp>
      <p:sp>
        <p:nvSpPr>
          <p:cNvPr id="5" name="Rectangle 4">
            <a:extLst>
              <a:ext uri="{FF2B5EF4-FFF2-40B4-BE49-F238E27FC236}">
                <a16:creationId xmlns:a16="http://schemas.microsoft.com/office/drawing/2014/main" id="{717D89C0-8F35-494F-8AC9-EB09D2662E0B}"/>
              </a:ext>
            </a:extLst>
          </p:cNvPr>
          <p:cNvSpPr/>
          <p:nvPr/>
        </p:nvSpPr>
        <p:spPr>
          <a:xfrm>
            <a:off x="274806" y="2968514"/>
            <a:ext cx="10820399" cy="1211614"/>
          </a:xfrm>
          <a:prstGeom prst="rect">
            <a:avLst/>
          </a:prstGeom>
        </p:spPr>
        <p:txBody>
          <a:bodyPr wrap="square">
            <a:spAutoFit/>
          </a:bodyPr>
          <a:lstStyle/>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8. What risks  do we need to take to move the Province in to the</a:t>
            </a:r>
          </a:p>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future?</a:t>
            </a:r>
          </a:p>
        </p:txBody>
      </p:sp>
      <p:sp>
        <p:nvSpPr>
          <p:cNvPr id="6" name="Rectangle 5">
            <a:extLst>
              <a:ext uri="{FF2B5EF4-FFF2-40B4-BE49-F238E27FC236}">
                <a16:creationId xmlns:a16="http://schemas.microsoft.com/office/drawing/2014/main" id="{93A751FB-97FA-4BD2-AB7A-3EA53E23B608}"/>
              </a:ext>
            </a:extLst>
          </p:cNvPr>
          <p:cNvSpPr/>
          <p:nvPr/>
        </p:nvSpPr>
        <p:spPr>
          <a:xfrm>
            <a:off x="328205" y="4180128"/>
            <a:ext cx="11300480" cy="1211614"/>
          </a:xfrm>
          <a:prstGeom prst="rect">
            <a:avLst/>
          </a:prstGeom>
        </p:spPr>
        <p:txBody>
          <a:bodyPr wrap="square">
            <a:spAutoFit/>
          </a:bodyPr>
          <a:lstStyle/>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9. What in the province/communities/sisters have to die to give birth to</a:t>
            </a:r>
          </a:p>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the new?</a:t>
            </a:r>
          </a:p>
        </p:txBody>
      </p:sp>
      <p:sp>
        <p:nvSpPr>
          <p:cNvPr id="7" name="Rectangle 6">
            <a:extLst>
              <a:ext uri="{FF2B5EF4-FFF2-40B4-BE49-F238E27FC236}">
                <a16:creationId xmlns:a16="http://schemas.microsoft.com/office/drawing/2014/main" id="{B1319094-9806-499D-8B16-08A064C1EF17}"/>
              </a:ext>
            </a:extLst>
          </p:cNvPr>
          <p:cNvSpPr/>
          <p:nvPr/>
        </p:nvSpPr>
        <p:spPr>
          <a:xfrm>
            <a:off x="274806" y="5289139"/>
            <a:ext cx="11074399" cy="1211614"/>
          </a:xfrm>
          <a:prstGeom prst="rect">
            <a:avLst/>
          </a:prstGeom>
        </p:spPr>
        <p:txBody>
          <a:bodyPr wrap="square">
            <a:spAutoFit/>
          </a:bodyPr>
          <a:lstStyle/>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10. What passage of scripture, our founders, our constitution, church</a:t>
            </a:r>
          </a:p>
          <a:p>
            <a:pPr marR="0" lv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documents and teachings, support this topic? </a:t>
            </a:r>
          </a:p>
        </p:txBody>
      </p:sp>
    </p:spTree>
    <p:extLst>
      <p:ext uri="{BB962C8B-B14F-4D97-AF65-F5344CB8AC3E}">
        <p14:creationId xmlns:p14="http://schemas.microsoft.com/office/powerpoint/2010/main" val="3566982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977" y="655081"/>
            <a:ext cx="11102623" cy="1277914"/>
          </a:xfrm>
          <a:prstGeom prst="rect">
            <a:avLst/>
          </a:prstGeom>
        </p:spPr>
        <p:txBody>
          <a:bodyPr wrap="square">
            <a:spAutoFit/>
          </a:bodyPr>
          <a:lstStyle/>
          <a:p>
            <a:pPr algn="just">
              <a:lnSpc>
                <a:spcPct val="107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God’s indwelling presence is not only within us but within all existence.  </a:t>
            </a:r>
            <a:endParaRPr lang="en-IN"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28977" y="2379489"/>
            <a:ext cx="11593690" cy="1248675"/>
          </a:xfrm>
          <a:prstGeom prst="rect">
            <a:avLst/>
          </a:prstGeom>
        </p:spPr>
        <p:txBody>
          <a:bodyPr wrap="square">
            <a:spAutoFit/>
          </a:bodyPr>
          <a:lstStyle/>
          <a:p>
            <a:pPr algn="just">
              <a:lnSpc>
                <a:spcPct val="107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God and creation are not one and the same, just as we are not God.  </a:t>
            </a:r>
            <a:endParaRPr lang="en-IN" sz="3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64443" y="4074658"/>
            <a:ext cx="11136489" cy="1870705"/>
          </a:xfrm>
          <a:prstGeom prst="rect">
            <a:avLst/>
          </a:prstGeom>
        </p:spPr>
        <p:txBody>
          <a:bodyPr wrap="square">
            <a:spAutoFit/>
          </a:bodyPr>
          <a:lstStyle/>
          <a:p>
            <a:pPr algn="just">
              <a:lnSpc>
                <a:spcPct val="107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“We are not one.  But we are also not two.”  Such is the mystery of the imminent, incarnate presence of Holy Mystery.  </a:t>
            </a:r>
            <a:endParaRPr lang="en-IN" sz="3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3593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73571-3D4F-495D-B56D-E41F520EF69C}"/>
              </a:ext>
            </a:extLst>
          </p:cNvPr>
          <p:cNvSpPr/>
          <p:nvPr/>
        </p:nvSpPr>
        <p:spPr>
          <a:xfrm>
            <a:off x="571499" y="802474"/>
            <a:ext cx="6286501" cy="1368260"/>
          </a:xfrm>
          <a:prstGeom prst="rect">
            <a:avLst/>
          </a:prstGeom>
        </p:spPr>
        <p:txBody>
          <a:bodyPr wrap="square">
            <a:spAutoFit/>
          </a:bodyPr>
          <a:lstStyle/>
          <a:p>
            <a:pPr algn="just">
              <a:lnSpc>
                <a:spcPct val="107000"/>
              </a:lnSpc>
              <a:spcAft>
                <a:spcPts val="800"/>
              </a:spcAft>
            </a:pPr>
            <a:r>
              <a:rPr lang="en-US"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From where does our prayer arise?  </a:t>
            </a:r>
          </a:p>
        </p:txBody>
      </p:sp>
      <p:pic>
        <p:nvPicPr>
          <p:cNvPr id="4" name="Picture 3">
            <a:extLst>
              <a:ext uri="{FF2B5EF4-FFF2-40B4-BE49-F238E27FC236}">
                <a16:creationId xmlns:a16="http://schemas.microsoft.com/office/drawing/2014/main" id="{BE7A86E1-D218-4BBE-9127-80150C88B349}"/>
              </a:ext>
            </a:extLst>
          </p:cNvPr>
          <p:cNvPicPr>
            <a:picLocks noChangeAspect="1"/>
          </p:cNvPicPr>
          <p:nvPr/>
        </p:nvPicPr>
        <p:blipFill rotWithShape="1">
          <a:blip r:embed="rId3">
            <a:extLst>
              <a:ext uri="{28A0092B-C50C-407E-A947-70E740481C1C}">
                <a14:useLocalDpi xmlns:a14="http://schemas.microsoft.com/office/drawing/2010/main" val="0"/>
              </a:ext>
            </a:extLst>
          </a:blip>
          <a:srcRect l="6700" r="12712"/>
          <a:stretch/>
        </p:blipFill>
        <p:spPr>
          <a:xfrm>
            <a:off x="7019924" y="1562100"/>
            <a:ext cx="4837437" cy="3733800"/>
          </a:xfrm>
          <a:prstGeom prst="rect">
            <a:avLst/>
          </a:prstGeom>
          <a:ln>
            <a:noFill/>
          </a:ln>
          <a:effectLst>
            <a:softEdge rad="112500"/>
          </a:effectLst>
        </p:spPr>
      </p:pic>
      <p:sp>
        <p:nvSpPr>
          <p:cNvPr id="3" name="Rectangle 2"/>
          <p:cNvSpPr/>
          <p:nvPr/>
        </p:nvSpPr>
        <p:spPr>
          <a:xfrm>
            <a:off x="513644" y="2445485"/>
            <a:ext cx="6096000" cy="3385542"/>
          </a:xfrm>
          <a:prstGeom prst="rect">
            <a:avLst/>
          </a:prstGeom>
        </p:spPr>
        <p:txBody>
          <a:bodyPr>
            <a:spAutoFit/>
          </a:bodyPr>
          <a:lstStyle/>
          <a:p>
            <a:pPr lvl="0" algn="just">
              <a:lnSpc>
                <a:spcPct val="107000"/>
              </a:lnSpc>
              <a:spcAft>
                <a:spcPts val="800"/>
              </a:spcAft>
            </a:pPr>
            <a:r>
              <a:rPr lang="en-US" sz="40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It is like the woman teaching others to read, saying that it is important to open the spaces inside where there is a word.</a:t>
            </a:r>
          </a:p>
        </p:txBody>
      </p:sp>
    </p:spTree>
    <p:extLst>
      <p:ext uri="{BB962C8B-B14F-4D97-AF65-F5344CB8AC3E}">
        <p14:creationId xmlns:p14="http://schemas.microsoft.com/office/powerpoint/2010/main" val="1382268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58A0C3-86AC-479A-A4BE-BD4EA5639D86}"/>
              </a:ext>
            </a:extLst>
          </p:cNvPr>
          <p:cNvSpPr/>
          <p:nvPr/>
        </p:nvSpPr>
        <p:spPr>
          <a:xfrm>
            <a:off x="3181350" y="648683"/>
            <a:ext cx="8686800" cy="2062103"/>
          </a:xfrm>
          <a:prstGeom prst="rect">
            <a:avLst/>
          </a:prstGeom>
        </p:spPr>
        <p:txBody>
          <a:bodyPr wrap="square">
            <a:spAutoFit/>
          </a:bodyPr>
          <a:lstStyle/>
          <a:p>
            <a:pPr marL="457200" lvl="0" indent="-457200">
              <a:buFont typeface="Wingdings" panose="05000000000000000000" pitchFamily="2" charset="2"/>
              <a:buChar char="v"/>
            </a:pPr>
            <a:r>
              <a:rPr lang="en-US" sz="3200" b="1" dirty="0">
                <a:solidFill>
                  <a:srgbClr val="FFFF00"/>
                </a:solidFill>
                <a:latin typeface="Times New Roman" panose="02020603050405020304" pitchFamily="18" charset="0"/>
                <a:cs typeface="Times New Roman" panose="02020603050405020304" pitchFamily="18" charset="0"/>
              </a:rPr>
              <a:t>In a common challenge for meditation is what to do with thinking, how to quiet the mind and move into a spacious consciousness. </a:t>
            </a:r>
          </a:p>
          <a:p>
            <a:pPr lvl="0"/>
            <a:endParaRPr lang="en-US" sz="3200" b="1" dirty="0">
              <a:solidFill>
                <a:srgbClr val="FFFF00"/>
              </a:solidFill>
              <a:latin typeface="Times New Roman" panose="02020603050405020304" pitchFamily="18" charset="0"/>
              <a:cs typeface="Times New Roman" panose="02020603050405020304" pitchFamily="18" charset="0"/>
            </a:endParaRPr>
          </a:p>
        </p:txBody>
      </p:sp>
      <p:pic>
        <p:nvPicPr>
          <p:cNvPr id="1026" name="Picture 2" descr="cid:image001.png@01D50BD4.972A4600">
            <a:extLst>
              <a:ext uri="{FF2B5EF4-FFF2-40B4-BE49-F238E27FC236}">
                <a16:creationId xmlns:a16="http://schemas.microsoft.com/office/drawing/2014/main" id="{3CCDE6D0-98DF-4377-905E-7489B2E84F4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7803" y="1283335"/>
            <a:ext cx="2697797"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181350" y="2791066"/>
            <a:ext cx="8686800" cy="2062103"/>
          </a:xfrm>
          <a:prstGeom prst="rect">
            <a:avLst/>
          </a:prstGeom>
        </p:spPr>
        <p:txBody>
          <a:bodyPr wrap="square">
            <a:spAutoFit/>
          </a:bodyPr>
          <a:lstStyle/>
          <a:p>
            <a:pPr marL="457200" lvl="0" indent="-457200">
              <a:buFont typeface="Wingdings" panose="05000000000000000000" pitchFamily="2" charset="2"/>
              <a:buChar char="v"/>
            </a:pPr>
            <a:r>
              <a:rPr lang="en-US" sz="3200" b="1" dirty="0">
                <a:solidFill>
                  <a:srgbClr val="FFFF00"/>
                </a:solidFill>
                <a:latin typeface="Times New Roman" panose="02020603050405020304" pitchFamily="18" charset="0"/>
                <a:cs typeface="Times New Roman" panose="02020603050405020304" pitchFamily="18" charset="0"/>
              </a:rPr>
              <a:t>Drawing the mind into the heart is an embodied contemplation and therefore has the potential to be more holistic. </a:t>
            </a:r>
          </a:p>
          <a:p>
            <a:pPr marL="457200" lvl="0" indent="-457200">
              <a:buFont typeface="Wingdings" panose="05000000000000000000" pitchFamily="2" charset="2"/>
              <a:buChar char="v"/>
            </a:pP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81350" y="4714692"/>
            <a:ext cx="8537928" cy="1569660"/>
          </a:xfrm>
          <a:prstGeom prst="rect">
            <a:avLst/>
          </a:prstGeom>
        </p:spPr>
        <p:txBody>
          <a:bodyPr wrap="square">
            <a:spAutoFit/>
          </a:bodyPr>
          <a:lstStyle/>
          <a:p>
            <a:pPr marL="457200" lvl="0" indent="-457200">
              <a:buFont typeface="Wingdings" panose="05000000000000000000" pitchFamily="2" charset="2"/>
              <a:buChar char="v"/>
            </a:pPr>
            <a:r>
              <a:rPr lang="en-US" sz="3200" b="1" dirty="0">
                <a:solidFill>
                  <a:srgbClr val="FFFF00"/>
                </a:solidFill>
                <a:latin typeface="Times New Roman" panose="02020603050405020304" pitchFamily="18" charset="0"/>
                <a:cs typeface="Times New Roman" panose="02020603050405020304" pitchFamily="18" charset="0"/>
              </a:rPr>
              <a:t>The heart is also the door into the deeper self.  The heart is the seat and the center of selfhood and carries its own kind of knowing. </a:t>
            </a:r>
            <a:endParaRPr lang="en-IN"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9288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198A3DB-B8C4-4D55-8F0A-75A4BF3E0255}"/>
              </a:ext>
            </a:extLst>
          </p:cNvPr>
          <p:cNvSpPr txBox="1"/>
          <p:nvPr/>
        </p:nvSpPr>
        <p:spPr>
          <a:xfrm>
            <a:off x="3544711" y="36542"/>
            <a:ext cx="7834489" cy="2554545"/>
          </a:xfrm>
          <a:prstGeom prst="rect">
            <a:avLst/>
          </a:prstGeom>
          <a:noFill/>
        </p:spPr>
        <p:txBody>
          <a:bodyPr wrap="square" rtlCol="0">
            <a:spAutoFit/>
          </a:bodyPr>
          <a:lstStyle/>
          <a:p>
            <a:pPr defTabSz="457200"/>
            <a:r>
              <a:rPr lang="en-US" sz="4000" b="1" dirty="0" err="1">
                <a:solidFill>
                  <a:srgbClr val="FFFF00"/>
                </a:solidFill>
                <a:latin typeface="Times New Roman" panose="02020603050405020304" pitchFamily="18" charset="0"/>
                <a:cs typeface="Times New Roman" panose="02020603050405020304" pitchFamily="18" charset="0"/>
              </a:rPr>
              <a:t>Ireaneus</a:t>
            </a:r>
            <a:r>
              <a:rPr lang="en-US" sz="4000" b="1" dirty="0">
                <a:solidFill>
                  <a:srgbClr val="FFFF00"/>
                </a:solidFill>
                <a:latin typeface="Times New Roman" panose="02020603050405020304" pitchFamily="18" charset="0"/>
                <a:cs typeface="Times New Roman" panose="02020603050405020304" pitchFamily="18" charset="0"/>
              </a:rPr>
              <a:t> :</a:t>
            </a:r>
          </a:p>
          <a:p>
            <a:pPr defTabSz="457200"/>
            <a:r>
              <a:rPr lang="en-US" sz="4000" b="1" dirty="0">
                <a:solidFill>
                  <a:srgbClr val="00FF00"/>
                </a:solidFill>
                <a:latin typeface="Times New Roman" panose="02020603050405020304" pitchFamily="18" charset="0"/>
                <a:cs typeface="Times New Roman" panose="02020603050405020304" pitchFamily="18" charset="0"/>
              </a:rPr>
              <a:t>“Let your heart be moist lest you lose the imprint of God’s fingers”.</a:t>
            </a:r>
          </a:p>
          <a:p>
            <a:pPr defTabSz="457200"/>
            <a:endParaRPr lang="en-US" sz="4000" b="1" dirty="0">
              <a:solidFill>
                <a:srgbClr val="00FF00"/>
              </a:solidFill>
              <a:latin typeface="Times New Roman" panose="02020603050405020304" pitchFamily="18" charset="0"/>
              <a:cs typeface="Times New Roman" panose="02020603050405020304" pitchFamily="18" charset="0"/>
            </a:endParaRPr>
          </a:p>
        </p:txBody>
      </p:sp>
      <p:pic>
        <p:nvPicPr>
          <p:cNvPr id="3074" name="Picture 2" descr="cid:image001.png@01D50BD4.972A4600">
            <a:extLst>
              <a:ext uri="{FF2B5EF4-FFF2-40B4-BE49-F238E27FC236}">
                <a16:creationId xmlns:a16="http://schemas.microsoft.com/office/drawing/2014/main" id="{82F47E3F-AED6-4472-938D-AA319A32E62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33350" y="1313815"/>
            <a:ext cx="295275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65689" y="2591087"/>
            <a:ext cx="7834489" cy="1938992"/>
          </a:xfrm>
          <a:prstGeom prst="rect">
            <a:avLst/>
          </a:prstGeom>
        </p:spPr>
        <p:txBody>
          <a:bodyPr wrap="square">
            <a:spAutoFit/>
          </a:bodyPr>
          <a:lstStyle/>
          <a:p>
            <a:pPr lvl="0" defTabSz="457200"/>
            <a:r>
              <a:rPr lang="en-US" sz="4000" b="1" dirty="0">
                <a:solidFill>
                  <a:srgbClr val="FFFF00"/>
                </a:solidFill>
                <a:latin typeface="Times New Roman" panose="02020603050405020304" pitchFamily="18" charset="0"/>
                <a:cs typeface="Times New Roman" panose="02020603050405020304" pitchFamily="18" charset="0"/>
              </a:rPr>
              <a:t>Francis of Assisi:   </a:t>
            </a:r>
            <a:r>
              <a:rPr lang="en-US" sz="4000" b="1" dirty="0">
                <a:solidFill>
                  <a:srgbClr val="00FF00"/>
                </a:solidFill>
                <a:latin typeface="Times New Roman" panose="02020603050405020304" pitchFamily="18" charset="0"/>
                <a:cs typeface="Times New Roman" panose="02020603050405020304" pitchFamily="18" charset="0"/>
              </a:rPr>
              <a:t>“Enlighten the darkness of my heart”.</a:t>
            </a:r>
          </a:p>
          <a:p>
            <a:pPr lvl="0" defTabSz="457200"/>
            <a:endParaRPr lang="en-US" sz="4000" b="1" dirty="0">
              <a:solidFill>
                <a:srgbClr val="00FF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640668" y="4728571"/>
            <a:ext cx="8016522" cy="1323439"/>
          </a:xfrm>
          <a:prstGeom prst="rect">
            <a:avLst/>
          </a:prstGeom>
        </p:spPr>
        <p:txBody>
          <a:bodyPr wrap="square">
            <a:spAutoFit/>
          </a:bodyPr>
          <a:lstStyle/>
          <a:p>
            <a:pPr lvl="0" defTabSz="457200"/>
            <a:r>
              <a:rPr lang="en-US" sz="4000" b="1" dirty="0">
                <a:solidFill>
                  <a:srgbClr val="FFFF00"/>
                </a:solidFill>
                <a:latin typeface="Times New Roman" panose="02020603050405020304" pitchFamily="18" charset="0"/>
                <a:cs typeface="Times New Roman" panose="02020603050405020304" pitchFamily="18" charset="0"/>
              </a:rPr>
              <a:t>Irish saying:   </a:t>
            </a:r>
            <a:r>
              <a:rPr lang="en-US" sz="4000" b="1" dirty="0">
                <a:solidFill>
                  <a:srgbClr val="00FF00"/>
                </a:solidFill>
                <a:latin typeface="Times New Roman" panose="02020603050405020304" pitchFamily="18" charset="0"/>
                <a:cs typeface="Times New Roman" panose="02020603050405020304" pitchFamily="18" charset="0"/>
              </a:rPr>
              <a:t>“Your feet will take you to where your heart is”.</a:t>
            </a:r>
          </a:p>
        </p:txBody>
      </p:sp>
    </p:spTree>
    <p:extLst>
      <p:ext uri="{BB962C8B-B14F-4D97-AF65-F5344CB8AC3E}">
        <p14:creationId xmlns:p14="http://schemas.microsoft.com/office/powerpoint/2010/main" val="2776114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268" y="713717"/>
            <a:ext cx="11791245" cy="643638"/>
          </a:xfrm>
          <a:prstGeom prst="rect">
            <a:avLst/>
          </a:prstGeom>
        </p:spPr>
        <p:txBody>
          <a:bodyPr wrap="square">
            <a:spAutoFit/>
          </a:bodyPr>
          <a:lstStyle/>
          <a:p>
            <a:pPr algn="just">
              <a:lnSpc>
                <a:spcPct val="107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Goal of contemplative prayer is more than a quiet mind.  </a:t>
            </a:r>
            <a:endParaRPr lang="en-IN" sz="3600" b="1" dirty="0"/>
          </a:p>
        </p:txBody>
      </p:sp>
      <p:sp>
        <p:nvSpPr>
          <p:cNvPr id="3" name="Rectangle 2"/>
          <p:cNvSpPr/>
          <p:nvPr/>
        </p:nvSpPr>
        <p:spPr>
          <a:xfrm>
            <a:off x="101603" y="1776297"/>
            <a:ext cx="11960577" cy="2434256"/>
          </a:xfrm>
          <a:prstGeom prst="rect">
            <a:avLst/>
          </a:prstGeom>
        </p:spPr>
        <p:txBody>
          <a:bodyPr wrap="square">
            <a:spAutoFit/>
          </a:bodyPr>
          <a:lstStyle/>
          <a:p>
            <a:pPr algn="just">
              <a:lnSpc>
                <a:spcPct val="107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The goal of all prayer in the Christian tradition----love.  Intimacy.  Know and experience our oneness and move from there.  Move into action.  Heart is moved; impulse from the inside to the outside.</a:t>
            </a:r>
            <a:endParaRPr lang="en-IN" sz="3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4629495"/>
            <a:ext cx="11836397" cy="1754326"/>
          </a:xfrm>
          <a:prstGeom prst="rect">
            <a:avLst/>
          </a:prstGeom>
        </p:spPr>
        <p:txBody>
          <a:bodyPr wrap="square">
            <a:spAutoFit/>
          </a:bodyPr>
          <a:lstStyle/>
          <a:p>
            <a:pPr algn="just"/>
            <a:r>
              <a:rPr lang="en-US" sz="3600" b="1" dirty="0">
                <a:latin typeface="Times New Roman" panose="02020603050405020304" pitchFamily="18" charset="0"/>
                <a:ea typeface="Calibri" panose="020F0502020204030204" pitchFamily="34" charset="0"/>
              </a:rPr>
              <a:t>Love on small scale, on large scale-----justice, social transformation, solidarity, deep unity of mysticism and prophecy</a:t>
            </a:r>
            <a:endParaRPr lang="en-IN" sz="3600" b="1" dirty="0"/>
          </a:p>
        </p:txBody>
      </p:sp>
    </p:spTree>
    <p:extLst>
      <p:ext uri="{BB962C8B-B14F-4D97-AF65-F5344CB8AC3E}">
        <p14:creationId xmlns:p14="http://schemas.microsoft.com/office/powerpoint/2010/main" val="140249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42F2E5C-D420-45F4-9C9A-6428484EB0B8}"/>
              </a:ext>
            </a:extLst>
          </p:cNvPr>
          <p:cNvSpPr txBox="1"/>
          <p:nvPr/>
        </p:nvSpPr>
        <p:spPr>
          <a:xfrm>
            <a:off x="121920" y="394692"/>
            <a:ext cx="11853385" cy="923330"/>
          </a:xfrm>
          <a:prstGeom prst="rect">
            <a:avLst/>
          </a:prstGeom>
          <a:noFill/>
        </p:spPr>
        <p:txBody>
          <a:bodyPr wrap="square" rtlCol="0">
            <a:spAutoFit/>
          </a:bodyPr>
          <a:lstStyle/>
          <a:p>
            <a:pPr defTabSz="457200"/>
            <a:r>
              <a:rPr lang="en-US" sz="3200" b="1" dirty="0">
                <a:solidFill>
                  <a:srgbClr val="00FF00"/>
                </a:solidFill>
                <a:latin typeface="Times New Roman" panose="02020603050405020304" pitchFamily="18" charset="0"/>
                <a:cs typeface="Times New Roman" panose="02020603050405020304" pitchFamily="18" charset="0"/>
              </a:rPr>
              <a:t>“At the heart of matter is the heart of God”.</a:t>
            </a:r>
            <a:r>
              <a:rPr lang="en-US" sz="3600" b="1" dirty="0">
                <a:solidFill>
                  <a:srgbClr val="00FF00"/>
                </a:solidFill>
                <a:latin typeface="Times New Roman" panose="02020603050405020304" pitchFamily="18" charset="0"/>
                <a:cs typeface="Times New Roman" panose="02020603050405020304" pitchFamily="18" charset="0"/>
              </a:rPr>
              <a:t>   </a:t>
            </a:r>
            <a:r>
              <a:rPr lang="en-US" sz="2400" b="1" dirty="0">
                <a:solidFill>
                  <a:srgbClr val="FFFF00"/>
                </a:solidFill>
                <a:latin typeface="Times New Roman" panose="02020603050405020304" pitchFamily="18" charset="0"/>
                <a:cs typeface="Times New Roman" panose="02020603050405020304" pitchFamily="18" charset="0"/>
              </a:rPr>
              <a:t>The Heart of  Matter</a:t>
            </a:r>
          </a:p>
          <a:p>
            <a:pPr defTabSz="457200"/>
            <a:endParaRPr lang="es-HN" i="1" dirty="0">
              <a:solidFill>
                <a:prstClr val="black"/>
              </a:solidFill>
            </a:endParaRPr>
          </a:p>
        </p:txBody>
      </p:sp>
      <p:sp>
        <p:nvSpPr>
          <p:cNvPr id="4" name="Rectangle 3"/>
          <p:cNvSpPr/>
          <p:nvPr/>
        </p:nvSpPr>
        <p:spPr>
          <a:xfrm>
            <a:off x="121920" y="1846872"/>
            <a:ext cx="11449190" cy="1754326"/>
          </a:xfrm>
          <a:prstGeom prst="rect">
            <a:avLst/>
          </a:prstGeom>
        </p:spPr>
        <p:txBody>
          <a:bodyPr wrap="square">
            <a:spAutoFit/>
          </a:bodyPr>
          <a:lstStyle/>
          <a:p>
            <a:pPr lvl="0" defTabSz="457200"/>
            <a:r>
              <a:rPr lang="en-US" sz="3600" b="1" dirty="0">
                <a:solidFill>
                  <a:srgbClr val="00FF00"/>
                </a:solidFill>
                <a:latin typeface="Times New Roman" panose="02020603050405020304" pitchFamily="18" charset="0"/>
                <a:cs typeface="Times New Roman" panose="02020603050405020304" pitchFamily="18" charset="0"/>
              </a:rPr>
              <a:t>“We must let the very heart of the  earth beat within us”.                     																			</a:t>
            </a:r>
            <a:r>
              <a:rPr lang="en-US" sz="2400" b="1" dirty="0">
                <a:solidFill>
                  <a:srgbClr val="FFFF00"/>
                </a:solidFill>
                <a:latin typeface="Times New Roman" panose="02020603050405020304" pitchFamily="18" charset="0"/>
                <a:cs typeface="Times New Roman" panose="02020603050405020304" pitchFamily="18" charset="0"/>
              </a:rPr>
              <a:t>The Divine Milieu</a:t>
            </a:r>
          </a:p>
          <a:p>
            <a:pPr lvl="0" defTabSz="457200"/>
            <a:r>
              <a:rPr lang="en-US" sz="3600" b="1" dirty="0">
                <a:solidFill>
                  <a:srgbClr val="00FF00"/>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248355" y="3601198"/>
            <a:ext cx="11322755" cy="2862322"/>
          </a:xfrm>
          <a:prstGeom prst="rect">
            <a:avLst/>
          </a:prstGeom>
        </p:spPr>
        <p:txBody>
          <a:bodyPr wrap="square">
            <a:spAutoFit/>
          </a:bodyPr>
          <a:lstStyle/>
          <a:p>
            <a:pPr lvl="0" defTabSz="457200"/>
            <a:r>
              <a:rPr lang="en-US" sz="3600" b="1" dirty="0">
                <a:solidFill>
                  <a:srgbClr val="00FF00"/>
                </a:solidFill>
                <a:latin typeface="Times New Roman" panose="02020603050405020304" pitchFamily="18" charset="0"/>
                <a:cs typeface="Times New Roman" panose="02020603050405020304" pitchFamily="18" charset="0"/>
              </a:rPr>
              <a:t>Today, something is happening to the whole structure of human consciousness. A fresh kind of life is starting. Driven by the forces of love, the fragments of the world are seeking each other, so that the world may come into being.</a:t>
            </a:r>
            <a:endParaRPr lang="en-US" sz="3600" b="1" i="1" dirty="0">
              <a:solidFill>
                <a:srgbClr val="00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9682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6161</TotalTime>
  <Words>2228</Words>
  <Application>Microsoft Office PowerPoint</Application>
  <PresentationFormat>Widescreen</PresentationFormat>
  <Paragraphs>149</Paragraphs>
  <Slides>30</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30</vt:i4>
      </vt:variant>
    </vt:vector>
  </HeadingPairs>
  <TitlesOfParts>
    <vt:vector size="43" baseType="lpstr">
      <vt:lpstr>Arial</vt:lpstr>
      <vt:lpstr>Arial Black</vt:lpstr>
      <vt:lpstr>Calibri</vt:lpstr>
      <vt:lpstr>Century Gothic</vt:lpstr>
      <vt:lpstr>Gill Sans MT</vt:lpstr>
      <vt:lpstr>Times New Roman</vt:lpstr>
      <vt:lpstr>Trebuchet MS</vt:lpstr>
      <vt:lpstr>Wingdings</vt:lpstr>
      <vt:lpstr>Wingdings 3</vt:lpstr>
      <vt:lpstr>Gallery</vt:lpstr>
      <vt:lpstr>Vapor Trail</vt:lpstr>
      <vt:lpstr>Facet</vt:lpstr>
      <vt:lpstr>1_Facet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Paul Kunnemuriyil</dc:creator>
  <cp:lastModifiedBy>Generalat</cp:lastModifiedBy>
  <cp:revision>89</cp:revision>
  <dcterms:created xsi:type="dcterms:W3CDTF">2019-06-29T03:37:33Z</dcterms:created>
  <dcterms:modified xsi:type="dcterms:W3CDTF">2020-04-27T15:05:54Z</dcterms:modified>
</cp:coreProperties>
</file>