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91" r:id="rId3"/>
    <p:sldMasterId id="2147483726" r:id="rId4"/>
    <p:sldMasterId id="2147483744" r:id="rId5"/>
    <p:sldMasterId id="2147483774" r:id="rId6"/>
    <p:sldMasterId id="2147483822" r:id="rId7"/>
  </p:sldMasterIdLst>
  <p:notesMasterIdLst>
    <p:notesMasterId r:id="rId62"/>
  </p:notesMasterIdLst>
  <p:sldIdLst>
    <p:sldId id="600" r:id="rId8"/>
    <p:sldId id="292" r:id="rId9"/>
    <p:sldId id="607" r:id="rId10"/>
    <p:sldId id="601" r:id="rId11"/>
    <p:sldId id="608" r:id="rId12"/>
    <p:sldId id="602" r:id="rId13"/>
    <p:sldId id="603" r:id="rId14"/>
    <p:sldId id="609" r:id="rId15"/>
    <p:sldId id="604" r:id="rId16"/>
    <p:sldId id="610" r:id="rId17"/>
    <p:sldId id="611" r:id="rId18"/>
    <p:sldId id="612" r:id="rId19"/>
    <p:sldId id="605" r:id="rId20"/>
    <p:sldId id="606" r:id="rId21"/>
    <p:sldId id="594" r:id="rId22"/>
    <p:sldId id="287" r:id="rId23"/>
    <p:sldId id="596" r:id="rId24"/>
    <p:sldId id="597" r:id="rId25"/>
    <p:sldId id="598" r:id="rId26"/>
    <p:sldId id="266" r:id="rId27"/>
    <p:sldId id="286" r:id="rId28"/>
    <p:sldId id="587" r:id="rId29"/>
    <p:sldId id="258" r:id="rId30"/>
    <p:sldId id="261" r:id="rId31"/>
    <p:sldId id="263" r:id="rId32"/>
    <p:sldId id="563" r:id="rId33"/>
    <p:sldId id="565" r:id="rId34"/>
    <p:sldId id="589" r:id="rId35"/>
    <p:sldId id="581" r:id="rId36"/>
    <p:sldId id="269" r:id="rId37"/>
    <p:sldId id="271" r:id="rId38"/>
    <p:sldId id="272" r:id="rId39"/>
    <p:sldId id="444" r:id="rId40"/>
    <p:sldId id="582" r:id="rId41"/>
    <p:sldId id="583" r:id="rId42"/>
    <p:sldId id="584" r:id="rId43"/>
    <p:sldId id="588" r:id="rId44"/>
    <p:sldId id="454" r:id="rId45"/>
    <p:sldId id="270" r:id="rId46"/>
    <p:sldId id="554" r:id="rId47"/>
    <p:sldId id="408" r:id="rId48"/>
    <p:sldId id="555" r:id="rId49"/>
    <p:sldId id="586" r:id="rId50"/>
    <p:sldId id="273" r:id="rId51"/>
    <p:sldId id="274" r:id="rId52"/>
    <p:sldId id="590" r:id="rId53"/>
    <p:sldId id="557" r:id="rId54"/>
    <p:sldId id="280" r:id="rId55"/>
    <p:sldId id="281" r:id="rId56"/>
    <p:sldId id="282" r:id="rId57"/>
    <p:sldId id="283" r:id="rId58"/>
    <p:sldId id="284" r:id="rId59"/>
    <p:sldId id="291" r:id="rId60"/>
    <p:sldId id="285"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8B84B"/>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37" autoAdjust="0"/>
    <p:restoredTop sz="94660"/>
  </p:normalViewPr>
  <p:slideViewPr>
    <p:cSldViewPr snapToGrid="0">
      <p:cViewPr varScale="1">
        <p:scale>
          <a:sx n="78" d="100"/>
          <a:sy n="78" d="100"/>
        </p:scale>
        <p:origin x="528" y="62"/>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7B2F77-1C05-4F62-BB4D-60BB2A119E8A}" type="datetimeFigureOut">
              <a:rPr lang="en-US" smtClean="0"/>
              <a:t>5/2/2020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CDCCF-1897-488B-9F18-7DB1C5FE257E}" type="slidenum">
              <a:rPr lang="en-US" smtClean="0"/>
              <a:t>‹#›</a:t>
            </a:fld>
            <a:endParaRPr lang="en-US"/>
          </a:p>
        </p:txBody>
      </p:sp>
    </p:spTree>
    <p:extLst>
      <p:ext uri="{BB962C8B-B14F-4D97-AF65-F5344CB8AC3E}">
        <p14:creationId xmlns:p14="http://schemas.microsoft.com/office/powerpoint/2010/main" val="2710360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58CDCCF-1897-488B-9F18-7DB1C5FE257E}" type="slidenum">
              <a:rPr lang="en-US" smtClean="0"/>
              <a:t>1</a:t>
            </a:fld>
            <a:endParaRPr lang="en-US"/>
          </a:p>
        </p:txBody>
      </p:sp>
    </p:spTree>
    <p:extLst>
      <p:ext uri="{BB962C8B-B14F-4D97-AF65-F5344CB8AC3E}">
        <p14:creationId xmlns:p14="http://schemas.microsoft.com/office/powerpoint/2010/main" val="900153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do these images suggest to you about yourselves?  Are you the yeast or the bread?  (both/and)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do these images suggest to you about transforming presence?  What is the movement?   (unfolding from within)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“The kingdom of</a:t>
            </a:r>
            <a:r>
              <a:rPr lang="en-US" baseline="0" dirty="0"/>
              <a:t> heaven is like yeast that a woman took and mixed in with three measures of flour until all of it was leavened.</a:t>
            </a:r>
            <a:endParaRPr lang="en-US" dirty="0"/>
          </a:p>
        </p:txBody>
      </p:sp>
      <p:sp>
        <p:nvSpPr>
          <p:cNvPr id="4" name="Slide Number Placeholder 3"/>
          <p:cNvSpPr>
            <a:spLocks noGrp="1"/>
          </p:cNvSpPr>
          <p:nvPr>
            <p:ph type="sldNum" sz="quarter" idx="5"/>
          </p:nvPr>
        </p:nvSpPr>
        <p:spPr/>
        <p:txBody>
          <a:bodyPr/>
          <a:lstStyle/>
          <a:p>
            <a:fld id="{858CDCCF-1897-488B-9F18-7DB1C5FE257E}" type="slidenum">
              <a:rPr lang="en-US" smtClean="0"/>
              <a:t>23</a:t>
            </a:fld>
            <a:endParaRPr lang="en-US"/>
          </a:p>
        </p:txBody>
      </p:sp>
    </p:spTree>
    <p:extLst>
      <p:ext uri="{BB962C8B-B14F-4D97-AF65-F5344CB8AC3E}">
        <p14:creationId xmlns:p14="http://schemas.microsoft.com/office/powerpoint/2010/main" val="680377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Transformation is a process we participate in as co-creators;  participative consciousness;  We don’t have to try so hard to make things happen.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in each of us an indwelling presence, an innate wisdom, a heart knowing which is deeper than what is accessible to the rational mind.  That presence, wisdom and knowing is Love.  It is given.  It is always available to us, a guide drawing us reliably into the movement of an evolving future whose direction is largely invisible.   To allow ourselves to be led by such inner wisdom is a contemplative skill, or rather a given capacity which deepens as we open to it:  that of an awakened heart. </a:t>
            </a:r>
          </a:p>
          <a:p>
            <a:endParaRPr lang="en-US" dirty="0"/>
          </a:p>
        </p:txBody>
      </p:sp>
      <p:sp>
        <p:nvSpPr>
          <p:cNvPr id="4" name="Slide Number Placeholder 3"/>
          <p:cNvSpPr>
            <a:spLocks noGrp="1"/>
          </p:cNvSpPr>
          <p:nvPr>
            <p:ph type="sldNum" sz="quarter" idx="5"/>
          </p:nvPr>
        </p:nvSpPr>
        <p:spPr/>
        <p:txBody>
          <a:bodyPr/>
          <a:lstStyle/>
          <a:p>
            <a:fld id="{858CDCCF-1897-488B-9F18-7DB1C5FE257E}" type="slidenum">
              <a:rPr lang="en-US" smtClean="0"/>
              <a:t>24</a:t>
            </a:fld>
            <a:endParaRPr lang="en-US"/>
          </a:p>
        </p:txBody>
      </p:sp>
    </p:spTree>
    <p:extLst>
      <p:ext uri="{BB962C8B-B14F-4D97-AF65-F5344CB8AC3E}">
        <p14:creationId xmlns:p14="http://schemas.microsoft.com/office/powerpoint/2010/main" val="877865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we read the Gospels with this perspective in mind, it is clear that Jesus lives and speaks out of this transforming presence.  We hear it when he refers to his Abba, the Father.  He refers often to another dimension not immediately visible, and he tries to communicate that mystery in parables, stories, concrete images..   </a:t>
            </a:r>
            <a:endParaRPr lang="en-IN" sz="120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858CDCCF-1897-488B-9F18-7DB1C5FE257E}" type="slidenum">
              <a:rPr lang="en-US" smtClean="0"/>
              <a:t>26</a:t>
            </a:fld>
            <a:endParaRPr lang="en-US"/>
          </a:p>
        </p:txBody>
      </p:sp>
    </p:spTree>
    <p:extLst>
      <p:ext uri="{BB962C8B-B14F-4D97-AF65-F5344CB8AC3E}">
        <p14:creationId xmlns:p14="http://schemas.microsoft.com/office/powerpoint/2010/main" val="3886701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Jesus knew another reality----the transforming power of love which flowed through him and can also flow through us; it flowed out of him and he channeled it to heal and to give life;  </a:t>
            </a:r>
          </a:p>
          <a:p>
            <a:r>
              <a:rPr lang="en-US" sz="1200" kern="1200" dirty="0">
                <a:solidFill>
                  <a:schemeClr val="tx1"/>
                </a:solidFill>
                <a:effectLst/>
                <a:latin typeface="+mn-lt"/>
                <a:ea typeface="+mn-ea"/>
                <a:cs typeface="+mn-cs"/>
              </a:rPr>
              <a:t>Jesus lived from a different vision-----that we are all one, that everyone belongs;  </a:t>
            </a:r>
          </a:p>
          <a:p>
            <a:r>
              <a:rPr lang="en-US" sz="1200" kern="1200" dirty="0">
                <a:solidFill>
                  <a:schemeClr val="tx1"/>
                </a:solidFill>
                <a:effectLst/>
                <a:latin typeface="+mn-lt"/>
                <a:ea typeface="+mn-ea"/>
                <a:cs typeface="+mn-cs"/>
              </a:rPr>
              <a:t>Jesus tapped into a greater source-----as he went off to solitary places to pray</a:t>
            </a:r>
          </a:p>
          <a:p>
            <a:endParaRPr lang="en-US" dirty="0"/>
          </a:p>
        </p:txBody>
      </p:sp>
      <p:sp>
        <p:nvSpPr>
          <p:cNvPr id="4" name="Slide Number Placeholder 3"/>
          <p:cNvSpPr>
            <a:spLocks noGrp="1"/>
          </p:cNvSpPr>
          <p:nvPr>
            <p:ph type="sldNum" sz="quarter" idx="5"/>
          </p:nvPr>
        </p:nvSpPr>
        <p:spPr/>
        <p:txBody>
          <a:bodyPr/>
          <a:lstStyle/>
          <a:p>
            <a:fld id="{858CDCCF-1897-488B-9F18-7DB1C5FE257E}" type="slidenum">
              <a:rPr lang="en-US" smtClean="0"/>
              <a:t>27</a:t>
            </a:fld>
            <a:endParaRPr lang="en-US"/>
          </a:p>
        </p:txBody>
      </p:sp>
    </p:spTree>
    <p:extLst>
      <p:ext uri="{BB962C8B-B14F-4D97-AF65-F5344CB8AC3E}">
        <p14:creationId xmlns:p14="http://schemas.microsoft.com/office/powerpoint/2010/main" val="1543039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God's presence permeates our lives and activities. His song of delight reverberates throughout all he has created. As we open our ears to that song, we hear the truth of the gospel spoken to our hearts: the kingdom of God has come to us. </a:t>
            </a:r>
          </a:p>
        </p:txBody>
      </p:sp>
      <p:sp>
        <p:nvSpPr>
          <p:cNvPr id="4" name="Slide Number Placeholder 3"/>
          <p:cNvSpPr>
            <a:spLocks noGrp="1"/>
          </p:cNvSpPr>
          <p:nvPr>
            <p:ph type="sldNum" sz="quarter" idx="5"/>
          </p:nvPr>
        </p:nvSpPr>
        <p:spPr/>
        <p:txBody>
          <a:bodyPr/>
          <a:lstStyle/>
          <a:p>
            <a:fld id="{858CDCCF-1897-488B-9F18-7DB1C5FE257E}" type="slidenum">
              <a:rPr lang="en-US" smtClean="0"/>
              <a:t>28</a:t>
            </a:fld>
            <a:endParaRPr lang="en-US"/>
          </a:p>
        </p:txBody>
      </p:sp>
    </p:spTree>
    <p:extLst>
      <p:ext uri="{BB962C8B-B14F-4D97-AF65-F5344CB8AC3E}">
        <p14:creationId xmlns:p14="http://schemas.microsoft.com/office/powerpoint/2010/main" val="3596882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CDCCF-1897-488B-9F18-7DB1C5FE257E}" type="slidenum">
              <a:rPr lang="en-US" smtClean="0"/>
              <a:t>37</a:t>
            </a:fld>
            <a:endParaRPr lang="en-US"/>
          </a:p>
        </p:txBody>
      </p:sp>
    </p:spTree>
    <p:extLst>
      <p:ext uri="{BB962C8B-B14F-4D97-AF65-F5344CB8AC3E}">
        <p14:creationId xmlns:p14="http://schemas.microsoft.com/office/powerpoint/2010/main" val="2800863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58CDCCF-1897-488B-9F18-7DB1C5FE257E}" type="slidenum">
              <a:rPr lang="en-US" smtClean="0"/>
              <a:t>41</a:t>
            </a:fld>
            <a:endParaRPr lang="en-US"/>
          </a:p>
        </p:txBody>
      </p:sp>
    </p:spTree>
    <p:extLst>
      <p:ext uri="{BB962C8B-B14F-4D97-AF65-F5344CB8AC3E}">
        <p14:creationId xmlns:p14="http://schemas.microsoft.com/office/powerpoint/2010/main" val="84543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is contemplation. … one  day during our recollection talk the father said …… you look at him … and he looks at you …. Some times he talks … you listen … other times you talk and</a:t>
            </a:r>
            <a:r>
              <a:rPr lang="en-US" sz="1200" kern="1200" baseline="0" dirty="0">
                <a:solidFill>
                  <a:schemeClr val="tx1"/>
                </a:solidFill>
                <a:effectLst/>
                <a:latin typeface="+mn-lt"/>
                <a:ea typeface="+mn-ea"/>
                <a:cs typeface="+mn-cs"/>
              </a:rPr>
              <a:t> He listens … That is contemplation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Contemplation is the crucible where the treasure we carry in earthen vessels is purified and where God’s way unfolds from our most authentic selves.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58CDCCF-1897-488B-9F18-7DB1C5FE257E}" type="slidenum">
              <a:rPr lang="en-US" smtClean="0"/>
              <a:t>42</a:t>
            </a:fld>
            <a:endParaRPr lang="en-US"/>
          </a:p>
        </p:txBody>
      </p:sp>
    </p:spTree>
    <p:extLst>
      <p:ext uri="{BB962C8B-B14F-4D97-AF65-F5344CB8AC3E}">
        <p14:creationId xmlns:p14="http://schemas.microsoft.com/office/powerpoint/2010/main" val="1352811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cannot do that of our own power.  It is not the fruit of willfulness and striving.  It is the gift of the Spirit who moves in us.  The transformation that happens in us is, again, more like allowing, being available, surrendering to the reshaping that the Spirit brings about, usually through life as it comes to us.  We can be tempted in times of loss and chaos to try harder and to do more, but what is needed is the opposite.  We need to slow down and to go deeper, to carve out space and time, to be with the fertile but difficult emptiness, the deep power of letting go from which hope arises. </a:t>
            </a:r>
            <a:endParaRPr lang="en-US" dirty="0"/>
          </a:p>
        </p:txBody>
      </p:sp>
      <p:sp>
        <p:nvSpPr>
          <p:cNvPr id="4" name="Slide Number Placeholder 3"/>
          <p:cNvSpPr>
            <a:spLocks noGrp="1"/>
          </p:cNvSpPr>
          <p:nvPr>
            <p:ph type="sldNum" sz="quarter" idx="5"/>
          </p:nvPr>
        </p:nvSpPr>
        <p:spPr/>
        <p:txBody>
          <a:bodyPr/>
          <a:lstStyle/>
          <a:p>
            <a:fld id="{858CDCCF-1897-488B-9F18-7DB1C5FE257E}" type="slidenum">
              <a:rPr lang="en-US" smtClean="0"/>
              <a:t>45</a:t>
            </a:fld>
            <a:endParaRPr lang="en-US"/>
          </a:p>
        </p:txBody>
      </p:sp>
    </p:spTree>
    <p:extLst>
      <p:ext uri="{BB962C8B-B14F-4D97-AF65-F5344CB8AC3E}">
        <p14:creationId xmlns:p14="http://schemas.microsoft.com/office/powerpoint/2010/main" val="1610965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CDCCF-1897-488B-9F18-7DB1C5FE257E}" type="slidenum">
              <a:rPr lang="en-US" smtClean="0"/>
              <a:t>54</a:t>
            </a:fld>
            <a:endParaRPr lang="en-US"/>
          </a:p>
        </p:txBody>
      </p:sp>
    </p:spTree>
    <p:extLst>
      <p:ext uri="{BB962C8B-B14F-4D97-AF65-F5344CB8AC3E}">
        <p14:creationId xmlns:p14="http://schemas.microsoft.com/office/powerpoint/2010/main" val="1495922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Theme of the chapter ….. </a:t>
            </a:r>
          </a:p>
          <a:p>
            <a:pPr lvl="0"/>
            <a:r>
              <a:rPr lang="en-US" sz="1200" kern="1200" dirty="0">
                <a:solidFill>
                  <a:schemeClr val="tx1"/>
                </a:solidFill>
                <a:effectLst/>
                <a:latin typeface="+mn-lt"/>
                <a:ea typeface="+mn-ea"/>
                <a:cs typeface="+mn-cs"/>
              </a:rPr>
              <a:t>Let us begin together steeped in a contemplative spirit ….</a:t>
            </a:r>
          </a:p>
          <a:p>
            <a:pPr lvl="0"/>
            <a:r>
              <a:rPr lang="en-US" sz="1200" kern="1200" dirty="0">
                <a:solidFill>
                  <a:schemeClr val="tx1"/>
                </a:solidFill>
                <a:effectLst/>
                <a:latin typeface="+mn-lt"/>
                <a:ea typeface="+mn-ea"/>
                <a:cs typeface="+mn-cs"/>
              </a:rPr>
              <a:t>“Let us entrust ourselves to the Presence of God Who dwells within us and around us, individually and collectively. …….</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Let us welcome the Presence of God Who invites us to a profound engagement with matters that matter, not with ego needs. ……..</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Let us confide ourselves to the Spirit of God Who illuminates the false securities and domesticating ideologies that seduce and lead us away from the work at hand ………..</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Let us open our hearts to the Spirit of God who graces us to surrender incapacitating habits of mind and heart…. ….</a:t>
            </a:r>
            <a:endParaRPr lang="en-IN" sz="120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858CDCCF-1897-488B-9F18-7DB1C5FE257E}" type="slidenum">
              <a:rPr lang="en-US" smtClean="0"/>
              <a:t>2</a:t>
            </a:fld>
            <a:endParaRPr lang="en-US"/>
          </a:p>
        </p:txBody>
      </p:sp>
    </p:spTree>
    <p:extLst>
      <p:ext uri="{BB962C8B-B14F-4D97-AF65-F5344CB8AC3E}">
        <p14:creationId xmlns:p14="http://schemas.microsoft.com/office/powerpoint/2010/main" val="2182630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need a reform?  Do you believe that there is a divine presence in each one of us? </a:t>
            </a:r>
          </a:p>
        </p:txBody>
      </p:sp>
      <p:sp>
        <p:nvSpPr>
          <p:cNvPr id="4" name="Slide Number Placeholder 3"/>
          <p:cNvSpPr>
            <a:spLocks noGrp="1"/>
          </p:cNvSpPr>
          <p:nvPr>
            <p:ph type="sldNum" sz="quarter" idx="5"/>
          </p:nvPr>
        </p:nvSpPr>
        <p:spPr/>
        <p:txBody>
          <a:bodyPr/>
          <a:lstStyle/>
          <a:p>
            <a:fld id="{858CDCCF-1897-488B-9F18-7DB1C5FE257E}" type="slidenum">
              <a:rPr lang="en-US" smtClean="0"/>
              <a:t>4</a:t>
            </a:fld>
            <a:endParaRPr lang="en-US"/>
          </a:p>
        </p:txBody>
      </p:sp>
    </p:spTree>
    <p:extLst>
      <p:ext uri="{BB962C8B-B14F-4D97-AF65-F5344CB8AC3E}">
        <p14:creationId xmlns:p14="http://schemas.microsoft.com/office/powerpoint/2010/main" val="4200918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MK.3:14 “And</a:t>
            </a:r>
            <a:r>
              <a:rPr lang="en-US" baseline="0" dirty="0"/>
              <a:t> He appointed twelve, whom He has named apostles, to be with Him, and to be sent out to proclaim the message”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 Teresa answers: '</a:t>
            </a:r>
            <a:r>
              <a:rPr lang="en-US" b="1" dirty="0"/>
              <a:t>Contemplative prayer</a:t>
            </a:r>
            <a:r>
              <a:rPr lang="en-US" dirty="0"/>
              <a:t> [</a:t>
            </a:r>
            <a:r>
              <a:rPr lang="en-US" dirty="0" err="1"/>
              <a:t>oración</a:t>
            </a:r>
            <a:r>
              <a:rPr lang="en-US" dirty="0"/>
              <a:t> mental] in my opinion is nothing else than a close sharing between friends; it </a:t>
            </a:r>
            <a:r>
              <a:rPr lang="en-US" b="1" dirty="0"/>
              <a:t>means</a:t>
            </a:r>
            <a:r>
              <a:rPr lang="en-US" dirty="0"/>
              <a:t> taking time frequently to be alone with him who we know loves us.' </a:t>
            </a:r>
            <a:r>
              <a:rPr lang="en-US" b="1" dirty="0"/>
              <a:t>Contemplative prayer</a:t>
            </a:r>
            <a:r>
              <a:rPr lang="en-US" dirty="0"/>
              <a:t> seeks him 'whom my soul loves'. It is Jesus, and in him, the Father.</a:t>
            </a:r>
          </a:p>
          <a:p>
            <a:endParaRPr lang="en-IN" dirty="0"/>
          </a:p>
        </p:txBody>
      </p:sp>
      <p:sp>
        <p:nvSpPr>
          <p:cNvPr id="4" name="Slide Number Placeholder 3"/>
          <p:cNvSpPr>
            <a:spLocks noGrp="1"/>
          </p:cNvSpPr>
          <p:nvPr>
            <p:ph type="sldNum" sz="quarter" idx="10"/>
          </p:nvPr>
        </p:nvSpPr>
        <p:spPr/>
        <p:txBody>
          <a:bodyPr/>
          <a:lstStyle/>
          <a:p>
            <a:fld id="{858CDCCF-1897-488B-9F18-7DB1C5FE257E}" type="slidenum">
              <a:rPr lang="en-US" smtClean="0"/>
              <a:t>6</a:t>
            </a:fld>
            <a:endParaRPr lang="en-US"/>
          </a:p>
        </p:txBody>
      </p:sp>
    </p:spTree>
    <p:extLst>
      <p:ext uri="{BB962C8B-B14F-4D97-AF65-F5344CB8AC3E}">
        <p14:creationId xmlns:p14="http://schemas.microsoft.com/office/powerpoint/2010/main" val="3051596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Jn 10:10 “The thief comes only to steal and kill and destroy.  I came that they may have life, and have it abundantly”</a:t>
            </a:r>
            <a:endParaRPr lang="en-IN" dirty="0"/>
          </a:p>
        </p:txBody>
      </p:sp>
      <p:sp>
        <p:nvSpPr>
          <p:cNvPr id="4" name="Slide Number Placeholder 3"/>
          <p:cNvSpPr>
            <a:spLocks noGrp="1"/>
          </p:cNvSpPr>
          <p:nvPr>
            <p:ph type="sldNum" sz="quarter" idx="10"/>
          </p:nvPr>
        </p:nvSpPr>
        <p:spPr/>
        <p:txBody>
          <a:bodyPr/>
          <a:lstStyle/>
          <a:p>
            <a:fld id="{858CDCCF-1897-488B-9F18-7DB1C5FE257E}" type="slidenum">
              <a:rPr lang="en-US" smtClean="0"/>
              <a:t>7</a:t>
            </a:fld>
            <a:endParaRPr lang="en-US"/>
          </a:p>
        </p:txBody>
      </p:sp>
    </p:spTree>
    <p:extLst>
      <p:ext uri="{BB962C8B-B14F-4D97-AF65-F5344CB8AC3E}">
        <p14:creationId xmlns:p14="http://schemas.microsoft.com/office/powerpoint/2010/main" val="450769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 hope you remember the chapter report came from CLT dated July 11</a:t>
            </a:r>
            <a:r>
              <a:rPr lang="en-IN" baseline="30000" dirty="0"/>
              <a:t>th</a:t>
            </a:r>
            <a:r>
              <a:rPr lang="en-IN" dirty="0"/>
              <a:t>. ….</a:t>
            </a:r>
            <a:r>
              <a:rPr lang="en-US" dirty="0"/>
              <a:t> </a:t>
            </a:r>
          </a:p>
        </p:txBody>
      </p:sp>
      <p:sp>
        <p:nvSpPr>
          <p:cNvPr id="4" name="Slide Number Placeholder 3"/>
          <p:cNvSpPr>
            <a:spLocks noGrp="1"/>
          </p:cNvSpPr>
          <p:nvPr>
            <p:ph type="sldNum" sz="quarter" idx="10"/>
          </p:nvPr>
        </p:nvSpPr>
        <p:spPr/>
        <p:txBody>
          <a:bodyPr/>
          <a:lstStyle/>
          <a:p>
            <a:fld id="{858CDCCF-1897-488B-9F18-7DB1C5FE257E}" type="slidenum">
              <a:rPr lang="en-US" smtClean="0"/>
              <a:t>15</a:t>
            </a:fld>
            <a:endParaRPr lang="en-US"/>
          </a:p>
        </p:txBody>
      </p:sp>
    </p:spTree>
    <p:extLst>
      <p:ext uri="{BB962C8B-B14F-4D97-AF65-F5344CB8AC3E}">
        <p14:creationId xmlns:p14="http://schemas.microsoft.com/office/powerpoint/2010/main" val="2769564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mean by transforming presence …. Short discussion</a:t>
            </a:r>
          </a:p>
        </p:txBody>
      </p:sp>
      <p:sp>
        <p:nvSpPr>
          <p:cNvPr id="4" name="Slide Number Placeholder 3"/>
          <p:cNvSpPr>
            <a:spLocks noGrp="1"/>
          </p:cNvSpPr>
          <p:nvPr>
            <p:ph type="sldNum" sz="quarter" idx="5"/>
          </p:nvPr>
        </p:nvSpPr>
        <p:spPr/>
        <p:txBody>
          <a:bodyPr/>
          <a:lstStyle/>
          <a:p>
            <a:fld id="{858CDCCF-1897-488B-9F18-7DB1C5FE257E}" type="slidenum">
              <a:rPr lang="en-US" smtClean="0"/>
              <a:t>16</a:t>
            </a:fld>
            <a:endParaRPr lang="en-US"/>
          </a:p>
        </p:txBody>
      </p:sp>
    </p:spTree>
    <p:extLst>
      <p:ext uri="{BB962C8B-B14F-4D97-AF65-F5344CB8AC3E}">
        <p14:creationId xmlns:p14="http://schemas.microsoft.com/office/powerpoint/2010/main" val="2775298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Each of us carries with us a whole world, made present in our shared presence.</a:t>
            </a:r>
          </a:p>
          <a:p>
            <a:r>
              <a:rPr lang="en-US" sz="1200" kern="1200" dirty="0">
                <a:solidFill>
                  <a:schemeClr val="tx1"/>
                </a:solidFill>
                <a:effectLst/>
                <a:latin typeface="+mn-lt"/>
                <a:ea typeface="+mn-ea"/>
                <a:cs typeface="+mn-cs"/>
              </a:rPr>
              <a:t>	Each one of us is part of a larger design.  No one is here by mistake</a:t>
            </a:r>
            <a:r>
              <a:rPr lang="en-US" sz="1200" kern="1200" dirty="0">
                <a:solidFill>
                  <a:srgbClr val="FF0000"/>
                </a:solidFill>
                <a:effectLst/>
                <a:latin typeface="+mn-lt"/>
                <a:ea typeface="+mn-ea"/>
                <a:cs typeface="+mn-cs"/>
              </a:rPr>
              <a:t>.  (Pause to look around and be in touch with gratitude and appreciation of each one). </a:t>
            </a:r>
            <a:endParaRPr lang="en-US" dirty="0">
              <a:solidFill>
                <a:srgbClr val="FF0000"/>
              </a:solidFill>
            </a:endParaRPr>
          </a:p>
        </p:txBody>
      </p:sp>
      <p:sp>
        <p:nvSpPr>
          <p:cNvPr id="4" name="Slide Number Placeholder 3"/>
          <p:cNvSpPr>
            <a:spLocks noGrp="1"/>
          </p:cNvSpPr>
          <p:nvPr>
            <p:ph type="sldNum" sz="quarter" idx="5"/>
          </p:nvPr>
        </p:nvSpPr>
        <p:spPr/>
        <p:txBody>
          <a:bodyPr/>
          <a:lstStyle/>
          <a:p>
            <a:fld id="{858CDCCF-1897-488B-9F18-7DB1C5FE257E}" type="slidenum">
              <a:rPr lang="en-US" smtClean="0"/>
              <a:t>20</a:t>
            </a:fld>
            <a:endParaRPr lang="en-US"/>
          </a:p>
        </p:txBody>
      </p:sp>
    </p:spTree>
    <p:extLst>
      <p:ext uri="{BB962C8B-B14F-4D97-AF65-F5344CB8AC3E}">
        <p14:creationId xmlns:p14="http://schemas.microsoft.com/office/powerpoint/2010/main" val="2731647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next six years … we will concentrate on this theme..</a:t>
            </a:r>
          </a:p>
        </p:txBody>
      </p:sp>
      <p:sp>
        <p:nvSpPr>
          <p:cNvPr id="4" name="Slide Number Placeholder 3"/>
          <p:cNvSpPr>
            <a:spLocks noGrp="1"/>
          </p:cNvSpPr>
          <p:nvPr>
            <p:ph type="sldNum" sz="quarter" idx="5"/>
          </p:nvPr>
        </p:nvSpPr>
        <p:spPr/>
        <p:txBody>
          <a:bodyPr/>
          <a:lstStyle/>
          <a:p>
            <a:fld id="{858CDCCF-1897-488B-9F18-7DB1C5FE257E}" type="slidenum">
              <a:rPr lang="en-US" smtClean="0"/>
              <a:t>22</a:t>
            </a:fld>
            <a:endParaRPr lang="en-US"/>
          </a:p>
        </p:txBody>
      </p:sp>
    </p:spTree>
    <p:extLst>
      <p:ext uri="{BB962C8B-B14F-4D97-AF65-F5344CB8AC3E}">
        <p14:creationId xmlns:p14="http://schemas.microsoft.com/office/powerpoint/2010/main" val="51258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012506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pPr/>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1782482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40205498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153004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pPr/>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31147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pPr/>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1305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pPr/>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336111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pPr/>
              <a:t>5/2/2020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129385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pPr/>
              <a:t>5/2/2020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422146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730136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906088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8702CA-2029-4BD3-B798-493512FA4226}" type="datetimeFigureOut">
              <a:rPr lang="es-HN" smtClean="0"/>
              <a:pPr/>
              <a:t>2/5/2020</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ECE43546-1D83-41AA-A701-4005C45A82BE}" type="slidenum">
              <a:rPr lang="es-HN" smtClean="0"/>
              <a:pPr/>
              <a:t>‹#›</a:t>
            </a:fld>
            <a:endParaRPr lang="es-HN"/>
          </a:p>
        </p:txBody>
      </p:sp>
    </p:spTree>
    <p:extLst>
      <p:ext uri="{BB962C8B-B14F-4D97-AF65-F5344CB8AC3E}">
        <p14:creationId xmlns:p14="http://schemas.microsoft.com/office/powerpoint/2010/main" val="3839997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a:xfrm>
            <a:off x="2416500" y="329307"/>
            <a:ext cx="4973915" cy="309201"/>
          </a:xfrm>
        </p:spPr>
        <p:txBody>
          <a:bodyPr/>
          <a:lstStyle/>
          <a:p>
            <a:endParaRPr lang="en-IN"/>
          </a:p>
        </p:txBody>
      </p:sp>
      <p:sp>
        <p:nvSpPr>
          <p:cNvPr id="6" name="Slide Number Placeholder 5"/>
          <p:cNvSpPr>
            <a:spLocks noGrp="1"/>
          </p:cNvSpPr>
          <p:nvPr>
            <p:ph type="sldNum" sz="quarter" idx="12"/>
          </p:nvPr>
        </p:nvSpPr>
        <p:spPr>
          <a:xfrm>
            <a:off x="1437664" y="798973"/>
            <a:ext cx="811019" cy="503578"/>
          </a:xfrm>
        </p:spPr>
        <p:txBody>
          <a:bodyPr/>
          <a:lstStyle/>
          <a:p>
            <a:fld id="{C6CC7E4E-6C7F-4120-B963-6846C8313959}" type="slidenum">
              <a:rPr lang="en-IN" smtClean="0"/>
              <a:t>‹#›</a:t>
            </a:fld>
            <a:endParaRPr lang="en-IN"/>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8926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480818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1425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2162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374ACC-2AA7-49D8-9032-E6915E6859FE}" type="datetimeFigureOut">
              <a:rPr lang="en-IN" smtClean="0"/>
              <a:t>02-05-2020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9366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374ACC-2AA7-49D8-9032-E6915E6859FE}" type="datetimeFigureOut">
              <a:rPr lang="en-IN" smtClean="0"/>
              <a:t>02-05-2020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6CC7E4E-6C7F-4120-B963-6846C8313959}" type="slidenum">
              <a:rPr lang="en-IN" smtClean="0"/>
              <a:t>‹#›</a:t>
            </a:fld>
            <a:endParaRPr lang="en-IN"/>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4970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374ACC-2AA7-49D8-9032-E6915E6859FE}" type="datetimeFigureOut">
              <a:rPr lang="en-IN" smtClean="0"/>
              <a:t>02-05-2020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6CC7E4E-6C7F-4120-B963-6846C8313959}" type="slidenum">
              <a:rPr lang="en-IN" smtClean="0"/>
              <a:t>‹#›</a:t>
            </a:fld>
            <a:endParaRPr lang="en-IN"/>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8208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74ACC-2AA7-49D8-9032-E6915E6859FE}" type="datetimeFigureOut">
              <a:rPr lang="en-IN" smtClean="0"/>
              <a:t>02-05-2020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815254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374ACC-2AA7-49D8-9032-E6915E6859FE}" type="datetimeFigureOut">
              <a:rPr lang="en-IN" smtClean="0"/>
              <a:t>02-05-2020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320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A374ACC-2AA7-49D8-9032-E6915E6859FE}" type="datetimeFigureOut">
              <a:rPr lang="en-IN" smtClean="0"/>
              <a:t>02-05-2020</a:t>
            </a:fld>
            <a:endParaRPr lang="en-IN"/>
          </a:p>
        </p:txBody>
      </p:sp>
      <p:sp>
        <p:nvSpPr>
          <p:cNvPr id="6" name="Footer Placeholder 5"/>
          <p:cNvSpPr>
            <a:spLocks noGrp="1"/>
          </p:cNvSpPr>
          <p:nvPr>
            <p:ph type="ftr" sz="quarter" idx="11"/>
          </p:nvPr>
        </p:nvSpPr>
        <p:spPr>
          <a:xfrm>
            <a:off x="1447382" y="318640"/>
            <a:ext cx="5541004" cy="320931"/>
          </a:xfrm>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4668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85165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7770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336539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2510313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247198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326612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374ACC-2AA7-49D8-9032-E6915E6859FE}" type="datetimeFigureOut">
              <a:rPr lang="en-IN" smtClean="0"/>
              <a:t>02-05-2020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1949224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374ACC-2AA7-49D8-9032-E6915E6859FE}" type="datetimeFigureOut">
              <a:rPr lang="en-IN" smtClean="0"/>
              <a:t>02-05-2020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27267313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374ACC-2AA7-49D8-9032-E6915E6859FE}" type="datetimeFigureOut">
              <a:rPr lang="en-IN" smtClean="0"/>
              <a:t>02-05-2020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8033633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74ACC-2AA7-49D8-9032-E6915E6859FE}" type="datetimeFigureOut">
              <a:rPr lang="en-IN" smtClean="0"/>
              <a:t>02-05-2020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375861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374ACC-2AA7-49D8-9032-E6915E6859FE}" type="datetimeFigureOut">
              <a:rPr lang="en-IN" smtClean="0"/>
              <a:t>02-05-2020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27636255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374ACC-2AA7-49D8-9032-E6915E6859FE}" type="datetimeFigureOut">
              <a:rPr lang="en-IN" smtClean="0"/>
              <a:t>02-05-2020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6023837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516422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0766603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80460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1914032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800068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204841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29219817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0227920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a:xfrm>
            <a:off x="1371600" y="4323845"/>
            <a:ext cx="6400800" cy="365125"/>
          </a:xfrm>
        </p:spPr>
        <p:txBody>
          <a:bodyPr/>
          <a:lstStyle/>
          <a:p>
            <a:endParaRPr lang="en-IN"/>
          </a:p>
        </p:txBody>
      </p:sp>
      <p:sp>
        <p:nvSpPr>
          <p:cNvPr id="6" name="Slide Number Placeholder 5"/>
          <p:cNvSpPr>
            <a:spLocks noGrp="1"/>
          </p:cNvSpPr>
          <p:nvPr>
            <p:ph type="sldNum" sz="quarter" idx="12"/>
          </p:nvPr>
        </p:nvSpPr>
        <p:spPr>
          <a:xfrm>
            <a:off x="8077200" y="1430866"/>
            <a:ext cx="2743200" cy="365125"/>
          </a:xfrm>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2150579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21420100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a:xfrm>
            <a:off x="685800" y="381001"/>
            <a:ext cx="6991492" cy="364065"/>
          </a:xfrm>
        </p:spPr>
        <p:txBody>
          <a:bodyPr/>
          <a:lstStyle/>
          <a:p>
            <a:endParaRPr lang="en-IN"/>
          </a:p>
        </p:txBody>
      </p:sp>
      <p:sp>
        <p:nvSpPr>
          <p:cNvPr id="6" name="Slide Number Placeholder 5"/>
          <p:cNvSpPr>
            <a:spLocks noGrp="1"/>
          </p:cNvSpPr>
          <p:nvPr>
            <p:ph type="sldNum" sz="quarter" idx="12"/>
          </p:nvPr>
        </p:nvSpPr>
        <p:spPr>
          <a:xfrm>
            <a:off x="10862452" y="381000"/>
            <a:ext cx="643748" cy="365125"/>
          </a:xfrm>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40704552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374ACC-2AA7-49D8-9032-E6915E6859FE}" type="datetimeFigureOut">
              <a:rPr lang="en-IN" smtClean="0"/>
              <a:t>02-05-2020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968017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5/2/2020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3179305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374ACC-2AA7-49D8-9032-E6915E6859FE}" type="datetimeFigureOut">
              <a:rPr lang="en-IN" smtClean="0"/>
              <a:t>02-05-2020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0244382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374ACC-2AA7-49D8-9032-E6915E6859FE}" type="datetimeFigureOut">
              <a:rPr lang="en-IN" smtClean="0"/>
              <a:t>02-05-2020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8400580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74ACC-2AA7-49D8-9032-E6915E6859FE}" type="datetimeFigureOut">
              <a:rPr lang="en-IN" smtClean="0"/>
              <a:t>02-05-2020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262231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374ACC-2AA7-49D8-9032-E6915E6859FE}" type="datetimeFigureOut">
              <a:rPr lang="en-IN" smtClean="0"/>
              <a:t>02-05-2020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9166564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374ACC-2AA7-49D8-9032-E6915E6859FE}" type="datetimeFigureOut">
              <a:rPr lang="en-IN" smtClean="0"/>
              <a:t>02-05-2020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0364380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374ACC-2AA7-49D8-9032-E6915E6859FE}" type="datetimeFigureOut">
              <a:rPr lang="en-IN" smtClean="0"/>
              <a:t>02-05-2020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0778108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A374ACC-2AA7-49D8-9032-E6915E6859FE}" type="datetimeFigureOut">
              <a:rPr lang="en-IN" smtClean="0"/>
              <a:t>02-05-2020</a:t>
            </a:fld>
            <a:endParaRPr lang="en-IN"/>
          </a:p>
        </p:txBody>
      </p:sp>
      <p:sp>
        <p:nvSpPr>
          <p:cNvPr id="6" name="Footer Placeholder 5"/>
          <p:cNvSpPr>
            <a:spLocks noGrp="1"/>
          </p:cNvSpPr>
          <p:nvPr>
            <p:ph type="ftr" sz="quarter" idx="11"/>
          </p:nvPr>
        </p:nvSpPr>
        <p:spPr>
          <a:xfrm>
            <a:off x="685800" y="379941"/>
            <a:ext cx="6991492" cy="365125"/>
          </a:xfrm>
        </p:spPr>
        <p:txBody>
          <a:bodyPr/>
          <a:lstStyle/>
          <a:p>
            <a:endParaRPr lang="en-IN"/>
          </a:p>
        </p:txBody>
      </p:sp>
      <p:sp>
        <p:nvSpPr>
          <p:cNvPr id="7" name="Slide Number Placeholder 6"/>
          <p:cNvSpPr>
            <a:spLocks noGrp="1"/>
          </p:cNvSpPr>
          <p:nvPr>
            <p:ph type="sldNum" sz="quarter" idx="12"/>
          </p:nvPr>
        </p:nvSpPr>
        <p:spPr>
          <a:xfrm>
            <a:off x="10862452" y="381000"/>
            <a:ext cx="643748" cy="365125"/>
          </a:xfrm>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4834127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A374ACC-2AA7-49D8-9032-E6915E6859FE}" type="datetimeFigureOut">
              <a:rPr lang="en-IN" smtClean="0"/>
              <a:t>02-05-2020</a:t>
            </a:fld>
            <a:endParaRPr lang="en-IN"/>
          </a:p>
        </p:txBody>
      </p:sp>
      <p:sp>
        <p:nvSpPr>
          <p:cNvPr id="6" name="Footer Placeholder 5"/>
          <p:cNvSpPr>
            <a:spLocks noGrp="1"/>
          </p:cNvSpPr>
          <p:nvPr>
            <p:ph type="ftr" sz="quarter" idx="11"/>
          </p:nvPr>
        </p:nvSpPr>
        <p:spPr>
          <a:xfrm>
            <a:off x="685800" y="379941"/>
            <a:ext cx="6991492" cy="365125"/>
          </a:xfrm>
        </p:spPr>
        <p:txBody>
          <a:bodyPr/>
          <a:lstStyle/>
          <a:p>
            <a:endParaRPr lang="en-IN"/>
          </a:p>
        </p:txBody>
      </p:sp>
      <p:sp>
        <p:nvSpPr>
          <p:cNvPr id="7" name="Slide Number Placeholder 6"/>
          <p:cNvSpPr>
            <a:spLocks noGrp="1"/>
          </p:cNvSpPr>
          <p:nvPr>
            <p:ph type="sldNum" sz="quarter" idx="12"/>
          </p:nvPr>
        </p:nvSpPr>
        <p:spPr>
          <a:xfrm>
            <a:off x="10862452" y="381000"/>
            <a:ext cx="643748" cy="365125"/>
          </a:xfrm>
        </p:spPr>
        <p:txBody>
          <a:bodyPr/>
          <a:lstStyle/>
          <a:p>
            <a:fld id="{C6CC7E4E-6C7F-4120-B963-6846C8313959}" type="slidenum">
              <a:rPr lang="en-IN" smtClean="0"/>
              <a:t>‹#›</a:t>
            </a:fld>
            <a:endParaRPr lang="en-IN"/>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977439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A374ACC-2AA7-49D8-9032-E6915E6859FE}" type="datetimeFigureOut">
              <a:rPr lang="en-IN" smtClean="0"/>
              <a:t>02-05-2020</a:t>
            </a:fld>
            <a:endParaRPr lang="en-IN"/>
          </a:p>
        </p:txBody>
      </p:sp>
      <p:sp>
        <p:nvSpPr>
          <p:cNvPr id="6" name="Footer Placeholder 5"/>
          <p:cNvSpPr>
            <a:spLocks noGrp="1"/>
          </p:cNvSpPr>
          <p:nvPr>
            <p:ph type="ftr" sz="quarter" idx="11"/>
          </p:nvPr>
        </p:nvSpPr>
        <p:spPr>
          <a:xfrm>
            <a:off x="685800" y="378883"/>
            <a:ext cx="6991492" cy="365125"/>
          </a:xfrm>
        </p:spPr>
        <p:txBody>
          <a:bodyPr/>
          <a:lstStyle/>
          <a:p>
            <a:endParaRPr lang="en-IN"/>
          </a:p>
        </p:txBody>
      </p:sp>
      <p:sp>
        <p:nvSpPr>
          <p:cNvPr id="7" name="Slide Number Placeholder 6"/>
          <p:cNvSpPr>
            <a:spLocks noGrp="1"/>
          </p:cNvSpPr>
          <p:nvPr>
            <p:ph type="sldNum" sz="quarter" idx="12"/>
          </p:nvPr>
        </p:nvSpPr>
        <p:spPr>
          <a:xfrm>
            <a:off x="10862452" y="381000"/>
            <a:ext cx="643748" cy="365125"/>
          </a:xfrm>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1420782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A374ACC-2AA7-49D8-9032-E6915E6859FE}" type="datetimeFigureOut">
              <a:rPr lang="en-IN" smtClean="0"/>
              <a:t>02-05-2020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42570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5/2/2020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1923885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A374ACC-2AA7-49D8-9032-E6915E6859FE}" type="datetimeFigureOut">
              <a:rPr lang="en-IN" smtClean="0"/>
              <a:t>02-05-2020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9680678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40816728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a:xfrm>
            <a:off x="685800" y="381000"/>
            <a:ext cx="6991492" cy="365125"/>
          </a:xfrm>
        </p:spPr>
        <p:txBody>
          <a:bodyPr/>
          <a:lstStyle/>
          <a:p>
            <a:endParaRPr lang="en-IN"/>
          </a:p>
        </p:txBody>
      </p:sp>
      <p:sp>
        <p:nvSpPr>
          <p:cNvPr id="6" name="Slide Number Placeholder 5"/>
          <p:cNvSpPr>
            <a:spLocks noGrp="1"/>
          </p:cNvSpPr>
          <p:nvPr>
            <p:ph type="sldNum" sz="quarter" idx="12"/>
          </p:nvPr>
        </p:nvSpPr>
        <p:spPr>
          <a:xfrm>
            <a:off x="10862452" y="381000"/>
            <a:ext cx="643748" cy="365125"/>
          </a:xfrm>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7046171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6810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25053169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4991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374ACC-2AA7-49D8-9032-E6915E6859FE}" type="datetimeFigureOut">
              <a:rPr lang="en-IN" smtClean="0"/>
              <a:t>02-05-2020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791046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374ACC-2AA7-49D8-9032-E6915E6859FE}" type="datetimeFigureOut">
              <a:rPr lang="en-IN" smtClean="0"/>
              <a:t>02-05-2020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8450031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374ACC-2AA7-49D8-9032-E6915E6859FE}" type="datetimeFigureOut">
              <a:rPr lang="en-IN" smtClean="0"/>
              <a:t>02-05-2020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5502901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A374ACC-2AA7-49D8-9032-E6915E6859FE}" type="datetimeFigureOut">
              <a:rPr lang="en-IN" smtClean="0"/>
              <a:t>02-05-2020</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81554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pPr/>
              <a:t>5/2/2020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7992798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A374ACC-2AA7-49D8-9032-E6915E6859FE}" type="datetimeFigureOut">
              <a:rPr lang="en-IN" smtClean="0"/>
              <a:t>02-05-2020</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6CC7E4E-6C7F-4120-B963-6846C8313959}" type="slidenum">
              <a:rPr lang="en-IN" smtClean="0"/>
              <a:t>‹#›</a:t>
            </a:fld>
            <a:endParaRPr lang="en-IN"/>
          </a:p>
        </p:txBody>
      </p:sp>
    </p:spTree>
    <p:extLst>
      <p:ext uri="{BB962C8B-B14F-4D97-AF65-F5344CB8AC3E}">
        <p14:creationId xmlns:p14="http://schemas.microsoft.com/office/powerpoint/2010/main" val="17630214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374ACC-2AA7-49D8-9032-E6915E6859FE}" type="datetimeFigureOut">
              <a:rPr lang="en-IN" smtClean="0"/>
              <a:t>02-05-2020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20925687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8776854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6222751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a:xfrm>
            <a:off x="5332412" y="5883275"/>
            <a:ext cx="4324044" cy="365125"/>
          </a:xfrm>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4825630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10951856" y="5867131"/>
            <a:ext cx="551167" cy="365125"/>
          </a:xfrm>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41794647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2174994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374ACC-2AA7-49D8-9032-E6915E6859FE}" type="datetimeFigureOut">
              <a:rPr lang="en-IN" smtClean="0"/>
              <a:t>02-05-2020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5782158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374ACC-2AA7-49D8-9032-E6915E6859FE}" type="datetimeFigureOut">
              <a:rPr lang="en-IN" smtClean="0"/>
              <a:t>02-05-2020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9504415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374ACC-2AA7-49D8-9032-E6915E6859FE}" type="datetimeFigureOut">
              <a:rPr lang="en-IN" smtClean="0"/>
              <a:t>02-05-2020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727438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pPr/>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1957973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74ACC-2AA7-49D8-9032-E6915E6859FE}" type="datetimeFigureOut">
              <a:rPr lang="en-IN" smtClean="0"/>
              <a:t>02-05-2020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0685739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374ACC-2AA7-49D8-9032-E6915E6859FE}" type="datetimeFigureOut">
              <a:rPr lang="en-IN" smtClean="0"/>
              <a:t>02-05-2020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25436840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374ACC-2AA7-49D8-9032-E6915E6859FE}" type="datetimeFigureOut">
              <a:rPr lang="en-IN" smtClean="0"/>
              <a:t>02-05-2020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8679275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374ACC-2AA7-49D8-9032-E6915E6859FE}" type="datetimeFigureOut">
              <a:rPr lang="en-IN" smtClean="0"/>
              <a:t>02-05-2020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6733949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4455371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6665030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28301776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23430646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6681229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54544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pPr/>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685993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4641549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IN"/>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C6CC7E4E-6C7F-4120-B963-6846C8313959}" type="slidenum">
              <a:rPr lang="en-IN" smtClean="0"/>
              <a:t>‹#›</a:t>
            </a:fld>
            <a:endParaRPr lang="en-IN"/>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990796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3106238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A374ACC-2AA7-49D8-9032-E6915E6859FE}" type="datetimeFigureOut">
              <a:rPr lang="en-IN" smtClean="0"/>
              <a:t>02-05-2020</a:t>
            </a:fld>
            <a:endParaRPr lang="en-IN"/>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IN"/>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C6CC7E4E-6C7F-4120-B963-6846C8313959}" type="slidenum">
              <a:rPr lang="en-IN" smtClean="0"/>
              <a:t>‹#›</a:t>
            </a:fld>
            <a:endParaRPr lang="en-IN"/>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751679767"/>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374ACC-2AA7-49D8-9032-E6915E6859FE}" type="datetimeFigureOut">
              <a:rPr lang="en-IN" smtClean="0"/>
              <a:t>02-05-2020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933914478"/>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374ACC-2AA7-49D8-9032-E6915E6859FE}" type="datetimeFigureOut">
              <a:rPr lang="en-IN" smtClean="0"/>
              <a:t>02-05-2020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392245115"/>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374ACC-2AA7-49D8-9032-E6915E6859FE}" type="datetimeFigureOut">
              <a:rPr lang="en-IN" smtClean="0"/>
              <a:t>02-05-2020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2634329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74ACC-2AA7-49D8-9032-E6915E6859FE}" type="datetimeFigureOut">
              <a:rPr lang="en-IN" smtClean="0"/>
              <a:t>02-05-2020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934394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4A374ACC-2AA7-49D8-9032-E6915E6859FE}" type="datetimeFigureOut">
              <a:rPr lang="en-IN" smtClean="0"/>
              <a:t>02-05-2020</a:t>
            </a:fld>
            <a:endParaRPr lang="en-IN"/>
          </a:p>
        </p:txBody>
      </p:sp>
      <p:sp>
        <p:nvSpPr>
          <p:cNvPr id="6" name="Footer Placeholder 5"/>
          <p:cNvSpPr>
            <a:spLocks noGrp="1"/>
          </p:cNvSpPr>
          <p:nvPr>
            <p:ph type="ftr" sz="quarter" idx="11"/>
          </p:nvPr>
        </p:nvSpPr>
        <p:spPr>
          <a:xfrm>
            <a:off x="2103620" y="6375679"/>
            <a:ext cx="3482179" cy="345796"/>
          </a:xfrm>
        </p:spPr>
        <p:txBody>
          <a:bodyPr/>
          <a:lstStyle/>
          <a:p>
            <a:endParaRPr lang="en-IN"/>
          </a:p>
        </p:txBody>
      </p:sp>
      <p:sp>
        <p:nvSpPr>
          <p:cNvPr id="7" name="Slide Number Placeholder 6"/>
          <p:cNvSpPr>
            <a:spLocks noGrp="1"/>
          </p:cNvSpPr>
          <p:nvPr>
            <p:ph type="sldNum" sz="quarter" idx="12"/>
          </p:nvPr>
        </p:nvSpPr>
        <p:spPr>
          <a:xfrm>
            <a:off x="5691014" y="6375679"/>
            <a:ext cx="1232456" cy="345796"/>
          </a:xfrm>
        </p:spPr>
        <p:txBody>
          <a:bodyPr/>
          <a:lstStyle/>
          <a:p>
            <a:fld id="{C6CC7E4E-6C7F-4120-B963-6846C8313959}" type="slidenum">
              <a:rPr lang="en-IN" smtClean="0"/>
              <a:t>‹#›</a:t>
            </a:fld>
            <a:endParaRPr lang="en-IN"/>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10743005"/>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4A374ACC-2AA7-49D8-9032-E6915E6859FE}" type="datetimeFigureOut">
              <a:rPr lang="en-IN" smtClean="0"/>
              <a:t>02-05-2020</a:t>
            </a:fld>
            <a:endParaRPr lang="en-IN"/>
          </a:p>
        </p:txBody>
      </p:sp>
      <p:sp>
        <p:nvSpPr>
          <p:cNvPr id="6" name="Footer Placeholder 5"/>
          <p:cNvSpPr>
            <a:spLocks noGrp="1"/>
          </p:cNvSpPr>
          <p:nvPr>
            <p:ph type="ftr" sz="quarter" idx="11"/>
          </p:nvPr>
        </p:nvSpPr>
        <p:spPr>
          <a:xfrm>
            <a:off x="2103621" y="6375679"/>
            <a:ext cx="3482178" cy="345796"/>
          </a:xfrm>
        </p:spPr>
        <p:txBody>
          <a:bodyPr/>
          <a:lstStyle/>
          <a:p>
            <a:endParaRPr lang="en-IN"/>
          </a:p>
        </p:txBody>
      </p:sp>
      <p:sp>
        <p:nvSpPr>
          <p:cNvPr id="7" name="Slide Number Placeholder 6"/>
          <p:cNvSpPr>
            <a:spLocks noGrp="1"/>
          </p:cNvSpPr>
          <p:nvPr>
            <p:ph type="sldNum" sz="quarter" idx="12"/>
          </p:nvPr>
        </p:nvSpPr>
        <p:spPr>
          <a:xfrm>
            <a:off x="5687568" y="6375679"/>
            <a:ext cx="1234440" cy="345796"/>
          </a:xfrm>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257418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4.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5.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theme" Target="../theme/theme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5/2/2020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462098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A374ACC-2AA7-49D8-9032-E6915E6859FE}" type="datetimeFigureOut">
              <a:rPr lang="en-IN" smtClean="0"/>
              <a:t>02-05-2020</a:t>
            </a:fld>
            <a:endParaRPr lang="en-IN"/>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6CC7E4E-6C7F-4120-B963-6846C8313959}" type="slidenum">
              <a:rPr lang="en-IN" smtClean="0"/>
              <a:t>‹#›</a:t>
            </a:fld>
            <a:endParaRPr lang="en-IN"/>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90530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374ACC-2AA7-49D8-9032-E6915E6859FE}" type="datetimeFigureOut">
              <a:rPr lang="en-IN" smtClean="0"/>
              <a:t>02-05-2020</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6CC7E4E-6C7F-4120-B963-6846C8313959}" type="slidenum">
              <a:rPr lang="en-IN" smtClean="0"/>
              <a:t>‹#›</a:t>
            </a:fld>
            <a:endParaRPr lang="en-IN"/>
          </a:p>
        </p:txBody>
      </p:sp>
    </p:spTree>
    <p:extLst>
      <p:ext uri="{BB962C8B-B14F-4D97-AF65-F5344CB8AC3E}">
        <p14:creationId xmlns:p14="http://schemas.microsoft.com/office/powerpoint/2010/main" val="312316788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A374ACC-2AA7-49D8-9032-E6915E6859FE}" type="datetimeFigureOut">
              <a:rPr lang="en-IN" smtClean="0"/>
              <a:t>02-05-2020</a:t>
            </a:fld>
            <a:endParaRPr lang="en-IN"/>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6CC7E4E-6C7F-4120-B963-6846C8313959}" type="slidenum">
              <a:rPr lang="en-IN" smtClean="0"/>
              <a:t>‹#›</a:t>
            </a:fld>
            <a:endParaRPr lang="en-IN"/>
          </a:p>
        </p:txBody>
      </p:sp>
    </p:spTree>
    <p:extLst>
      <p:ext uri="{BB962C8B-B14F-4D97-AF65-F5344CB8AC3E}">
        <p14:creationId xmlns:p14="http://schemas.microsoft.com/office/powerpoint/2010/main" val="984309978"/>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A374ACC-2AA7-49D8-9032-E6915E6859FE}" type="datetimeFigureOut">
              <a:rPr lang="en-IN" smtClean="0"/>
              <a:t>02-05-2020</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6CC7E4E-6C7F-4120-B963-6846C8313959}"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76566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374ACC-2AA7-49D8-9032-E6915E6859FE}" type="datetimeFigureOut">
              <a:rPr lang="en-IN" smtClean="0"/>
              <a:t>02-05-2020</a:t>
            </a:fld>
            <a:endParaRPr lang="en-IN"/>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6CC7E4E-6C7F-4120-B963-6846C8313959}" type="slidenum">
              <a:rPr lang="en-IN" smtClean="0"/>
              <a:t>‹#›</a:t>
            </a:fld>
            <a:endParaRPr lang="en-IN"/>
          </a:p>
        </p:txBody>
      </p:sp>
    </p:spTree>
    <p:extLst>
      <p:ext uri="{BB962C8B-B14F-4D97-AF65-F5344CB8AC3E}">
        <p14:creationId xmlns:p14="http://schemas.microsoft.com/office/powerpoint/2010/main" val="156736735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A374ACC-2AA7-49D8-9032-E6915E6859FE}" type="datetimeFigureOut">
              <a:rPr lang="en-IN" smtClean="0"/>
              <a:t>02-05-2020</a:t>
            </a:fld>
            <a:endParaRPr lang="en-IN"/>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IN"/>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C6CC7E4E-6C7F-4120-B963-6846C8313959}" type="slidenum">
              <a:rPr lang="en-IN" smtClean="0"/>
              <a:t>‹#›</a:t>
            </a:fld>
            <a:endParaRPr lang="en-IN"/>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8550108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2.xml"/><Relationship Id="rId4" Type="http://schemas.openxmlformats.org/officeDocument/2006/relationships/image" Target="cid:image001.png@01D50BD4.972A460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2.xml"/><Relationship Id="rId4" Type="http://schemas.openxmlformats.org/officeDocument/2006/relationships/image" Target="cid:image001.png@01D50BD4.972A460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6.xml"/><Relationship Id="rId5" Type="http://schemas.openxmlformats.org/officeDocument/2006/relationships/image" Target="../media/image14.pn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52.xml"/><Relationship Id="rId6" Type="http://schemas.openxmlformats.org/officeDocument/2006/relationships/image" Target="../media/image12.jpeg"/><Relationship Id="rId5" Type="http://schemas.openxmlformats.org/officeDocument/2006/relationships/image" Target="../media/image19.jpg"/><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5.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m/url?sa=i&amp;rct=j&amp;q=&amp;esrc=s&amp;frm=1&amp;source=images&amp;cd=&amp;cad=rja&amp;uact=8&amp;ved=0CAcQjRxqFQoTCO70m8qNpcgCFYQ-PgodSwgATg&amp;url=http://thefrogthatjumpedout.blogspot.com/2013/08/three-kinds-of-denial.html&amp;psig=AFQjCNHxMpvhbavYuHfCXP9fUJIrMdqanQ&amp;ust=1443920580990419" TargetMode="Externa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barbaradenny.com/wp-content/uploads/2013/09/Calvin-Hobbes-Its-Not-Denial-poster.jpg"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ecozoictimes.com/wp-content/uploads/2012/06/Galaxy-Image-NGC-4414-470px-NGC_4414_NASA-med.jpg" TargetMode="External"/><Relationship Id="rId1" Type="http://schemas.openxmlformats.org/officeDocument/2006/relationships/slideLayout" Target="../slideLayouts/slideLayout47.xml"/><Relationship Id="rId4" Type="http://schemas.microsoft.com/office/2007/relationships/hdphoto" Target="../media/hdphoto2.wdp"/></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01E016-754B-402F-A525-1365391B04E0}"/>
              </a:ext>
            </a:extLst>
          </p:cNvPr>
          <p:cNvSpPr txBox="1"/>
          <p:nvPr/>
        </p:nvSpPr>
        <p:spPr>
          <a:xfrm>
            <a:off x="2113397" y="0"/>
            <a:ext cx="8150087" cy="8217634"/>
          </a:xfrm>
          <a:prstGeom prst="rect">
            <a:avLst/>
          </a:prstGeom>
          <a:noFill/>
        </p:spPr>
        <p:txBody>
          <a:bodyPr wrap="square" rtlCol="0">
            <a:spAutoFit/>
          </a:bodyPr>
          <a:lstStyle/>
          <a:p>
            <a:pPr algn="ctr"/>
            <a:r>
              <a:rPr lang="en-GB" sz="4800" dirty="0">
                <a:latin typeface="Footlight MT Light" panose="0204060206030A020304" pitchFamily="18" charset="0"/>
              </a:rPr>
              <a:t>HOLY CROSS SISTERS</a:t>
            </a:r>
          </a:p>
          <a:p>
            <a:pPr algn="ctr"/>
            <a:r>
              <a:rPr lang="en-GB" sz="4800" dirty="0">
                <a:latin typeface="Footlight MT Light" panose="0204060206030A020304" pitchFamily="18" charset="0"/>
              </a:rPr>
              <a:t>GENERAL CHAPTER</a:t>
            </a:r>
          </a:p>
          <a:p>
            <a:pPr algn="ctr"/>
            <a:endParaRPr lang="en-GB" sz="4800" dirty="0">
              <a:latin typeface="Footlight MT Light" panose="0204060206030A020304" pitchFamily="18" charset="0"/>
            </a:endParaRPr>
          </a:p>
          <a:p>
            <a:pPr algn="ctr"/>
            <a:r>
              <a:rPr lang="en-GB" sz="4800" dirty="0">
                <a:latin typeface="Footlight MT Light" panose="0204060206030A020304" pitchFamily="18" charset="0"/>
              </a:rPr>
              <a:t>MESSAGE 2019</a:t>
            </a:r>
          </a:p>
          <a:p>
            <a:pPr algn="ctr"/>
            <a:r>
              <a:rPr lang="en-GB" sz="4800" dirty="0">
                <a:latin typeface="Footlight MT Light" panose="0204060206030A020304" pitchFamily="18" charset="0"/>
              </a:rPr>
              <a:t>********</a:t>
            </a:r>
          </a:p>
          <a:p>
            <a:pPr algn="ctr"/>
            <a:r>
              <a:rPr lang="es-ES" sz="4800" dirty="0">
                <a:latin typeface="Footlight MT Light" panose="0204060206030A020304" pitchFamily="18" charset="0"/>
              </a:rPr>
              <a:t>SISTERS DE CRUZ SANTA CAPÍTULO GENERAL </a:t>
            </a:r>
          </a:p>
          <a:p>
            <a:pPr algn="ctr"/>
            <a:endParaRPr lang="es-ES" sz="4800" dirty="0">
              <a:latin typeface="Footlight MT Light" panose="0204060206030A020304" pitchFamily="18" charset="0"/>
            </a:endParaRPr>
          </a:p>
          <a:p>
            <a:pPr algn="ctr"/>
            <a:r>
              <a:rPr lang="es-ES" sz="4800" dirty="0">
                <a:latin typeface="Footlight MT Light" panose="0204060206030A020304" pitchFamily="18" charset="0"/>
              </a:rPr>
              <a:t>MENSAJE 2019</a:t>
            </a:r>
          </a:p>
          <a:p>
            <a:pPr algn="ctr"/>
            <a:endParaRPr lang="en-GB" sz="4800" dirty="0">
              <a:latin typeface="Footlight MT Light" panose="0204060206030A020304" pitchFamily="18" charset="0"/>
            </a:endParaRPr>
          </a:p>
          <a:p>
            <a:pPr algn="ctr"/>
            <a:endParaRPr lang="en-GB" sz="4800" dirty="0">
              <a:latin typeface="Footlight MT Light" panose="0204060206030A020304" pitchFamily="18" charset="0"/>
            </a:endParaRPr>
          </a:p>
        </p:txBody>
      </p:sp>
    </p:spTree>
    <p:extLst>
      <p:ext uri="{BB962C8B-B14F-4D97-AF65-F5344CB8AC3E}">
        <p14:creationId xmlns:p14="http://schemas.microsoft.com/office/powerpoint/2010/main" val="2521024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31650A-5866-419D-B5BA-61FDDA128C7F}"/>
              </a:ext>
            </a:extLst>
          </p:cNvPr>
          <p:cNvSpPr/>
          <p:nvPr/>
        </p:nvSpPr>
        <p:spPr>
          <a:xfrm>
            <a:off x="245327" y="345689"/>
            <a:ext cx="11452302" cy="8036559"/>
          </a:xfrm>
          <a:prstGeom prst="rect">
            <a:avLst/>
          </a:prstGeom>
        </p:spPr>
        <p:txBody>
          <a:bodyPr wrap="square">
            <a:spAutoFit/>
          </a:bodyPr>
          <a:lstStyle/>
          <a:p>
            <a:pPr lvl="0">
              <a:lnSpc>
                <a:spcPct val="115000"/>
              </a:lnSpc>
              <a:spcAft>
                <a:spcPts val="1000"/>
              </a:spcAft>
            </a:pPr>
            <a:r>
              <a:rPr lang="en-IN"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As co-creators we embrace God’s creation, and in solidarity we take measures to live sustainably. </a:t>
            </a:r>
          </a:p>
          <a:p>
            <a:pPr lvl="0">
              <a:lnSpc>
                <a:spcPct val="115000"/>
              </a:lnSpc>
              <a:spcAft>
                <a:spcPts val="1000"/>
              </a:spcAft>
            </a:pPr>
            <a:r>
              <a:rPr lang="es-ES" sz="3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Como co-creadores abrazamos la creación de Dios, y en solidaridad tomamos medidas para vivir de manera sostenible. </a:t>
            </a:r>
          </a:p>
          <a:p>
            <a:pPr lvl="0">
              <a:lnSpc>
                <a:spcPct val="115000"/>
              </a:lnSpc>
              <a:spcAft>
                <a:spcPts val="1000"/>
              </a:spcAft>
            </a:pPr>
            <a:r>
              <a:rPr lang="en-IN"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In the globalisation of our world we commit ourselves to promote justice, mercy and equality.  </a:t>
            </a:r>
          </a:p>
          <a:p>
            <a:pPr lvl="0">
              <a:lnSpc>
                <a:spcPct val="115000"/>
              </a:lnSpc>
              <a:spcAft>
                <a:spcPts val="1000"/>
              </a:spcAft>
            </a:pPr>
            <a:r>
              <a:rPr lang="es-E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la globalización de nuestro mundo nos comprometemos a promover la justicia, la misericordia y la igualdad.  </a:t>
            </a:r>
          </a:p>
          <a:p>
            <a:pPr lvl="0">
              <a:lnSpc>
                <a:spcPct val="115000"/>
              </a:lnSpc>
              <a:spcAft>
                <a:spcPts val="1000"/>
              </a:spcAft>
            </a:pPr>
            <a:endParaRPr lang="es-ES" sz="28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nSpc>
                <a:spcPct val="115000"/>
              </a:lnSpc>
              <a:spcAft>
                <a:spcPts val="1000"/>
              </a:spcAft>
            </a:pPr>
            <a:endParaRPr lang="es-ES" sz="28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nSpc>
                <a:spcPct val="115000"/>
              </a:lnSpc>
              <a:spcAft>
                <a:spcPts val="1000"/>
              </a:spcAft>
            </a:pPr>
            <a:endParaRPr lang="en-IN" sz="2800" b="1" dirty="0">
              <a:solidFill>
                <a:srgbClr val="FFFF00"/>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0587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B953FD-1487-4A27-B7D4-3BF8A7341DCF}"/>
              </a:ext>
            </a:extLst>
          </p:cNvPr>
          <p:cNvSpPr txBox="1"/>
          <p:nvPr/>
        </p:nvSpPr>
        <p:spPr>
          <a:xfrm>
            <a:off x="122663" y="156118"/>
            <a:ext cx="11931805" cy="6986528"/>
          </a:xfrm>
          <a:prstGeom prst="rect">
            <a:avLst/>
          </a:prstGeom>
          <a:noFill/>
        </p:spPr>
        <p:txBody>
          <a:bodyPr wrap="square" rtlCol="0">
            <a:spAutoFit/>
          </a:bodyPr>
          <a:lstStyle/>
          <a:p>
            <a:r>
              <a:rPr lang="en-GB" sz="2800" b="1" dirty="0"/>
              <a:t>We looked at five areas that are central to our growth as congregation:</a:t>
            </a:r>
          </a:p>
          <a:p>
            <a:pPr marL="514350" indent="-514350">
              <a:buFont typeface="+mj-lt"/>
              <a:buAutoNum type="arabicPeriod"/>
            </a:pPr>
            <a:r>
              <a:rPr lang="en-GB" sz="2800" dirty="0"/>
              <a:t>Identity and Mission</a:t>
            </a:r>
          </a:p>
          <a:p>
            <a:pPr marL="514350" indent="-514350">
              <a:buFont typeface="+mj-lt"/>
              <a:buAutoNum type="arabicPeriod"/>
            </a:pPr>
            <a:r>
              <a:rPr lang="en-GB" sz="2800" dirty="0"/>
              <a:t>Formation and Transformation</a:t>
            </a:r>
          </a:p>
          <a:p>
            <a:pPr marL="514350" indent="-514350">
              <a:buFont typeface="+mj-lt"/>
              <a:buAutoNum type="arabicPeriod"/>
            </a:pPr>
            <a:r>
              <a:rPr lang="en-GB" sz="2800" dirty="0"/>
              <a:t>Leadership and transformation</a:t>
            </a:r>
          </a:p>
          <a:p>
            <a:pPr marL="514350" indent="-514350">
              <a:buFont typeface="+mj-lt"/>
              <a:buAutoNum type="arabicPeriod"/>
            </a:pPr>
            <a:r>
              <a:rPr lang="en-GB" sz="2800" dirty="0"/>
              <a:t>Ecology and sustainability</a:t>
            </a:r>
          </a:p>
          <a:p>
            <a:pPr marL="514350" indent="-514350">
              <a:buFont typeface="+mj-lt"/>
              <a:buAutoNum type="arabicPeriod"/>
            </a:pPr>
            <a:r>
              <a:rPr lang="en-GB" sz="2800" dirty="0"/>
              <a:t>Internationality and collaboration</a:t>
            </a:r>
          </a:p>
          <a:p>
            <a:endParaRPr lang="es-ES" sz="2800" dirty="0"/>
          </a:p>
          <a:p>
            <a:r>
              <a:rPr lang="es-ES" sz="2800" b="1" dirty="0">
                <a:solidFill>
                  <a:srgbClr val="FFFF00"/>
                </a:solidFill>
              </a:rPr>
              <a:t>Cinco áreas que son fundamentales para nuestro crecimiento  </a:t>
            </a:r>
          </a:p>
          <a:p>
            <a:r>
              <a:rPr lang="es-ES" sz="2800" b="1" dirty="0">
                <a:solidFill>
                  <a:srgbClr val="FFFF00"/>
                </a:solidFill>
              </a:rPr>
              <a:t>como congregación:  </a:t>
            </a:r>
          </a:p>
          <a:p>
            <a:r>
              <a:rPr lang="es-ES" sz="2800" dirty="0">
                <a:solidFill>
                  <a:srgbClr val="FFFF00"/>
                </a:solidFill>
              </a:rPr>
              <a:t>1.  Identidad y Misión</a:t>
            </a:r>
          </a:p>
          <a:p>
            <a:r>
              <a:rPr lang="es-ES" sz="2800" dirty="0">
                <a:solidFill>
                  <a:srgbClr val="FFFF00"/>
                </a:solidFill>
              </a:rPr>
              <a:t>2.  Formación y Transformación</a:t>
            </a:r>
          </a:p>
          <a:p>
            <a:r>
              <a:rPr lang="es-ES" sz="2800" dirty="0">
                <a:solidFill>
                  <a:srgbClr val="FFFF00"/>
                </a:solidFill>
              </a:rPr>
              <a:t>3.  Liderazgo y transformación</a:t>
            </a:r>
          </a:p>
          <a:p>
            <a:r>
              <a:rPr lang="es-ES" sz="2800" dirty="0">
                <a:solidFill>
                  <a:srgbClr val="FFFF00"/>
                </a:solidFill>
              </a:rPr>
              <a:t>4.  Ecología y sostenibilidad</a:t>
            </a:r>
          </a:p>
          <a:p>
            <a:r>
              <a:rPr lang="es-ES" sz="2800" dirty="0">
                <a:solidFill>
                  <a:srgbClr val="FFFF00"/>
                </a:solidFill>
              </a:rPr>
              <a:t>5.  Internacionalidad y colaboración</a:t>
            </a:r>
          </a:p>
          <a:p>
            <a:endParaRPr lang="es-ES" sz="2800" dirty="0"/>
          </a:p>
        </p:txBody>
      </p:sp>
    </p:spTree>
    <p:extLst>
      <p:ext uri="{BB962C8B-B14F-4D97-AF65-F5344CB8AC3E}">
        <p14:creationId xmlns:p14="http://schemas.microsoft.com/office/powerpoint/2010/main" val="3395081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78F45E-9F47-431C-A1D8-848FD0FDB83E}"/>
              </a:ext>
            </a:extLst>
          </p:cNvPr>
          <p:cNvSpPr txBox="1"/>
          <p:nvPr/>
        </p:nvSpPr>
        <p:spPr>
          <a:xfrm>
            <a:off x="747132" y="814039"/>
            <a:ext cx="11106615" cy="5632311"/>
          </a:xfrm>
          <a:prstGeom prst="rect">
            <a:avLst/>
          </a:prstGeom>
          <a:noFill/>
        </p:spPr>
        <p:txBody>
          <a:bodyPr wrap="square" rtlCol="0">
            <a:spAutoFit/>
          </a:bodyPr>
          <a:lstStyle/>
          <a:p>
            <a:r>
              <a:rPr lang="en-GB" sz="4000" dirty="0"/>
              <a:t>We explored the </a:t>
            </a:r>
            <a:r>
              <a:rPr lang="en-GB" sz="4000" u="sng" dirty="0">
                <a:effectLst>
                  <a:outerShdw blurRad="38100" dist="38100" dir="2700000" algn="tl">
                    <a:srgbClr val="000000">
                      <a:alpha val="43137"/>
                    </a:srgbClr>
                  </a:outerShdw>
                </a:effectLst>
              </a:rPr>
              <a:t>challenges and risks </a:t>
            </a:r>
            <a:r>
              <a:rPr lang="en-GB" sz="4000" dirty="0"/>
              <a:t>of living out each of these areas in our mission today:</a:t>
            </a:r>
          </a:p>
          <a:p>
            <a:endParaRPr lang="en-GB" sz="4000" dirty="0"/>
          </a:p>
          <a:p>
            <a:endParaRPr lang="en-GB" sz="4000" dirty="0">
              <a:solidFill>
                <a:srgbClr val="FFFF00"/>
              </a:solidFill>
            </a:endParaRPr>
          </a:p>
          <a:p>
            <a:r>
              <a:rPr lang="es-ES" sz="4000" dirty="0">
                <a:solidFill>
                  <a:srgbClr val="FFFF00"/>
                </a:solidFill>
              </a:rPr>
              <a:t>Exploramos los </a:t>
            </a:r>
            <a:r>
              <a:rPr lang="es-ES" sz="4000" u="sng" dirty="0">
                <a:solidFill>
                  <a:srgbClr val="FFFF00"/>
                </a:solidFill>
              </a:rPr>
              <a:t>desafíos y riesgos </a:t>
            </a:r>
            <a:r>
              <a:rPr lang="es-ES" sz="4000" dirty="0">
                <a:solidFill>
                  <a:srgbClr val="FFFF00"/>
                </a:solidFill>
              </a:rPr>
              <a:t>de vivir cada una de estas áreas en nuestra misión hoy en día:</a:t>
            </a:r>
          </a:p>
          <a:p>
            <a:endParaRPr lang="en-GB" sz="4000" dirty="0"/>
          </a:p>
        </p:txBody>
      </p:sp>
    </p:spTree>
    <p:extLst>
      <p:ext uri="{BB962C8B-B14F-4D97-AF65-F5344CB8AC3E}">
        <p14:creationId xmlns:p14="http://schemas.microsoft.com/office/powerpoint/2010/main" val="546771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022" y="172162"/>
            <a:ext cx="11361271" cy="7109639"/>
          </a:xfrm>
          <a:prstGeom prst="rect">
            <a:avLst/>
          </a:prstGeom>
        </p:spPr>
        <p:txBody>
          <a:bodyPr wrap="square">
            <a:spAutoFit/>
          </a:bodyPr>
          <a:lstStyle/>
          <a:p>
            <a:r>
              <a:rPr lang="en-IN" sz="2800" b="1" dirty="0">
                <a:solidFill>
                  <a:srgbClr val="FFFF00"/>
                </a:solidFill>
                <a:latin typeface="Times New Roman" panose="02020603050405020304" pitchFamily="18" charset="0"/>
                <a:ea typeface="Times New Roman" panose="02020603050405020304" pitchFamily="18" charset="0"/>
              </a:rPr>
              <a:t>FORMATION AND LEADERSHIP</a:t>
            </a:r>
            <a:br>
              <a:rPr lang="en-IN" sz="2800" b="1" dirty="0">
                <a:solidFill>
                  <a:srgbClr val="FFFF00"/>
                </a:solidFill>
                <a:latin typeface="Times New Roman" panose="02020603050405020304" pitchFamily="18" charset="0"/>
                <a:ea typeface="Times New Roman" panose="02020603050405020304" pitchFamily="18" charset="0"/>
              </a:rPr>
            </a:br>
            <a:r>
              <a:rPr lang="en-IN" sz="2800" b="1" dirty="0">
                <a:latin typeface="Times New Roman" panose="02020603050405020304" pitchFamily="18" charset="0"/>
                <a:ea typeface="Times New Roman" panose="02020603050405020304" pitchFamily="18" charset="0"/>
              </a:rPr>
              <a:t>Formation is a life long process. </a:t>
            </a:r>
          </a:p>
          <a:p>
            <a:br>
              <a:rPr lang="en-IN" sz="2800" b="1" dirty="0">
                <a:latin typeface="Times New Roman" panose="02020603050405020304" pitchFamily="18" charset="0"/>
                <a:ea typeface="Times New Roman" panose="02020603050405020304" pitchFamily="18" charset="0"/>
              </a:rPr>
            </a:br>
            <a:r>
              <a:rPr lang="en-IN" sz="2800" b="1" dirty="0">
                <a:latin typeface="Times New Roman" panose="02020603050405020304" pitchFamily="18" charset="0"/>
                <a:ea typeface="Times New Roman" panose="02020603050405020304" pitchFamily="18" charset="0"/>
              </a:rPr>
              <a:t>Our whole way of life is deeply rooted in Christ. </a:t>
            </a:r>
          </a:p>
          <a:p>
            <a:br>
              <a:rPr lang="en-IN" sz="2800" b="1" dirty="0">
                <a:latin typeface="Times New Roman" panose="02020603050405020304" pitchFamily="18" charset="0"/>
                <a:ea typeface="Times New Roman" panose="02020603050405020304" pitchFamily="18" charset="0"/>
              </a:rPr>
            </a:br>
            <a:r>
              <a:rPr lang="en-IN" sz="2800" b="1" dirty="0">
                <a:latin typeface="Times New Roman" panose="02020603050405020304" pitchFamily="18" charset="0"/>
                <a:ea typeface="Times New Roman" panose="02020603050405020304" pitchFamily="18" charset="0"/>
              </a:rPr>
              <a:t>A holistic approach inspires a continuous transformation of mind, heart and will.</a:t>
            </a:r>
          </a:p>
          <a:p>
            <a:r>
              <a:rPr lang="en-IN" sz="2800" b="1" dirty="0">
                <a:latin typeface="Times New Roman" panose="02020603050405020304" pitchFamily="18" charset="0"/>
                <a:ea typeface="Times New Roman" panose="02020603050405020304" pitchFamily="18" charset="0"/>
              </a:rPr>
              <a:t>  </a:t>
            </a:r>
            <a:br>
              <a:rPr lang="en-IN" sz="2800" b="1" dirty="0">
                <a:latin typeface="Times New Roman" panose="02020603050405020304" pitchFamily="18" charset="0"/>
                <a:ea typeface="Times New Roman" panose="02020603050405020304" pitchFamily="18" charset="0"/>
              </a:rPr>
            </a:br>
            <a:r>
              <a:rPr lang="en-IN" sz="2800" b="1" dirty="0">
                <a:latin typeface="Times New Roman" panose="02020603050405020304" pitchFamily="18" charset="0"/>
                <a:ea typeface="Times New Roman" panose="02020603050405020304" pitchFamily="18" charset="0"/>
              </a:rPr>
              <a:t>             </a:t>
            </a:r>
            <a:r>
              <a:rPr lang="en-IN" sz="2800" b="1" i="1" dirty="0">
                <a:solidFill>
                  <a:srgbClr val="FFFF00"/>
                </a:solidFill>
                <a:latin typeface="Times New Roman" panose="02020603050405020304" pitchFamily="18" charset="0"/>
                <a:ea typeface="Times New Roman" panose="02020603050405020304" pitchFamily="18" charset="0"/>
              </a:rPr>
              <a:t>'May Jesus live in our hearts.‘ (Mother Bernarda)</a:t>
            </a:r>
          </a:p>
          <a:p>
            <a:endParaRPr lang="en-IN" sz="2800" b="1" i="1" dirty="0">
              <a:latin typeface="Times New Roman" panose="02020603050405020304" pitchFamily="18" charset="0"/>
              <a:ea typeface="Times New Roman" panose="02020603050405020304" pitchFamily="18" charset="0"/>
            </a:endParaRPr>
          </a:p>
          <a:p>
            <a:r>
              <a:rPr lang="en-IN" sz="2800" b="1" dirty="0">
                <a:latin typeface="Times New Roman" panose="02020603050405020304" pitchFamily="18" charset="0"/>
                <a:cs typeface="Times New Roman" panose="02020603050405020304" pitchFamily="18" charset="0"/>
              </a:rPr>
              <a:t>Leadership qualities are fostered through continuous formation.  We are called to be servant leaders in  God‘s Kingdom, John 13</a:t>
            </a:r>
          </a:p>
          <a:p>
            <a:br>
              <a:rPr lang="en-IN" sz="2800" b="1" dirty="0">
                <a:latin typeface="Times New Roman" panose="02020603050405020304" pitchFamily="18" charset="0"/>
                <a:cs typeface="Times New Roman" panose="02020603050405020304" pitchFamily="18" charset="0"/>
              </a:rPr>
            </a:br>
            <a:r>
              <a:rPr lang="en-IN" sz="2800" b="1" dirty="0">
                <a:latin typeface="Times New Roman" panose="02020603050405020304" pitchFamily="18" charset="0"/>
                <a:cs typeface="Times New Roman" panose="02020603050405020304" pitchFamily="18" charset="0"/>
              </a:rPr>
              <a:t>Our secularised world calls for our transforming presence.</a:t>
            </a:r>
            <a:br>
              <a:rPr lang="en-IN" sz="2800" b="1" dirty="0">
                <a:latin typeface="Times New Roman" panose="02020603050405020304" pitchFamily="18" charset="0"/>
                <a:cs typeface="Times New Roman" panose="02020603050405020304" pitchFamily="18" charset="0"/>
              </a:rPr>
            </a:br>
            <a:br>
              <a:rPr lang="en-IN" sz="3200" b="1" i="1" dirty="0">
                <a:latin typeface="Times New Roman" panose="02020603050405020304" pitchFamily="18" charset="0"/>
                <a:ea typeface="Times New Roman" panose="02020603050405020304" pitchFamily="18" charset="0"/>
              </a:rPr>
            </a:br>
            <a:endParaRPr lang="en-IN" sz="3200" b="1" dirty="0"/>
          </a:p>
        </p:txBody>
      </p:sp>
    </p:spTree>
    <p:extLst>
      <p:ext uri="{BB962C8B-B14F-4D97-AF65-F5344CB8AC3E}">
        <p14:creationId xmlns:p14="http://schemas.microsoft.com/office/powerpoint/2010/main" val="3659432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3976" y="620498"/>
            <a:ext cx="11265648" cy="6188874"/>
          </a:xfrm>
          <a:prstGeom prst="rect">
            <a:avLst/>
          </a:prstGeom>
        </p:spPr>
        <p:txBody>
          <a:bodyPr wrap="square">
            <a:spAutoFit/>
          </a:bodyPr>
          <a:lstStyle/>
          <a:p>
            <a:pPr>
              <a:lnSpc>
                <a:spcPct val="115000"/>
              </a:lnSpc>
              <a:spcAft>
                <a:spcPts val="1000"/>
              </a:spcAft>
            </a:pPr>
            <a:r>
              <a:rPr lang="en-IN" sz="3200" b="1" dirty="0">
                <a:latin typeface="Times New Roman" panose="02020603050405020304" pitchFamily="18" charset="0"/>
                <a:ea typeface="Times New Roman" panose="02020603050405020304" pitchFamily="18" charset="0"/>
                <a:cs typeface="Times New Roman" panose="02020603050405020304" pitchFamily="18" charset="0"/>
              </a:rPr>
              <a:t>Living the Kingdom of God radically, we uphold the rights and dignity of each person, attentive to safeguarding policies in our care of the vulnerable.</a:t>
            </a:r>
          </a:p>
          <a:p>
            <a:pPr>
              <a:lnSpc>
                <a:spcPct val="115000"/>
              </a:lnSpc>
              <a:spcAft>
                <a:spcPts val="1000"/>
              </a:spcAft>
            </a:pPr>
            <a:br>
              <a:rPr lang="en-IN" sz="3200" b="1" dirty="0">
                <a:latin typeface="Times New Roman" panose="02020603050405020304" pitchFamily="18" charset="0"/>
                <a:ea typeface="Times New Roman" panose="02020603050405020304" pitchFamily="18" charset="0"/>
                <a:cs typeface="Times New Roman" panose="02020603050405020304" pitchFamily="18" charset="0"/>
              </a:rPr>
            </a:br>
            <a:r>
              <a:rPr lang="en-IN" sz="3200" b="1" dirty="0">
                <a:latin typeface="Times New Roman" panose="02020603050405020304" pitchFamily="18" charset="0"/>
                <a:ea typeface="Times New Roman" panose="02020603050405020304" pitchFamily="18" charset="0"/>
                <a:cs typeface="Times New Roman" panose="02020603050405020304" pitchFamily="18" charset="0"/>
              </a:rPr>
              <a:t>We value social media and promote its healthy use to unite worldwide communion around the Holy Cross Charism.</a:t>
            </a:r>
            <a:br>
              <a:rPr lang="en-IN" sz="3200" b="1" dirty="0">
                <a:latin typeface="Times New Roman" panose="02020603050405020304" pitchFamily="18" charset="0"/>
                <a:ea typeface="Times New Roman" panose="02020603050405020304" pitchFamily="18" charset="0"/>
                <a:cs typeface="Times New Roman" panose="02020603050405020304" pitchFamily="18" charset="0"/>
              </a:rPr>
            </a:br>
            <a:r>
              <a:rPr lang="en-IN" dirty="0">
                <a:latin typeface="Times New Roman" panose="02020603050405020304" pitchFamily="18" charset="0"/>
                <a:ea typeface="Times New Roman" panose="02020603050405020304" pitchFamily="18" charset="0"/>
                <a:cs typeface="Times New Roman" panose="02020603050405020304" pitchFamily="18" charset="0"/>
              </a:rPr>
              <a:t> </a:t>
            </a:r>
            <a:br>
              <a:rPr lang="en-IN" dirty="0">
                <a:latin typeface="Times New Roman" panose="02020603050405020304" pitchFamily="18" charset="0"/>
                <a:ea typeface="Times New Roman" panose="02020603050405020304" pitchFamily="18" charset="0"/>
                <a:cs typeface="Times New Roman" panose="02020603050405020304" pitchFamily="18" charset="0"/>
              </a:rPr>
            </a:br>
            <a:r>
              <a:rPr lang="en-IN" sz="40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“…remember, </a:t>
            </a:r>
          </a:p>
          <a:p>
            <a:pPr>
              <a:lnSpc>
                <a:spcPct val="115000"/>
              </a:lnSpc>
              <a:spcAft>
                <a:spcPts val="1000"/>
              </a:spcAft>
            </a:pPr>
            <a:r>
              <a:rPr lang="en-IN" sz="40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I am with you always, to the end of the ages”. Mt 28:20b  </a:t>
            </a:r>
            <a:r>
              <a:rPr lang="en-IN" sz="4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IN" dirty="0">
                <a:latin typeface="Times New Roman" panose="02020603050405020304" pitchFamily="18" charset="0"/>
                <a:ea typeface="Times New Roman" panose="02020603050405020304" pitchFamily="18" charset="0"/>
                <a:cs typeface="Times New Roman" panose="02020603050405020304" pitchFamily="18" charset="0"/>
              </a:rPr>
              <a:t>                               </a:t>
            </a:r>
            <a:endParaRPr lang="en-IN" sz="16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3294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4A5AF3-D1F8-4556-BAD7-C2328B3A287C}"/>
              </a:ext>
            </a:extLst>
          </p:cNvPr>
          <p:cNvSpPr/>
          <p:nvPr/>
        </p:nvSpPr>
        <p:spPr>
          <a:xfrm>
            <a:off x="3032184" y="740941"/>
            <a:ext cx="8506224" cy="522259"/>
          </a:xfrm>
          <a:prstGeom prst="rect">
            <a:avLst/>
          </a:prstGeom>
        </p:spPr>
        <p:txBody>
          <a:bodyPr wrap="square">
            <a:spAutoFit/>
          </a:bodyPr>
          <a:lstStyle/>
          <a:p>
            <a:pPr>
              <a:lnSpc>
                <a:spcPct val="107000"/>
              </a:lnSpc>
              <a:spcAft>
                <a:spcPts val="800"/>
              </a:spcAft>
            </a:pPr>
            <a:r>
              <a:rPr lang="en-US" sz="2800" b="1" dirty="0">
                <a:solidFill>
                  <a:srgbClr val="00FF00"/>
                </a:solidFill>
                <a:latin typeface="Times New Roman" panose="02020603050405020304" pitchFamily="18" charset="0"/>
                <a:ea typeface="Calibri" panose="020F0502020204030204" pitchFamily="34" charset="0"/>
              </a:rPr>
              <a:t>The message from Sr. Telma (from the Chapter report</a:t>
            </a:r>
            <a:r>
              <a:rPr lang="en-US" sz="2800" dirty="0">
                <a:solidFill>
                  <a:srgbClr val="00FF00"/>
                </a:solidFill>
                <a:latin typeface="Times New Roman" panose="02020603050405020304" pitchFamily="18" charset="0"/>
                <a:ea typeface="Calibri" panose="020F0502020204030204" pitchFamily="34" charset="0"/>
              </a:rPr>
              <a:t>:</a:t>
            </a:r>
          </a:p>
        </p:txBody>
      </p:sp>
      <p:sp>
        <p:nvSpPr>
          <p:cNvPr id="4" name="Rectangle 3">
            <a:extLst>
              <a:ext uri="{FF2B5EF4-FFF2-40B4-BE49-F238E27FC236}">
                <a16:creationId xmlns:a16="http://schemas.microsoft.com/office/drawing/2014/main" id="{9C44A3BA-A163-435C-85BD-0A9709819D3E}"/>
              </a:ext>
            </a:extLst>
          </p:cNvPr>
          <p:cNvSpPr/>
          <p:nvPr/>
        </p:nvSpPr>
        <p:spPr>
          <a:xfrm>
            <a:off x="477521" y="1522681"/>
            <a:ext cx="6926258" cy="1085875"/>
          </a:xfrm>
          <a:prstGeom prst="rect">
            <a:avLst/>
          </a:prstGeom>
        </p:spPr>
        <p:txBody>
          <a:bodyPr wrap="square">
            <a:spAutoFit/>
          </a:bodyPr>
          <a:lstStyle/>
          <a:p>
            <a:pPr>
              <a:lnSpc>
                <a:spcPct val="107000"/>
              </a:lnSpc>
              <a:spcAft>
                <a:spcPts val="800"/>
              </a:spcAft>
            </a:pPr>
            <a:r>
              <a:rPr lang="en-US" sz="2800" b="1" dirty="0">
                <a:solidFill>
                  <a:srgbClr val="FFFF00"/>
                </a:solidFill>
                <a:latin typeface="Times New Roman" panose="02020603050405020304" pitchFamily="18" charset="0"/>
                <a:ea typeface="Calibri" panose="020F0502020204030204" pitchFamily="34" charset="0"/>
              </a:rPr>
              <a:t>That we, Holy Cross Sisters, </a:t>
            </a:r>
          </a:p>
          <a:p>
            <a:pPr>
              <a:lnSpc>
                <a:spcPct val="107000"/>
              </a:lnSpc>
              <a:spcAft>
                <a:spcPts val="800"/>
              </a:spcAft>
            </a:pPr>
            <a:r>
              <a:rPr lang="en-US" sz="2800" b="1" u="sng" dirty="0">
                <a:solidFill>
                  <a:srgbClr val="FFFF00"/>
                </a:solidFill>
                <a:latin typeface="Times New Roman" panose="02020603050405020304" pitchFamily="18" charset="0"/>
                <a:ea typeface="Calibri" panose="020F0502020204030204" pitchFamily="34" charset="0"/>
              </a:rPr>
              <a:t>be transforming presence </a:t>
            </a:r>
            <a:r>
              <a:rPr lang="en-US" sz="2800" b="1" dirty="0">
                <a:solidFill>
                  <a:srgbClr val="FFFF00"/>
                </a:solidFill>
                <a:latin typeface="Times New Roman" panose="02020603050405020304" pitchFamily="18" charset="0"/>
                <a:ea typeface="Calibri" panose="020F0502020204030204" pitchFamily="34" charset="0"/>
              </a:rPr>
              <a:t>in this world!</a:t>
            </a:r>
          </a:p>
        </p:txBody>
      </p:sp>
      <p:sp>
        <p:nvSpPr>
          <p:cNvPr id="5" name="Rectangle 4">
            <a:extLst>
              <a:ext uri="{FF2B5EF4-FFF2-40B4-BE49-F238E27FC236}">
                <a16:creationId xmlns:a16="http://schemas.microsoft.com/office/drawing/2014/main" id="{1449A023-47BE-4F75-A682-830ABB0E9E89}"/>
              </a:ext>
            </a:extLst>
          </p:cNvPr>
          <p:cNvSpPr/>
          <p:nvPr/>
        </p:nvSpPr>
        <p:spPr>
          <a:xfrm>
            <a:off x="477521" y="2842876"/>
            <a:ext cx="5638800" cy="522259"/>
          </a:xfrm>
          <a:prstGeom prst="rect">
            <a:avLst/>
          </a:prstGeom>
        </p:spPr>
        <p:txBody>
          <a:bodyPr wrap="square">
            <a:spAutoFit/>
          </a:bodyPr>
          <a:lstStyle/>
          <a:p>
            <a:pPr>
              <a:lnSpc>
                <a:spcPct val="107000"/>
              </a:lnSpc>
              <a:spcAft>
                <a:spcPts val="800"/>
              </a:spcAft>
            </a:pPr>
            <a:r>
              <a:rPr lang="en-US" sz="2800" b="1" dirty="0">
                <a:solidFill>
                  <a:srgbClr val="FFFF00"/>
                </a:solidFill>
                <a:latin typeface="Times New Roman" panose="02020603050405020304" pitchFamily="18" charset="0"/>
                <a:ea typeface="Calibri" panose="020F0502020204030204" pitchFamily="34" charset="0"/>
              </a:rPr>
              <a:t>Surge forth into the </a:t>
            </a:r>
            <a:r>
              <a:rPr lang="en-US" sz="2800" b="1" u="sng" dirty="0">
                <a:solidFill>
                  <a:srgbClr val="FFFF00"/>
                </a:solidFill>
                <a:latin typeface="Times New Roman" panose="02020603050405020304" pitchFamily="18" charset="0"/>
                <a:ea typeface="Calibri" panose="020F0502020204030204" pitchFamily="34" charset="0"/>
              </a:rPr>
              <a:t>peripheries,</a:t>
            </a:r>
          </a:p>
        </p:txBody>
      </p:sp>
      <p:sp>
        <p:nvSpPr>
          <p:cNvPr id="6" name="Rectangle 5">
            <a:extLst>
              <a:ext uri="{FF2B5EF4-FFF2-40B4-BE49-F238E27FC236}">
                <a16:creationId xmlns:a16="http://schemas.microsoft.com/office/drawing/2014/main" id="{5AC30780-7E2A-40DC-A8CB-654E65D44881}"/>
              </a:ext>
            </a:extLst>
          </p:cNvPr>
          <p:cNvSpPr/>
          <p:nvPr/>
        </p:nvSpPr>
        <p:spPr>
          <a:xfrm>
            <a:off x="477520" y="3456243"/>
            <a:ext cx="7131523" cy="522259"/>
          </a:xfrm>
          <a:prstGeom prst="rect">
            <a:avLst/>
          </a:prstGeom>
        </p:spPr>
        <p:txBody>
          <a:bodyPr wrap="square">
            <a:spAutoFit/>
          </a:bodyPr>
          <a:lstStyle/>
          <a:p>
            <a:pPr>
              <a:lnSpc>
                <a:spcPct val="107000"/>
              </a:lnSpc>
              <a:spcAft>
                <a:spcPts val="800"/>
              </a:spcAft>
            </a:pPr>
            <a:r>
              <a:rPr lang="en-US" sz="2800" b="1" u="sng" dirty="0">
                <a:solidFill>
                  <a:srgbClr val="FFFF00"/>
                </a:solidFill>
                <a:latin typeface="Times New Roman" panose="02020603050405020304" pitchFamily="18" charset="0"/>
                <a:ea typeface="Calibri" panose="020F0502020204030204" pitchFamily="34" charset="0"/>
              </a:rPr>
              <a:t>Invest in peace </a:t>
            </a:r>
            <a:r>
              <a:rPr lang="en-US" sz="2800" b="1" dirty="0">
                <a:solidFill>
                  <a:srgbClr val="FFFF00"/>
                </a:solidFill>
                <a:latin typeface="Times New Roman" panose="02020603050405020304" pitchFamily="18" charset="0"/>
                <a:ea typeface="Calibri" panose="020F0502020204030204" pitchFamily="34" charset="0"/>
              </a:rPr>
              <a:t>and </a:t>
            </a:r>
            <a:r>
              <a:rPr lang="en-US" sz="2800" b="1" u="sng" dirty="0">
                <a:solidFill>
                  <a:srgbClr val="FFFF00"/>
                </a:solidFill>
                <a:latin typeface="Times New Roman" panose="02020603050405020304" pitchFamily="18" charset="0"/>
                <a:ea typeface="Calibri" panose="020F0502020204030204" pitchFamily="34" charset="0"/>
              </a:rPr>
              <a:t>care for Mother Earth</a:t>
            </a:r>
          </a:p>
        </p:txBody>
      </p:sp>
      <p:sp>
        <p:nvSpPr>
          <p:cNvPr id="7" name="Rectangle 6">
            <a:extLst>
              <a:ext uri="{FF2B5EF4-FFF2-40B4-BE49-F238E27FC236}">
                <a16:creationId xmlns:a16="http://schemas.microsoft.com/office/drawing/2014/main" id="{CB79E35C-056A-45ED-8EE6-CDA329680A3D}"/>
              </a:ext>
            </a:extLst>
          </p:cNvPr>
          <p:cNvSpPr/>
          <p:nvPr/>
        </p:nvSpPr>
        <p:spPr>
          <a:xfrm>
            <a:off x="477521" y="4212822"/>
            <a:ext cx="6926258" cy="522259"/>
          </a:xfrm>
          <a:prstGeom prst="rect">
            <a:avLst/>
          </a:prstGeom>
        </p:spPr>
        <p:txBody>
          <a:bodyPr wrap="square">
            <a:spAutoFit/>
          </a:bodyPr>
          <a:lstStyle/>
          <a:p>
            <a:pPr>
              <a:lnSpc>
                <a:spcPct val="107000"/>
              </a:lnSpc>
              <a:spcAft>
                <a:spcPts val="800"/>
              </a:spcAft>
            </a:pPr>
            <a:r>
              <a:rPr lang="en-US" sz="2800" dirty="0">
                <a:solidFill>
                  <a:srgbClr val="FFFF00"/>
                </a:solidFill>
                <a:latin typeface="Times New Roman" panose="02020603050405020304" pitchFamily="18" charset="0"/>
                <a:ea typeface="Calibri" panose="020F0502020204030204" pitchFamily="34" charset="0"/>
              </a:rPr>
              <a:t>And</a:t>
            </a:r>
            <a:r>
              <a:rPr lang="en-US" sz="2800" b="1" dirty="0">
                <a:solidFill>
                  <a:srgbClr val="FFFF00"/>
                </a:solidFill>
                <a:latin typeface="Times New Roman" panose="02020603050405020304" pitchFamily="18" charset="0"/>
                <a:ea typeface="Calibri" panose="020F0502020204030204" pitchFamily="34" charset="0"/>
              </a:rPr>
              <a:t> ultimately </a:t>
            </a:r>
            <a:r>
              <a:rPr lang="en-US" sz="2800" b="1" u="sng" dirty="0">
                <a:solidFill>
                  <a:srgbClr val="FFFF00"/>
                </a:solidFill>
                <a:latin typeface="Times New Roman" panose="02020603050405020304" pitchFamily="18" charset="0"/>
                <a:ea typeface="Calibri" panose="020F0502020204030204" pitchFamily="34" charset="0"/>
              </a:rPr>
              <a:t>be contemplative women!</a:t>
            </a:r>
          </a:p>
        </p:txBody>
      </p:sp>
      <p:sp>
        <p:nvSpPr>
          <p:cNvPr id="8" name="Rectangle 7">
            <a:extLst>
              <a:ext uri="{FF2B5EF4-FFF2-40B4-BE49-F238E27FC236}">
                <a16:creationId xmlns:a16="http://schemas.microsoft.com/office/drawing/2014/main" id="{DF12A60E-EDDA-4F75-9AE7-A6E578A1F1DA}"/>
              </a:ext>
            </a:extLst>
          </p:cNvPr>
          <p:cNvSpPr/>
          <p:nvPr/>
        </p:nvSpPr>
        <p:spPr>
          <a:xfrm>
            <a:off x="477521" y="4864900"/>
            <a:ext cx="5812312" cy="522259"/>
          </a:xfrm>
          <a:prstGeom prst="rect">
            <a:avLst/>
          </a:prstGeom>
        </p:spPr>
        <p:txBody>
          <a:bodyPr wrap="square">
            <a:spAutoFit/>
          </a:bodyPr>
          <a:lstStyle/>
          <a:p>
            <a:pPr>
              <a:lnSpc>
                <a:spcPct val="107000"/>
              </a:lnSpc>
              <a:spcAft>
                <a:spcPts val="800"/>
              </a:spcAft>
            </a:pPr>
            <a:r>
              <a:rPr lang="en-US" sz="2800" b="1" dirty="0">
                <a:solidFill>
                  <a:srgbClr val="FFFF00"/>
                </a:solidFill>
                <a:latin typeface="Times New Roman" panose="02020603050405020304" pitchFamily="18" charset="0"/>
                <a:ea typeface="Calibri" panose="020F0502020204030204" pitchFamily="34" charset="0"/>
              </a:rPr>
              <a:t>To spread the </a:t>
            </a:r>
            <a:r>
              <a:rPr lang="en-US" sz="2800" b="1" u="sng" dirty="0">
                <a:solidFill>
                  <a:srgbClr val="FFFF00"/>
                </a:solidFill>
                <a:latin typeface="Times New Roman" panose="02020603050405020304" pitchFamily="18" charset="0"/>
                <a:ea typeface="Calibri" panose="020F0502020204030204" pitchFamily="34" charset="0"/>
              </a:rPr>
              <a:t>JOY</a:t>
            </a:r>
            <a:r>
              <a:rPr lang="en-US" sz="2800" b="1" dirty="0">
                <a:solidFill>
                  <a:srgbClr val="FFFF00"/>
                </a:solidFill>
                <a:latin typeface="Times New Roman" panose="02020603050405020304" pitchFamily="18" charset="0"/>
                <a:ea typeface="Calibri" panose="020F0502020204030204" pitchFamily="34" charset="0"/>
              </a:rPr>
              <a:t> of the Gospel.</a:t>
            </a:r>
          </a:p>
        </p:txBody>
      </p:sp>
      <p:sp>
        <p:nvSpPr>
          <p:cNvPr id="9" name="Rectangle 8">
            <a:extLst>
              <a:ext uri="{FF2B5EF4-FFF2-40B4-BE49-F238E27FC236}">
                <a16:creationId xmlns:a16="http://schemas.microsoft.com/office/drawing/2014/main" id="{19CC3B0E-9731-44AD-94B5-03CCF3621035}"/>
              </a:ext>
            </a:extLst>
          </p:cNvPr>
          <p:cNvSpPr/>
          <p:nvPr/>
        </p:nvSpPr>
        <p:spPr>
          <a:xfrm>
            <a:off x="477520" y="5387159"/>
            <a:ext cx="10810240" cy="1237903"/>
          </a:xfrm>
          <a:prstGeom prst="rect">
            <a:avLst/>
          </a:prstGeom>
        </p:spPr>
        <p:txBody>
          <a:bodyPr wrap="square">
            <a:spAutoFit/>
          </a:bodyPr>
          <a:lstStyle/>
          <a:p>
            <a:pPr>
              <a:lnSpc>
                <a:spcPct val="107000"/>
              </a:lnSpc>
              <a:spcAft>
                <a:spcPts val="800"/>
              </a:spcAft>
            </a:pPr>
            <a:r>
              <a:rPr lang="en-US" sz="3600" b="1" dirty="0">
                <a:solidFill>
                  <a:srgbClr val="00FF00"/>
                </a:solidFill>
                <a:latin typeface="Times New Roman" panose="02020603050405020304" pitchFamily="18" charset="0"/>
                <a:ea typeface="Calibri" panose="020F0502020204030204" pitchFamily="34" charset="0"/>
              </a:rPr>
              <a:t>The General Chapter 2019 invites us to take to heart this aspiration</a:t>
            </a:r>
          </a:p>
        </p:txBody>
      </p:sp>
      <p:pic>
        <p:nvPicPr>
          <p:cNvPr id="10" name="Picture 9" descr="cid:image001.png@01D50BD4.972A4600">
            <a:extLst>
              <a:ext uri="{FF2B5EF4-FFF2-40B4-BE49-F238E27FC236}">
                <a16:creationId xmlns:a16="http://schemas.microsoft.com/office/drawing/2014/main" id="{FD12AE22-5C41-4714-816F-57634F16D8FB}"/>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983744" y="1626388"/>
            <a:ext cx="2402236" cy="3108693"/>
          </a:xfrm>
          <a:prstGeom prst="rect">
            <a:avLst/>
          </a:prstGeom>
          <a:noFill/>
          <a:ln>
            <a:noFill/>
          </a:ln>
        </p:spPr>
      </p:pic>
    </p:spTree>
    <p:extLst>
      <p:ext uri="{BB962C8B-B14F-4D97-AF65-F5344CB8AC3E}">
        <p14:creationId xmlns:p14="http://schemas.microsoft.com/office/powerpoint/2010/main" val="15245675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448AC-FFCC-43D3-ADA2-33180D9E8CBD}"/>
              </a:ext>
            </a:extLst>
          </p:cNvPr>
          <p:cNvSpPr>
            <a:spLocks noGrp="1"/>
          </p:cNvSpPr>
          <p:nvPr>
            <p:ph type="ctrTitle"/>
          </p:nvPr>
        </p:nvSpPr>
        <p:spPr>
          <a:xfrm>
            <a:off x="901147" y="711237"/>
            <a:ext cx="10429461" cy="2509213"/>
          </a:xfrm>
        </p:spPr>
        <p:txBody>
          <a:bodyPr>
            <a:normAutofit/>
          </a:bodyPr>
          <a:lstStyle/>
          <a:p>
            <a:r>
              <a:rPr lang="en-US" sz="6000" dirty="0">
                <a:latin typeface="Aharoni" panose="02010803020104030203" pitchFamily="2" charset="-79"/>
                <a:cs typeface="Aharoni" panose="02010803020104030203" pitchFamily="2" charset="-79"/>
              </a:rPr>
              <a:t>Transforming presence</a:t>
            </a:r>
            <a:endParaRPr lang="es-HN" sz="6000" dirty="0">
              <a:latin typeface="Aharoni" panose="02010803020104030203" pitchFamily="2" charset="-79"/>
              <a:cs typeface="Aharoni" panose="02010803020104030203" pitchFamily="2" charset="-79"/>
            </a:endParaRPr>
          </a:p>
        </p:txBody>
      </p:sp>
      <p:sp>
        <p:nvSpPr>
          <p:cNvPr id="3" name="Subtítulo 2">
            <a:extLst>
              <a:ext uri="{FF2B5EF4-FFF2-40B4-BE49-F238E27FC236}">
                <a16:creationId xmlns:a16="http://schemas.microsoft.com/office/drawing/2014/main" id="{07DFA231-6F20-495B-8929-D5955AC2E440}"/>
              </a:ext>
            </a:extLst>
          </p:cNvPr>
          <p:cNvSpPr>
            <a:spLocks noGrp="1"/>
          </p:cNvSpPr>
          <p:nvPr>
            <p:ph type="subTitle" idx="1"/>
          </p:nvPr>
        </p:nvSpPr>
        <p:spPr/>
        <p:txBody>
          <a:bodyPr>
            <a:normAutofit lnSpcReduction="10000"/>
          </a:bodyPr>
          <a:lstStyle/>
          <a:p>
            <a:r>
              <a:rPr lang="en-US" dirty="0"/>
              <a:t> </a:t>
            </a:r>
            <a:r>
              <a:rPr lang="en-US" sz="4800" b="1" dirty="0">
                <a:solidFill>
                  <a:srgbClr val="FFFF00"/>
                </a:solidFill>
              </a:rPr>
              <a:t>a future rising from within …….</a:t>
            </a:r>
            <a:endParaRPr lang="es-HN" sz="4800" b="1" dirty="0">
              <a:solidFill>
                <a:srgbClr val="FFFF00"/>
              </a:solidFill>
            </a:endParaRPr>
          </a:p>
        </p:txBody>
      </p:sp>
    </p:spTree>
    <p:extLst>
      <p:ext uri="{BB962C8B-B14F-4D97-AF65-F5344CB8AC3E}">
        <p14:creationId xmlns:p14="http://schemas.microsoft.com/office/powerpoint/2010/main" val="22237173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1024" y="542449"/>
            <a:ext cx="9005332" cy="548099"/>
          </a:xfrm>
          <a:prstGeom prst="rect">
            <a:avLst/>
          </a:prstGeom>
        </p:spPr>
        <p:txBody>
          <a:bodyPr wrap="square">
            <a:spAutoFit/>
          </a:bodyPr>
          <a:lstStyle/>
          <a:p>
            <a:pPr algn="just">
              <a:lnSpc>
                <a:spcPct val="115000"/>
              </a:lnSpc>
              <a:spcAft>
                <a:spcPts val="1000"/>
              </a:spcAf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Jesus and the spirit of TRANSFORMATION</a:t>
            </a:r>
            <a:endParaRPr lang="en-IN"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641023" y="1329169"/>
            <a:ext cx="8852933" cy="523220"/>
          </a:xfrm>
          <a:prstGeom prst="rect">
            <a:avLst/>
          </a:prstGeom>
        </p:spPr>
        <p:txBody>
          <a:bodyPr wrap="square">
            <a:spAutoFit/>
          </a:bodyPr>
          <a:lstStyle/>
          <a:p>
            <a:r>
              <a:rPr lang="en-US" sz="2800" b="1" dirty="0">
                <a:latin typeface="Times New Roman" panose="02020603050405020304" pitchFamily="18" charset="0"/>
                <a:ea typeface="Calibri" panose="020F0502020204030204" pitchFamily="34" charset="0"/>
              </a:rPr>
              <a:t>Jesus has the ability to </a:t>
            </a:r>
            <a:r>
              <a:rPr lang="en-US" sz="2800" b="1" dirty="0">
                <a:solidFill>
                  <a:srgbClr val="FFFF00"/>
                </a:solidFill>
                <a:latin typeface="Times New Roman" panose="02020603050405020304" pitchFamily="18" charset="0"/>
                <a:ea typeface="Calibri" panose="020F0502020204030204" pitchFamily="34" charset="0"/>
              </a:rPr>
              <a:t>TRANSFORM</a:t>
            </a:r>
            <a:r>
              <a:rPr lang="en-US" sz="2800" b="1" dirty="0">
                <a:latin typeface="Times New Roman" panose="02020603050405020304" pitchFamily="18" charset="0"/>
                <a:ea typeface="Calibri" panose="020F0502020204030204" pitchFamily="34" charset="0"/>
              </a:rPr>
              <a:t> the world</a:t>
            </a:r>
            <a:endParaRPr lang="en-IN" sz="2800" b="1" dirty="0"/>
          </a:p>
        </p:txBody>
      </p:sp>
      <p:sp>
        <p:nvSpPr>
          <p:cNvPr id="7" name="Rectangle 6"/>
          <p:cNvSpPr/>
          <p:nvPr/>
        </p:nvSpPr>
        <p:spPr>
          <a:xfrm>
            <a:off x="641023" y="2481060"/>
            <a:ext cx="8445783" cy="1083374"/>
          </a:xfrm>
          <a:prstGeom prst="rect">
            <a:avLst/>
          </a:prstGeom>
        </p:spPr>
        <p:txBody>
          <a:bodyPr wrap="square">
            <a:spAutoFit/>
          </a:bodyPr>
          <a:lstStyle/>
          <a:p>
            <a:pPr algn="just">
              <a:lnSpc>
                <a:spcPct val="115000"/>
              </a:lnSpc>
              <a:spcAft>
                <a:spcPts val="10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He </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TRANSFORMED</a:t>
            </a:r>
            <a:r>
              <a:rPr lang="en-US" sz="2800" b="1" dirty="0">
                <a:latin typeface="Times New Roman" panose="02020603050405020304" pitchFamily="18" charset="0"/>
                <a:ea typeface="Calibri" panose="020F0502020204030204" pitchFamily="34" charset="0"/>
                <a:cs typeface="Times New Roman" panose="02020603050405020304" pitchFamily="18" charset="0"/>
              </a:rPr>
              <a:t> the world while He </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TRANSFORMED</a:t>
            </a:r>
            <a:r>
              <a:rPr lang="en-US" sz="2800" b="1" dirty="0">
                <a:latin typeface="Times New Roman" panose="02020603050405020304" pitchFamily="18" charset="0"/>
                <a:ea typeface="Calibri" panose="020F0502020204030204" pitchFamily="34" charset="0"/>
                <a:cs typeface="Times New Roman" panose="02020603050405020304" pitchFamily="18" charset="0"/>
              </a:rPr>
              <a:t> Himself</a:t>
            </a:r>
            <a:endParaRPr lang="en-IN"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641024" y="3807346"/>
            <a:ext cx="11206666" cy="1043619"/>
          </a:xfrm>
          <a:prstGeom prst="rect">
            <a:avLst/>
          </a:prstGeom>
        </p:spPr>
        <p:txBody>
          <a:bodyPr wrap="square">
            <a:spAutoFit/>
          </a:bodyPr>
          <a:lstStyle/>
          <a:p>
            <a:pPr algn="just">
              <a:lnSpc>
                <a:spcPct val="115000"/>
              </a:lnSpc>
              <a:spcAft>
                <a:spcPts val="10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He discovered in Him new meanings for the world. This is how he could identify His body with the Temple of God</a:t>
            </a:r>
            <a:endParaRPr lang="en-IN"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641023" y="5291661"/>
            <a:ext cx="11318805" cy="1083374"/>
          </a:xfrm>
          <a:prstGeom prst="rect">
            <a:avLst/>
          </a:prstGeom>
        </p:spPr>
        <p:txBody>
          <a:bodyPr wrap="square">
            <a:spAutoFit/>
          </a:bodyPr>
          <a:lstStyle/>
          <a:p>
            <a:pPr algn="just">
              <a:lnSpc>
                <a:spcPct val="115000"/>
              </a:lnSpc>
              <a:spcAft>
                <a:spcPts val="10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He spoke about His resurrection; “Destroy this temple, I shall restore it within three days (Jn 2:19)</a:t>
            </a:r>
            <a:endParaRPr lang="en-IN"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23079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4207" y="401337"/>
            <a:ext cx="9047172" cy="1083374"/>
          </a:xfrm>
          <a:prstGeom prst="rect">
            <a:avLst/>
          </a:prstGeom>
        </p:spPr>
        <p:txBody>
          <a:bodyPr wrap="square">
            <a:spAutoFit/>
          </a:bodyPr>
          <a:lstStyle/>
          <a:p>
            <a:pPr algn="just">
              <a:lnSpc>
                <a:spcPct val="115000"/>
              </a:lnSpc>
              <a:spcAft>
                <a:spcPts val="10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Jesus reveled and realized in Him the </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TRANSFORMING</a:t>
            </a:r>
            <a:r>
              <a:rPr lang="en-US" sz="2800" b="1" dirty="0">
                <a:latin typeface="Times New Roman" panose="02020603050405020304" pitchFamily="18" charset="0"/>
                <a:ea typeface="Calibri" panose="020F0502020204030204" pitchFamily="34" charset="0"/>
                <a:cs typeface="Times New Roman" panose="02020603050405020304" pitchFamily="18" charset="0"/>
              </a:rPr>
              <a:t> spirit</a:t>
            </a:r>
            <a:endParaRPr lang="en-IN"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424205" y="1600781"/>
            <a:ext cx="9047173" cy="548099"/>
          </a:xfrm>
          <a:prstGeom prst="rect">
            <a:avLst/>
          </a:prstGeom>
        </p:spPr>
        <p:txBody>
          <a:bodyPr wrap="square">
            <a:spAutoFit/>
          </a:bodyPr>
          <a:lstStyle/>
          <a:p>
            <a:pPr algn="just">
              <a:lnSpc>
                <a:spcPct val="115000"/>
              </a:lnSpc>
              <a:spcAft>
                <a:spcPts val="10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The spirit gave Him a new presence in the world</a:t>
            </a:r>
            <a:endParaRPr lang="en-IN"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424205" y="2685487"/>
            <a:ext cx="9047172" cy="1043619"/>
          </a:xfrm>
          <a:prstGeom prst="rect">
            <a:avLst/>
          </a:prstGeom>
        </p:spPr>
        <p:txBody>
          <a:bodyPr wrap="square">
            <a:spAutoFit/>
          </a:bodyPr>
          <a:lstStyle/>
          <a:p>
            <a:pPr algn="just">
              <a:lnSpc>
                <a:spcPct val="115000"/>
              </a:lnSpc>
              <a:spcAft>
                <a:spcPts val="10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By the power of the Spirit He became the Lamb of God who takes away the sin of the world (Jn 1:29)</a:t>
            </a:r>
            <a:endParaRPr lang="en-IN"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424205" y="4207064"/>
            <a:ext cx="11462995" cy="1083374"/>
          </a:xfrm>
          <a:prstGeom prst="rect">
            <a:avLst/>
          </a:prstGeom>
        </p:spPr>
        <p:txBody>
          <a:bodyPr wrap="square">
            <a:spAutoFit/>
          </a:bodyPr>
          <a:lstStyle/>
          <a:p>
            <a:pPr algn="just">
              <a:lnSpc>
                <a:spcPct val="115000"/>
              </a:lnSpc>
              <a:spcAft>
                <a:spcPts val="10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As the sacrificial lamb He became a sign of liberation and salvation to the people.</a:t>
            </a:r>
            <a:endParaRPr lang="en-IN"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322168" y="5610595"/>
            <a:ext cx="11667067" cy="587853"/>
          </a:xfrm>
          <a:prstGeom prst="rect">
            <a:avLst/>
          </a:prstGeom>
        </p:spPr>
        <p:txBody>
          <a:bodyPr wrap="square">
            <a:spAutoFit/>
          </a:bodyPr>
          <a:lstStyle/>
          <a:p>
            <a:pPr algn="just">
              <a:lnSpc>
                <a:spcPct val="115000"/>
              </a:lnSpc>
              <a:spcAft>
                <a:spcPts val="10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Jesus </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TRANSFORMED</a:t>
            </a:r>
            <a:r>
              <a:rPr lang="en-US" sz="2800" b="1" dirty="0">
                <a:latin typeface="Times New Roman" panose="02020603050405020304" pitchFamily="18" charset="0"/>
                <a:ea typeface="Calibri" panose="020F0502020204030204" pitchFamily="34" charset="0"/>
                <a:cs typeface="Times New Roman" panose="02020603050405020304" pitchFamily="18" charset="0"/>
              </a:rPr>
              <a:t> the meaning of power into service</a:t>
            </a:r>
            <a:endParaRPr lang="en-IN"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88995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365" y="422685"/>
            <a:ext cx="9160235" cy="1043619"/>
          </a:xfrm>
          <a:prstGeom prst="rect">
            <a:avLst/>
          </a:prstGeom>
        </p:spPr>
        <p:txBody>
          <a:bodyPr wrap="square">
            <a:spAutoFit/>
          </a:bodyPr>
          <a:lstStyle/>
          <a:p>
            <a:pPr algn="just">
              <a:lnSpc>
                <a:spcPct val="115000"/>
              </a:lnSpc>
              <a:spcAft>
                <a:spcPts val="10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He is the good shepherd who lays down the life for the sheep (Jn 10: 15) </a:t>
            </a:r>
            <a:endParaRPr lang="en-IN"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406724" y="2103137"/>
            <a:ext cx="9160235" cy="548099"/>
          </a:xfrm>
          <a:prstGeom prst="rect">
            <a:avLst/>
          </a:prstGeom>
        </p:spPr>
        <p:txBody>
          <a:bodyPr wrap="square">
            <a:spAutoFit/>
          </a:bodyPr>
          <a:lstStyle/>
          <a:p>
            <a:pPr algn="just">
              <a:lnSpc>
                <a:spcPct val="115000"/>
              </a:lnSpc>
              <a:spcAft>
                <a:spcPts val="10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Jesus is the bread broken for the world (Jn 6:41)</a:t>
            </a:r>
            <a:endParaRPr lang="en-IN"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39365" y="3612880"/>
            <a:ext cx="11440563" cy="1083374"/>
          </a:xfrm>
          <a:prstGeom prst="rect">
            <a:avLst/>
          </a:prstGeom>
        </p:spPr>
        <p:txBody>
          <a:bodyPr wrap="square">
            <a:spAutoFit/>
          </a:bodyPr>
          <a:lstStyle/>
          <a:p>
            <a:pPr algn="just">
              <a:lnSpc>
                <a:spcPct val="115000"/>
              </a:lnSpc>
              <a:spcAft>
                <a:spcPts val="10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Jesus is the source of living water and insisted the disciples to abandon the wells and go in search of eternal springs (Jn 4:10-15).</a:t>
            </a:r>
            <a:endParaRPr lang="en-IN"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295808" y="5174766"/>
            <a:ext cx="11440563" cy="1083374"/>
          </a:xfrm>
          <a:prstGeom prst="rect">
            <a:avLst/>
          </a:prstGeom>
        </p:spPr>
        <p:txBody>
          <a:bodyPr wrap="square">
            <a:spAutoFit/>
          </a:bodyPr>
          <a:lstStyle/>
          <a:p>
            <a:pPr algn="just">
              <a:lnSpc>
                <a:spcPct val="115000"/>
              </a:lnSpc>
              <a:spcAft>
                <a:spcPts val="10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Our Mission is </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“go and tell others what you have seen and heard” with TRANSFORMED lives to TRANSFORM the world.</a:t>
            </a:r>
            <a:endParaRPr lang="en-IN"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3841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d:image001.png@01D50BD4.972A4600">
            <a:extLst>
              <a:ext uri="{FF2B5EF4-FFF2-40B4-BE49-F238E27FC236}">
                <a16:creationId xmlns:a16="http://schemas.microsoft.com/office/drawing/2014/main" id="{7D2CE5DE-61C0-44E8-96AE-00B254259033}"/>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207298" y="1851102"/>
            <a:ext cx="3984702" cy="5006898"/>
          </a:xfrm>
          <a:prstGeom prst="rect">
            <a:avLst/>
          </a:prstGeom>
          <a:noFill/>
          <a:ln>
            <a:noFill/>
          </a:ln>
        </p:spPr>
      </p:pic>
      <p:sp>
        <p:nvSpPr>
          <p:cNvPr id="3" name="Rectangle 2">
            <a:extLst>
              <a:ext uri="{FF2B5EF4-FFF2-40B4-BE49-F238E27FC236}">
                <a16:creationId xmlns:a16="http://schemas.microsoft.com/office/drawing/2014/main" id="{ACF19124-749F-4952-B9B6-A230F69D337F}"/>
              </a:ext>
            </a:extLst>
          </p:cNvPr>
          <p:cNvSpPr/>
          <p:nvPr/>
        </p:nvSpPr>
        <p:spPr>
          <a:xfrm>
            <a:off x="92926" y="301826"/>
            <a:ext cx="11615854" cy="5940088"/>
          </a:xfrm>
          <a:prstGeom prst="rect">
            <a:avLst/>
          </a:prstGeom>
        </p:spPr>
        <p:txBody>
          <a:bodyPr wrap="square">
            <a:spAutoFit/>
          </a:bodyPr>
          <a:lstStyle/>
          <a:p>
            <a:r>
              <a:rPr lang="en-GB" sz="4400" b="1" dirty="0">
                <a:solidFill>
                  <a:srgbClr val="FFFF00"/>
                </a:solidFill>
                <a:latin typeface="Cambria" panose="02040503050406030204" pitchFamily="18" charset="0"/>
                <a:ea typeface="Calibri" panose="020F0502020204030204" pitchFamily="34" charset="0"/>
                <a:cs typeface="Times New Roman" panose="02020603050405020304" pitchFamily="18" charset="0"/>
              </a:rPr>
              <a:t>The central point of the message is:</a:t>
            </a:r>
          </a:p>
          <a:p>
            <a:r>
              <a:rPr lang="en-GB" sz="4400" b="1" dirty="0">
                <a:solidFill>
                  <a:srgbClr val="00B050"/>
                </a:solidFill>
                <a:latin typeface="Cambria" panose="02040503050406030204" pitchFamily="18" charset="0"/>
                <a:ea typeface="Calibri" panose="020F0502020204030204" pitchFamily="34" charset="0"/>
                <a:cs typeface="Times New Roman" panose="02020603050405020304" pitchFamily="18" charset="0"/>
              </a:rPr>
              <a:t>Rooted in Christ… </a:t>
            </a:r>
          </a:p>
          <a:p>
            <a:r>
              <a:rPr lang="en-GB" sz="4400" b="1" dirty="0">
                <a:solidFill>
                  <a:srgbClr val="00B050"/>
                </a:solidFill>
                <a:latin typeface="Cambria" panose="02040503050406030204" pitchFamily="18" charset="0"/>
                <a:ea typeface="Calibri" panose="020F0502020204030204" pitchFamily="34" charset="0"/>
                <a:cs typeface="Times New Roman" panose="02020603050405020304" pitchFamily="18" charset="0"/>
              </a:rPr>
              <a:t>to be a transforming presence </a:t>
            </a:r>
          </a:p>
          <a:p>
            <a:endParaRPr lang="es-ES" sz="4400" b="1" dirty="0">
              <a:solidFill>
                <a:srgbClr val="00B050"/>
              </a:solidFill>
              <a:latin typeface="Cambria" panose="02040503050406030204" pitchFamily="18" charset="0"/>
              <a:ea typeface="Cambria" panose="02040503050406030204" pitchFamily="18" charset="0"/>
              <a:cs typeface="Times New Roman" panose="02020603050405020304" pitchFamily="18" charset="0"/>
            </a:endParaRPr>
          </a:p>
          <a:p>
            <a:r>
              <a:rPr lang="es-ES" sz="44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El punto central del mensaje es:</a:t>
            </a:r>
          </a:p>
          <a:p>
            <a:r>
              <a:rPr lang="es-ES" sz="4400" b="1" dirty="0">
                <a:solidFill>
                  <a:srgbClr val="00B050"/>
                </a:solidFill>
                <a:latin typeface="Cambria" panose="02040503050406030204" pitchFamily="18" charset="0"/>
                <a:ea typeface="Cambria" panose="02040503050406030204" pitchFamily="18" charset="0"/>
              </a:rPr>
              <a:t>Arraigado en Cristo...</a:t>
            </a:r>
          </a:p>
          <a:p>
            <a:r>
              <a:rPr lang="es-ES" sz="4400" b="1" dirty="0">
                <a:solidFill>
                  <a:srgbClr val="00B050"/>
                </a:solidFill>
                <a:latin typeface="Cambria" panose="02040503050406030204" pitchFamily="18" charset="0"/>
                <a:ea typeface="Cambria" panose="02040503050406030204" pitchFamily="18" charset="0"/>
              </a:rPr>
              <a:t>para ser una presencia </a:t>
            </a:r>
          </a:p>
          <a:p>
            <a:r>
              <a:rPr lang="es-ES" sz="4400" b="1" dirty="0">
                <a:solidFill>
                  <a:srgbClr val="00B050"/>
                </a:solidFill>
                <a:latin typeface="Cambria" panose="02040503050406030204" pitchFamily="18" charset="0"/>
                <a:ea typeface="Cambria" panose="02040503050406030204" pitchFamily="18" charset="0"/>
              </a:rPr>
              <a:t>transformadora </a:t>
            </a:r>
            <a:endParaRPr lang="en-GB" sz="4400" b="1" dirty="0">
              <a:solidFill>
                <a:srgbClr val="00B050"/>
              </a:solidFill>
              <a:latin typeface="Cambria" panose="02040503050406030204" pitchFamily="18" charset="0"/>
              <a:ea typeface="Cambria" panose="02040503050406030204" pitchFamily="18" charset="0"/>
            </a:endParaRPr>
          </a:p>
          <a:p>
            <a:pPr marL="449580" marR="0" indent="449580">
              <a:spcBef>
                <a:spcPts val="0"/>
              </a:spcBef>
              <a:spcAft>
                <a:spcPts val="0"/>
              </a:spcAft>
            </a:pPr>
            <a:endParaRPr lang="en-US" sz="2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2606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entives.net/S/wp-content/uploads/2016/01/010316_0900_TheMarketFo1.jpg">
            <a:extLst>
              <a:ext uri="{FF2B5EF4-FFF2-40B4-BE49-F238E27FC236}">
                <a16:creationId xmlns:a16="http://schemas.microsoft.com/office/drawing/2014/main" id="{6E692B1A-7C17-4AFC-9559-0028D48B24F3}"/>
              </a:ext>
            </a:extLst>
          </p:cNvPr>
          <p:cNvPicPr>
            <a:picLocks noChangeAspect="1" noChangeArrowheads="1"/>
          </p:cNvPicPr>
          <p:nvPr/>
        </p:nvPicPr>
        <p:blipFill>
          <a:blip r:embed="rId3" cstate="print"/>
          <a:srcRect/>
          <a:stretch>
            <a:fillRect/>
          </a:stretch>
        </p:blipFill>
        <p:spPr bwMode="auto">
          <a:xfrm>
            <a:off x="455232" y="762890"/>
            <a:ext cx="5071808" cy="4936870"/>
          </a:xfrm>
          <a:prstGeom prst="rect">
            <a:avLst/>
          </a:prstGeom>
          <a:noFill/>
        </p:spPr>
      </p:pic>
      <p:sp>
        <p:nvSpPr>
          <p:cNvPr id="3" name="Rectangle 2"/>
          <p:cNvSpPr/>
          <p:nvPr/>
        </p:nvSpPr>
        <p:spPr>
          <a:xfrm>
            <a:off x="5700889" y="486313"/>
            <a:ext cx="6333067" cy="2400657"/>
          </a:xfrm>
          <a:prstGeom prst="rect">
            <a:avLst/>
          </a:prstGeom>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Let us Pause and ask ..</a:t>
            </a:r>
          </a:p>
          <a:p>
            <a:pPr algn="just"/>
            <a:r>
              <a:rPr lang="en-US" sz="4400" b="1" dirty="0">
                <a:latin typeface="Times New Roman" panose="02020603050405020304" pitchFamily="18" charset="0"/>
                <a:cs typeface="Times New Roman" panose="02020603050405020304" pitchFamily="18" charset="0"/>
              </a:rPr>
              <a:t>Who are we?</a:t>
            </a:r>
            <a:endParaRPr lang="en-IN" sz="4400" b="1" dirty="0">
              <a:latin typeface="Times New Roman" panose="02020603050405020304" pitchFamily="18" charset="0"/>
              <a:cs typeface="Times New Roman" panose="02020603050405020304" pitchFamily="18" charset="0"/>
            </a:endParaRPr>
          </a:p>
          <a:p>
            <a:pPr algn="just"/>
            <a:r>
              <a:rPr lang="en-US" sz="4400" b="1" dirty="0">
                <a:latin typeface="Times New Roman" panose="02020603050405020304" pitchFamily="18" charset="0"/>
                <a:cs typeface="Times New Roman" panose="02020603050405020304" pitchFamily="18" charset="0"/>
              </a:rPr>
              <a:t>Where are we now?</a:t>
            </a:r>
            <a:endParaRPr lang="en-US" dirty="0"/>
          </a:p>
          <a:p>
            <a:pPr algn="just"/>
            <a:endParaRPr lang="en-US" dirty="0"/>
          </a:p>
        </p:txBody>
      </p:sp>
      <p:sp>
        <p:nvSpPr>
          <p:cNvPr id="4" name="Rectangle 3"/>
          <p:cNvSpPr/>
          <p:nvPr/>
        </p:nvSpPr>
        <p:spPr>
          <a:xfrm>
            <a:off x="5796844" y="3727594"/>
            <a:ext cx="6175023" cy="2800767"/>
          </a:xfrm>
          <a:prstGeom prst="rect">
            <a:avLst/>
          </a:prstGeom>
        </p:spPr>
        <p:txBody>
          <a:bodyPr wrap="square">
            <a:spAutoFit/>
          </a:bodyPr>
          <a:lstStyle/>
          <a:p>
            <a:pPr lvl="0"/>
            <a:r>
              <a:rPr lang="en-US" sz="4400" b="1" dirty="0">
                <a:solidFill>
                  <a:prstClr val="black"/>
                </a:solidFill>
                <a:latin typeface="Times New Roman" panose="02020603050405020304" pitchFamily="18" charset="0"/>
                <a:cs typeface="Times New Roman" panose="02020603050405020304" pitchFamily="18" charset="0"/>
              </a:rPr>
              <a:t>Weaving together circumstances through which the Spirit moves here and now</a:t>
            </a:r>
          </a:p>
        </p:txBody>
      </p:sp>
    </p:spTree>
    <p:extLst>
      <p:ext uri="{BB962C8B-B14F-4D97-AF65-F5344CB8AC3E}">
        <p14:creationId xmlns:p14="http://schemas.microsoft.com/office/powerpoint/2010/main" val="3410701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3779" y="-39511"/>
            <a:ext cx="9872132" cy="1179105"/>
          </a:xfrm>
          <a:prstGeom prst="rect">
            <a:avLst/>
          </a:prstGeom>
        </p:spPr>
        <p:txBody>
          <a:bodyPr wrap="square">
            <a:spAutoFit/>
          </a:bodyPr>
          <a:lstStyle/>
          <a:p>
            <a:pPr>
              <a:lnSpc>
                <a:spcPct val="107000"/>
              </a:lnSpc>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3200" b="1" u="sng" dirty="0">
                <a:solidFill>
                  <a:srgbClr val="7E0000"/>
                </a:solidFill>
                <a:latin typeface="Times New Roman" panose="02020603050405020304" pitchFamily="18" charset="0"/>
                <a:ea typeface="Calibri" panose="020F0502020204030204" pitchFamily="34" charset="0"/>
                <a:cs typeface="Times New Roman" panose="02020603050405020304" pitchFamily="18" charset="0"/>
              </a:rPr>
              <a:t>We have Immersed in human reality;  </a:t>
            </a:r>
          </a:p>
          <a:p>
            <a:pPr algn="just">
              <a:lnSpc>
                <a:spcPct val="107000"/>
              </a:lnSpc>
              <a:spcAft>
                <a:spcPts val="800"/>
              </a:spcAft>
            </a:pPr>
            <a:r>
              <a:rPr lang="en-US" sz="1600" u="sng" dirty="0">
                <a:latin typeface="Calibri" panose="020F0502020204030204" pitchFamily="34" charset="0"/>
                <a:ea typeface="Calibri" panose="020F0502020204030204" pitchFamily="34" charset="0"/>
                <a:cs typeface="Times New Roman" panose="02020603050405020304" pitchFamily="18" charset="0"/>
              </a:rPr>
              <a:t> </a:t>
            </a:r>
            <a:endParaRPr lang="en-IN" sz="1600" u="sn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332090" y="1071860"/>
            <a:ext cx="8020756" cy="707886"/>
          </a:xfrm>
          <a:prstGeom prst="rect">
            <a:avLst/>
          </a:prstGeom>
        </p:spPr>
        <p:txBody>
          <a:bodyPr wrap="square">
            <a:spAutoFit/>
          </a:bodyPr>
          <a:lstStyle/>
          <a:p>
            <a:r>
              <a:rPr lang="en-US" sz="3200" b="1" dirty="0">
                <a:solidFill>
                  <a:srgbClr val="7E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It is a transforming presence.   </a:t>
            </a:r>
            <a:endParaRPr lang="en-IN" dirty="0"/>
          </a:p>
        </p:txBody>
      </p:sp>
      <p:sp>
        <p:nvSpPr>
          <p:cNvPr id="4" name="Rectangle 3"/>
          <p:cNvSpPr/>
          <p:nvPr/>
        </p:nvSpPr>
        <p:spPr>
          <a:xfrm>
            <a:off x="496708" y="2092664"/>
            <a:ext cx="11207045" cy="553357"/>
          </a:xfrm>
          <a:prstGeom prst="rect">
            <a:avLst/>
          </a:prstGeom>
        </p:spPr>
        <p:txBody>
          <a:bodyPr wrap="square">
            <a:spAutoFit/>
          </a:bodyPr>
          <a:lstStyle/>
          <a:p>
            <a:pPr marL="914400" lvl="0">
              <a:lnSpc>
                <a:spcPct val="107000"/>
              </a:lnSpc>
            </a:pPr>
            <a:r>
              <a:rPr lang="en-US" sz="2800" b="1" dirty="0">
                <a:solidFill>
                  <a:srgbClr val="7E0000"/>
                </a:solidFill>
                <a:latin typeface="Times New Roman" panose="02020603050405020304" pitchFamily="18" charset="0"/>
                <a:ea typeface="Calibri" panose="020F0502020204030204" pitchFamily="34" charset="0"/>
                <a:cs typeface="Times New Roman" panose="02020603050405020304" pitchFamily="18" charset="0"/>
              </a:rPr>
              <a:t>It is a reality for us because we are experiencing it in our daily life. </a:t>
            </a:r>
          </a:p>
        </p:txBody>
      </p:sp>
      <p:sp>
        <p:nvSpPr>
          <p:cNvPr id="5" name="Rectangle 4"/>
          <p:cNvSpPr/>
          <p:nvPr/>
        </p:nvSpPr>
        <p:spPr>
          <a:xfrm>
            <a:off x="496709" y="3167972"/>
            <a:ext cx="10978445" cy="1014380"/>
          </a:xfrm>
          <a:prstGeom prst="rect">
            <a:avLst/>
          </a:prstGeom>
        </p:spPr>
        <p:txBody>
          <a:bodyPr wrap="square">
            <a:spAutoFit/>
          </a:bodyPr>
          <a:lstStyle/>
          <a:p>
            <a:pPr marL="914400" lvl="0">
              <a:lnSpc>
                <a:spcPct val="107000"/>
              </a:lnSpc>
            </a:pPr>
            <a:r>
              <a:rPr lang="en-US" sz="2800" b="1" dirty="0">
                <a:solidFill>
                  <a:srgbClr val="7E0000"/>
                </a:solidFill>
                <a:latin typeface="Times New Roman" panose="02020603050405020304" pitchFamily="18" charset="0"/>
                <a:ea typeface="Calibri" panose="020F0502020204030204" pitchFamily="34" charset="0"/>
                <a:cs typeface="Times New Roman" panose="02020603050405020304" pitchFamily="18" charset="0"/>
              </a:rPr>
              <a:t>We have been transformed over the years by the divine transforming presence and our presence has been transforming.  </a:t>
            </a:r>
          </a:p>
        </p:txBody>
      </p:sp>
      <p:sp>
        <p:nvSpPr>
          <p:cNvPr id="6" name="Rectangle 5"/>
          <p:cNvSpPr/>
          <p:nvPr/>
        </p:nvSpPr>
        <p:spPr>
          <a:xfrm>
            <a:off x="496709" y="4500247"/>
            <a:ext cx="11102624" cy="1014380"/>
          </a:xfrm>
          <a:prstGeom prst="rect">
            <a:avLst/>
          </a:prstGeom>
        </p:spPr>
        <p:txBody>
          <a:bodyPr wrap="square">
            <a:spAutoFit/>
          </a:bodyPr>
          <a:lstStyle/>
          <a:p>
            <a:pPr marL="914400" lvl="0">
              <a:lnSpc>
                <a:spcPct val="107000"/>
              </a:lnSpc>
            </a:pPr>
            <a:r>
              <a:rPr lang="en-US" sz="2800" b="1" dirty="0">
                <a:solidFill>
                  <a:srgbClr val="7E0000"/>
                </a:solidFill>
                <a:latin typeface="Times New Roman" panose="02020603050405020304" pitchFamily="18" charset="0"/>
                <a:ea typeface="Calibri" panose="020F0502020204030204" pitchFamily="34" charset="0"/>
                <a:cs typeface="Times New Roman" panose="02020603050405020304" pitchFamily="18" charset="0"/>
              </a:rPr>
              <a:t>Yet this is also emerging, in process.  </a:t>
            </a:r>
            <a:r>
              <a:rPr lang="en-US" sz="2800" b="1" dirty="0">
                <a:solidFill>
                  <a:srgbClr val="BC72F0">
                    <a:lumMod val="75000"/>
                  </a:srgbClr>
                </a:solidFill>
                <a:latin typeface="Times New Roman" panose="02020603050405020304" pitchFamily="18" charset="0"/>
                <a:ea typeface="Calibri" panose="020F0502020204030204" pitchFamily="34" charset="0"/>
                <a:cs typeface="Times New Roman" panose="02020603050405020304" pitchFamily="18" charset="0"/>
              </a:rPr>
              <a:t>It is both ‘an already’ and ‘a not yet’.  </a:t>
            </a:r>
          </a:p>
        </p:txBody>
      </p:sp>
    </p:spTree>
    <p:extLst>
      <p:ext uri="{BB962C8B-B14F-4D97-AF65-F5344CB8AC3E}">
        <p14:creationId xmlns:p14="http://schemas.microsoft.com/office/powerpoint/2010/main" val="2923297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84AEE2-347A-4C5A-A657-4059F1D20F62}"/>
              </a:ext>
            </a:extLst>
          </p:cNvPr>
          <p:cNvSpPr/>
          <p:nvPr/>
        </p:nvSpPr>
        <p:spPr>
          <a:xfrm>
            <a:off x="604520" y="193040"/>
            <a:ext cx="10774680" cy="1146211"/>
          </a:xfrm>
          <a:prstGeom prst="rect">
            <a:avLst/>
          </a:prstGeom>
        </p:spPr>
        <p:txBody>
          <a:bodyPr wrap="square">
            <a:spAutoFit/>
          </a:bodyPr>
          <a:lstStyle/>
          <a:p>
            <a:pPr marL="1485900" marR="0" indent="-571500">
              <a:lnSpc>
                <a:spcPct val="107000"/>
              </a:lnSpc>
              <a:spcBef>
                <a:spcPts val="0"/>
              </a:spcBef>
              <a:spcAft>
                <a:spcPts val="0"/>
              </a:spcAft>
              <a:buFont typeface="Wingdings" panose="05000000000000000000" pitchFamily="2" charset="2"/>
              <a:buChar char="v"/>
            </a:pPr>
            <a:r>
              <a:rPr lang="en-US" sz="3200" b="1" dirty="0">
                <a:solidFill>
                  <a:srgbClr val="7E0000"/>
                </a:solidFill>
                <a:latin typeface="Times New Roman" panose="02020603050405020304" pitchFamily="18" charset="0"/>
                <a:ea typeface="Calibri" panose="020F0502020204030204" pitchFamily="34" charset="0"/>
                <a:cs typeface="Times New Roman" panose="02020603050405020304" pitchFamily="18" charset="0"/>
              </a:rPr>
              <a:t>It is something we already are and we desire to be.  </a:t>
            </a:r>
          </a:p>
          <a:p>
            <a:pPr marL="914400" marR="0">
              <a:lnSpc>
                <a:spcPct val="107000"/>
              </a:lnSpc>
              <a:spcBef>
                <a:spcPts val="0"/>
              </a:spcBef>
              <a:spcAft>
                <a:spcPts val="0"/>
              </a:spcAft>
            </a:pPr>
            <a:endParaRPr lang="en-US" sz="3200" b="1" dirty="0">
              <a:solidFill>
                <a:srgbClr val="7E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604520" y="1243403"/>
            <a:ext cx="10758311" cy="619272"/>
          </a:xfrm>
          <a:prstGeom prst="rect">
            <a:avLst/>
          </a:prstGeom>
        </p:spPr>
        <p:txBody>
          <a:bodyPr wrap="square">
            <a:spAutoFit/>
          </a:bodyPr>
          <a:lstStyle/>
          <a:p>
            <a:pPr marL="1485900" lvl="0" indent="-571500">
              <a:lnSpc>
                <a:spcPct val="107000"/>
              </a:lnSpc>
              <a:buFont typeface="Wingdings" panose="05000000000000000000" pitchFamily="2" charset="2"/>
              <a:buChar char="v"/>
            </a:pPr>
            <a:r>
              <a:rPr lang="en-US" sz="3200" b="1" dirty="0">
                <a:solidFill>
                  <a:srgbClr val="7E0000"/>
                </a:solidFill>
                <a:latin typeface="Times New Roman" panose="02020603050405020304" pitchFamily="18" charset="0"/>
                <a:ea typeface="Calibri" panose="020F0502020204030204" pitchFamily="34" charset="0"/>
                <a:cs typeface="Times New Roman" panose="02020603050405020304" pitchFamily="18" charset="0"/>
              </a:rPr>
              <a:t>Chapter chose this as a theme for the next six years. </a:t>
            </a:r>
          </a:p>
        </p:txBody>
      </p:sp>
      <p:sp>
        <p:nvSpPr>
          <p:cNvPr id="4" name="Rectangle 3"/>
          <p:cNvSpPr/>
          <p:nvPr/>
        </p:nvSpPr>
        <p:spPr>
          <a:xfrm>
            <a:off x="547511" y="2328956"/>
            <a:ext cx="10815320" cy="1146211"/>
          </a:xfrm>
          <a:prstGeom prst="rect">
            <a:avLst/>
          </a:prstGeom>
        </p:spPr>
        <p:txBody>
          <a:bodyPr wrap="square">
            <a:spAutoFit/>
          </a:bodyPr>
          <a:lstStyle/>
          <a:p>
            <a:pPr marL="1485900" lvl="0" indent="-571500">
              <a:lnSpc>
                <a:spcPct val="107000"/>
              </a:lnSpc>
              <a:buFont typeface="Wingdings" panose="05000000000000000000" pitchFamily="2" charset="2"/>
              <a:buChar char="v"/>
            </a:pPr>
            <a:r>
              <a:rPr lang="en-US" sz="3200" b="1" dirty="0">
                <a:solidFill>
                  <a:srgbClr val="7E0000"/>
                </a:solidFill>
                <a:latin typeface="Times New Roman" panose="02020603050405020304" pitchFamily="18" charset="0"/>
                <a:ea typeface="Calibri" panose="020F0502020204030204" pitchFamily="34" charset="0"/>
                <a:cs typeface="Times New Roman" panose="02020603050405020304" pitchFamily="18" charset="0"/>
              </a:rPr>
              <a:t>It is an intentional decision to live that with greater depth and intensity.  </a:t>
            </a:r>
            <a:endParaRPr lang="en-IN" sz="3200" b="1" dirty="0">
              <a:solidFill>
                <a:srgbClr val="7E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91067" y="3713664"/>
            <a:ext cx="10758311" cy="1673150"/>
          </a:xfrm>
          <a:prstGeom prst="rect">
            <a:avLst/>
          </a:prstGeom>
        </p:spPr>
        <p:txBody>
          <a:bodyPr wrap="square">
            <a:spAutoFit/>
          </a:bodyPr>
          <a:lstStyle/>
          <a:p>
            <a:pPr marL="1485900" lvl="0" indent="-571500">
              <a:lnSpc>
                <a:spcPct val="107000"/>
              </a:lnSpc>
              <a:buFont typeface="Wingdings" panose="05000000000000000000" pitchFamily="2" charset="2"/>
              <a:buChar char="v"/>
            </a:pPr>
            <a:r>
              <a:rPr lang="en-US" sz="3200" b="1" dirty="0">
                <a:solidFill>
                  <a:srgbClr val="7E0000"/>
                </a:solidFill>
                <a:latin typeface="Times New Roman" panose="02020603050405020304" pitchFamily="18" charset="0"/>
                <a:ea typeface="Calibri" panose="020F0502020204030204" pitchFamily="34" charset="0"/>
                <a:cs typeface="Times New Roman" panose="02020603050405020304" pitchFamily="18" charset="0"/>
              </a:rPr>
              <a:t>What we choose, design, create as a Congregation/Province for the years to come will help us to live into this?  </a:t>
            </a:r>
            <a:endParaRPr lang="en-IN" sz="3200" b="1" dirty="0">
              <a:solidFill>
                <a:srgbClr val="7E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8569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009" y="1040606"/>
            <a:ext cx="6056497" cy="3889003"/>
          </a:xfrm>
          <a:prstGeom prst="rect">
            <a:avLst/>
          </a:prstGeom>
        </p:spPr>
      </p:pic>
      <p:pic>
        <p:nvPicPr>
          <p:cNvPr id="5" name="Picture 2" descr="C:\Users\schreckn\Documents\My Pictures\bread and water\932646.jpg">
            <a:extLst>
              <a:ext uri="{FF2B5EF4-FFF2-40B4-BE49-F238E27FC236}">
                <a16:creationId xmlns:a16="http://schemas.microsoft.com/office/drawing/2014/main" id="{2FD04318-4573-4C3E-A131-5318B2007809}"/>
              </a:ext>
            </a:extLst>
          </p:cNvPr>
          <p:cNvPicPr>
            <a:picLocks noChangeAspect="1" noChangeArrowheads="1"/>
          </p:cNvPicPr>
          <p:nvPr/>
        </p:nvPicPr>
        <p:blipFill>
          <a:blip r:embed="rId4" cstate="print"/>
          <a:srcRect/>
          <a:stretch>
            <a:fillRect/>
          </a:stretch>
        </p:blipFill>
        <p:spPr bwMode="auto">
          <a:xfrm>
            <a:off x="8561516" y="1006584"/>
            <a:ext cx="3485475" cy="3957046"/>
          </a:xfrm>
          <a:prstGeom prst="rect">
            <a:avLst/>
          </a:prstGeom>
          <a:noFill/>
        </p:spPr>
      </p:pic>
      <p:sp>
        <p:nvSpPr>
          <p:cNvPr id="3" name="Rectangle 2"/>
          <p:cNvSpPr/>
          <p:nvPr/>
        </p:nvSpPr>
        <p:spPr>
          <a:xfrm>
            <a:off x="217671" y="4929609"/>
            <a:ext cx="11601450" cy="1569660"/>
          </a:xfrm>
          <a:prstGeom prst="rect">
            <a:avLst/>
          </a:prstGeom>
          <a:noFill/>
        </p:spPr>
        <p:txBody>
          <a:bodyPr wrap="square" lIns="91440" tIns="45720" rIns="91440" bIns="45720">
            <a:spAutoFit/>
          </a:bodyPr>
          <a:lstStyle/>
          <a:p>
            <a:pPr algn="ctr"/>
            <a:r>
              <a:rPr lang="en-US" sz="4800" b="1" cap="none" spc="0" dirty="0">
                <a:ln w="22225">
                  <a:solidFill>
                    <a:schemeClr val="accent2"/>
                  </a:solidFill>
                  <a:prstDash val="solid"/>
                </a:ln>
                <a:solidFill>
                  <a:srgbClr val="7E0000"/>
                </a:solidFill>
                <a:effectLst/>
              </a:rPr>
              <a:t>Future rising from within ….</a:t>
            </a:r>
          </a:p>
          <a:p>
            <a:pPr algn="ctr"/>
            <a:r>
              <a:rPr lang="en-US" sz="4800" b="1" dirty="0">
                <a:ln w="22225">
                  <a:solidFill>
                    <a:schemeClr val="accent2"/>
                  </a:solidFill>
                  <a:prstDash val="solid"/>
                </a:ln>
                <a:solidFill>
                  <a:srgbClr val="7E0000"/>
                </a:solidFill>
              </a:rPr>
              <a:t>Are you the yeast or the bread?</a:t>
            </a:r>
            <a:endParaRPr lang="en-US" sz="4800" b="1" cap="none" spc="0" dirty="0">
              <a:ln w="22225">
                <a:solidFill>
                  <a:schemeClr val="accent2"/>
                </a:solidFill>
                <a:prstDash val="solid"/>
              </a:ln>
              <a:solidFill>
                <a:srgbClr val="7E0000"/>
              </a:solidFill>
              <a:effectLst/>
            </a:endParaRPr>
          </a:p>
        </p:txBody>
      </p:sp>
      <p:sp>
        <p:nvSpPr>
          <p:cNvPr id="4" name="Rectangle 3">
            <a:extLst>
              <a:ext uri="{FF2B5EF4-FFF2-40B4-BE49-F238E27FC236}">
                <a16:creationId xmlns:a16="http://schemas.microsoft.com/office/drawing/2014/main" id="{D18CAD0B-F4E7-4478-BC68-E23982F40562}"/>
              </a:ext>
            </a:extLst>
          </p:cNvPr>
          <p:cNvSpPr/>
          <p:nvPr/>
        </p:nvSpPr>
        <p:spPr>
          <a:xfrm>
            <a:off x="6339840" y="2314575"/>
            <a:ext cx="2221676" cy="523220"/>
          </a:xfrm>
          <a:prstGeom prst="rect">
            <a:avLst/>
          </a:prstGeom>
        </p:spPr>
        <p:txBody>
          <a:bodyPr wrap="square">
            <a:spAutoFit/>
          </a:bodyPr>
          <a:lstStyle/>
          <a:p>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Mt. 13:33</a:t>
            </a:r>
            <a:endParaRPr lang="en-US" sz="2800" b="1" dirty="0"/>
          </a:p>
        </p:txBody>
      </p:sp>
      <p:pic>
        <p:nvPicPr>
          <p:cNvPr id="6" name="Picture 5">
            <a:extLst>
              <a:ext uri="{FF2B5EF4-FFF2-40B4-BE49-F238E27FC236}">
                <a16:creationId xmlns:a16="http://schemas.microsoft.com/office/drawing/2014/main" id="{164B4250-EAB7-460B-9309-CB4AE5FA713E}"/>
              </a:ext>
            </a:extLst>
          </p:cNvPr>
          <p:cNvPicPr>
            <a:picLocks noChangeAspect="1"/>
          </p:cNvPicPr>
          <p:nvPr/>
        </p:nvPicPr>
        <p:blipFill>
          <a:blip r:embed="rId5"/>
          <a:stretch>
            <a:fillRect/>
          </a:stretch>
        </p:blipFill>
        <p:spPr>
          <a:xfrm>
            <a:off x="1087119" y="99651"/>
            <a:ext cx="9914459" cy="1190669"/>
          </a:xfrm>
          <a:prstGeom prst="rect">
            <a:avLst/>
          </a:prstGeom>
        </p:spPr>
      </p:pic>
    </p:spTree>
    <p:extLst>
      <p:ext uri="{BB962C8B-B14F-4D97-AF65-F5344CB8AC3E}">
        <p14:creationId xmlns:p14="http://schemas.microsoft.com/office/powerpoint/2010/main" val="1628405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838201"/>
            <a:ext cx="8229600" cy="5287963"/>
          </a:xfrm>
        </p:spPr>
        <p:txBody>
          <a:bodyPr>
            <a:normAutofit lnSpcReduction="10000"/>
          </a:bodyPr>
          <a:lstStyle/>
          <a:p>
            <a:pPr>
              <a:buNone/>
            </a:pPr>
            <a:r>
              <a:rPr lang="en-US" sz="8000" dirty="0">
                <a:solidFill>
                  <a:srgbClr val="C00000"/>
                </a:solidFill>
                <a:latin typeface="Aharoni" panose="02010803020104030203" pitchFamily="2" charset="-79"/>
                <a:cs typeface="Aharoni" panose="02010803020104030203" pitchFamily="2" charset="-79"/>
              </a:rPr>
              <a:t>Transformation </a:t>
            </a:r>
          </a:p>
          <a:p>
            <a:pPr>
              <a:buNone/>
            </a:pPr>
            <a:endParaRPr lang="en-US" sz="8000" dirty="0">
              <a:latin typeface="Informal Roman" pitchFamily="66" charset="0"/>
            </a:endParaRPr>
          </a:p>
          <a:p>
            <a:pPr>
              <a:buNone/>
            </a:pPr>
            <a:r>
              <a:rPr lang="en-US" sz="4400" dirty="0">
                <a:latin typeface="Informal Roman" pitchFamily="66" charset="0"/>
              </a:rPr>
              <a:t>                                                                          </a:t>
            </a:r>
            <a:endParaRPr lang="en-US" sz="8000" dirty="0">
              <a:latin typeface="Informal Roman" pitchFamily="66" charset="0"/>
            </a:endParaRPr>
          </a:p>
          <a:p>
            <a:pPr>
              <a:buNone/>
            </a:pPr>
            <a:endParaRPr lang="en-US" sz="7200" dirty="0">
              <a:latin typeface="Informal Roman" pitchFamily="66" charset="0"/>
            </a:endParaRPr>
          </a:p>
          <a:p>
            <a:pPr>
              <a:buNone/>
            </a:pPr>
            <a:r>
              <a:rPr lang="en-US" sz="7200" dirty="0">
                <a:latin typeface="Informal Roman" pitchFamily="66" charset="0"/>
              </a:rPr>
              <a:t>         </a:t>
            </a:r>
          </a:p>
        </p:txBody>
      </p:sp>
      <p:sp>
        <p:nvSpPr>
          <p:cNvPr id="4" name="Rectangle 3">
            <a:extLst>
              <a:ext uri="{FF2B5EF4-FFF2-40B4-BE49-F238E27FC236}">
                <a16:creationId xmlns:a16="http://schemas.microsoft.com/office/drawing/2014/main" id="{4BEF6758-1054-4E43-9E87-3E12F59BE0D8}"/>
              </a:ext>
            </a:extLst>
          </p:cNvPr>
          <p:cNvSpPr/>
          <p:nvPr/>
        </p:nvSpPr>
        <p:spPr>
          <a:xfrm>
            <a:off x="4540469" y="1958688"/>
            <a:ext cx="6484882" cy="304698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4800" b="1" dirty="0">
                <a:ln/>
                <a:solidFill>
                  <a:schemeClr val="accent6">
                    <a:lumMod val="75000"/>
                  </a:schemeClr>
                </a:solidFill>
                <a:latin typeface="Times New Roman" panose="02020603050405020304" pitchFamily="18" charset="0"/>
                <a:cs typeface="Times New Roman" panose="02020603050405020304" pitchFamily="18" charset="0"/>
              </a:rPr>
              <a:t>We have experienced death to be a </a:t>
            </a:r>
            <a:r>
              <a:rPr lang="en-US" sz="4800" b="1" u="sng" dirty="0">
                <a:ln/>
                <a:solidFill>
                  <a:schemeClr val="accent6">
                    <a:lumMod val="75000"/>
                  </a:schemeClr>
                </a:solidFill>
                <a:latin typeface="Times New Roman" panose="02020603050405020304" pitchFamily="18" charset="0"/>
                <a:cs typeface="Times New Roman" panose="02020603050405020304" pitchFamily="18" charset="0"/>
              </a:rPr>
              <a:t>Transforming Presence </a:t>
            </a:r>
            <a:r>
              <a:rPr lang="en-US" sz="4800" b="1" dirty="0">
                <a:ln/>
                <a:solidFill>
                  <a:schemeClr val="accent6">
                    <a:lumMod val="75000"/>
                  </a:schemeClr>
                </a:solidFill>
                <a:latin typeface="Times New Roman" panose="02020603050405020304" pitchFamily="18" charset="0"/>
                <a:cs typeface="Times New Roman" panose="02020603050405020304" pitchFamily="18" charset="0"/>
              </a:rPr>
              <a:t>amidst human realities</a:t>
            </a:r>
          </a:p>
        </p:txBody>
      </p:sp>
      <p:pic>
        <p:nvPicPr>
          <p:cNvPr id="5" name="Picture 4">
            <a:extLst>
              <a:ext uri="{FF2B5EF4-FFF2-40B4-BE49-F238E27FC236}">
                <a16:creationId xmlns:a16="http://schemas.microsoft.com/office/drawing/2014/main" id="{6958886D-F57B-404B-9196-FEBD20CC1ACB}"/>
              </a:ext>
            </a:extLst>
          </p:cNvPr>
          <p:cNvPicPr>
            <a:picLocks noChangeAspect="1"/>
          </p:cNvPicPr>
          <p:nvPr/>
        </p:nvPicPr>
        <p:blipFill rotWithShape="1">
          <a:blip r:embed="rId3">
            <a:extLst>
              <a:ext uri="{28A0092B-C50C-407E-A947-70E740481C1C}">
                <a14:useLocalDpi xmlns:a14="http://schemas.microsoft.com/office/drawing/2010/main" val="0"/>
              </a:ext>
            </a:extLst>
          </a:blip>
          <a:srcRect b="9514"/>
          <a:stretch/>
        </p:blipFill>
        <p:spPr>
          <a:xfrm rot="1650787">
            <a:off x="464539" y="2401558"/>
            <a:ext cx="3321014" cy="2384977"/>
          </a:xfrm>
          <a:prstGeom prst="rect">
            <a:avLst/>
          </a:prstGeom>
        </p:spPr>
      </p:pic>
    </p:spTree>
    <p:extLst>
      <p:ext uri="{BB962C8B-B14F-4D97-AF65-F5344CB8AC3E}">
        <p14:creationId xmlns:p14="http://schemas.microsoft.com/office/powerpoint/2010/main" val="14167702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147" y="381001"/>
            <a:ext cx="4607293" cy="5745163"/>
          </a:xfrm>
        </p:spPr>
        <p:txBody>
          <a:bodyPr>
            <a:normAutofit/>
          </a:bodyPr>
          <a:lstStyle/>
          <a:p>
            <a:pPr marL="0" indent="0" algn="ctr">
              <a:buNone/>
            </a:pPr>
            <a:endParaRPr lang="en-US" sz="3200" i="1" dirty="0"/>
          </a:p>
          <a:p>
            <a:pPr marL="0" indent="0" algn="ctr">
              <a:buNone/>
            </a:pPr>
            <a:r>
              <a:rPr lang="en-US" sz="4000" b="1" dirty="0">
                <a:solidFill>
                  <a:srgbClr val="FFFF00"/>
                </a:solidFill>
                <a:latin typeface="Times New Roman" panose="02020603050405020304" pitchFamily="18" charset="0"/>
                <a:cs typeface="Times New Roman" panose="02020603050405020304" pitchFamily="18" charset="0"/>
              </a:rPr>
              <a:t>Life is more than what we see on the surface, and those who have ears to hear and eyes to see can grasp something deeper than what we see on the surface.</a:t>
            </a:r>
          </a:p>
          <a:p>
            <a:pPr marL="0" indent="0" algn="ctr">
              <a:buNone/>
            </a:pPr>
            <a:endParaRPr lang="en-US" sz="3200" dirty="0"/>
          </a:p>
        </p:txBody>
      </p:sp>
      <p:pic>
        <p:nvPicPr>
          <p:cNvPr id="4" name="Picture 3">
            <a:extLst>
              <a:ext uri="{FF2B5EF4-FFF2-40B4-BE49-F238E27FC236}">
                <a16:creationId xmlns:a16="http://schemas.microsoft.com/office/drawing/2014/main" id="{0134E668-9AC3-41B9-8D07-047CCC2EE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6801" y="287670"/>
            <a:ext cx="4907280" cy="5888735"/>
          </a:xfrm>
          <a:prstGeom prst="rect">
            <a:avLst/>
          </a:prstGeom>
          <a:ln>
            <a:noFill/>
          </a:ln>
          <a:effectLst>
            <a:softEdge rad="112500"/>
          </a:effectLst>
        </p:spPr>
      </p:pic>
    </p:spTree>
    <p:extLst>
      <p:ext uri="{BB962C8B-B14F-4D97-AF65-F5344CB8AC3E}">
        <p14:creationId xmlns:p14="http://schemas.microsoft.com/office/powerpoint/2010/main" val="6343814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FE27074-DCA5-4E97-9164-BC0C32550A77}"/>
              </a:ext>
            </a:extLst>
          </p:cNvPr>
          <p:cNvPicPr>
            <a:picLocks noChangeAspect="1"/>
          </p:cNvPicPr>
          <p:nvPr/>
        </p:nvPicPr>
        <p:blipFill>
          <a:blip r:embed="rId3"/>
          <a:stretch>
            <a:fillRect/>
          </a:stretch>
        </p:blipFill>
        <p:spPr>
          <a:xfrm>
            <a:off x="211532" y="3834466"/>
            <a:ext cx="5182739" cy="2954412"/>
          </a:xfrm>
          <a:prstGeom prst="rect">
            <a:avLst/>
          </a:prstGeom>
        </p:spPr>
      </p:pic>
      <p:pic>
        <p:nvPicPr>
          <p:cNvPr id="5" name="Imagen 4">
            <a:extLst>
              <a:ext uri="{FF2B5EF4-FFF2-40B4-BE49-F238E27FC236}">
                <a16:creationId xmlns:a16="http://schemas.microsoft.com/office/drawing/2014/main" id="{66ACD8C5-7AFC-45B2-B061-574776A5E9AC}"/>
              </a:ext>
            </a:extLst>
          </p:cNvPr>
          <p:cNvPicPr>
            <a:picLocks noChangeAspect="1"/>
          </p:cNvPicPr>
          <p:nvPr/>
        </p:nvPicPr>
        <p:blipFill>
          <a:blip r:embed="rId4"/>
          <a:stretch>
            <a:fillRect/>
          </a:stretch>
        </p:blipFill>
        <p:spPr>
          <a:xfrm>
            <a:off x="5788916" y="250796"/>
            <a:ext cx="5363597" cy="2823826"/>
          </a:xfrm>
          <a:prstGeom prst="rect">
            <a:avLst/>
          </a:prstGeom>
        </p:spPr>
      </p:pic>
      <p:sp>
        <p:nvSpPr>
          <p:cNvPr id="2" name="Rectangle 1">
            <a:extLst>
              <a:ext uri="{FF2B5EF4-FFF2-40B4-BE49-F238E27FC236}">
                <a16:creationId xmlns:a16="http://schemas.microsoft.com/office/drawing/2014/main" id="{E6F754A6-EA04-40F3-8599-7604D74E6BB8}"/>
              </a:ext>
            </a:extLst>
          </p:cNvPr>
          <p:cNvSpPr/>
          <p:nvPr/>
        </p:nvSpPr>
        <p:spPr>
          <a:xfrm>
            <a:off x="211532" y="2911136"/>
            <a:ext cx="11388022" cy="923330"/>
          </a:xfrm>
          <a:prstGeom prst="rect">
            <a:avLst/>
          </a:prstGeom>
        </p:spPr>
        <p:txBody>
          <a:bodyPr wrap="square">
            <a:spAutoFit/>
          </a:bodyPr>
          <a:lstStyle/>
          <a:p>
            <a:pPr lvl="0"/>
            <a:r>
              <a:rPr lang="en-US" sz="5400" b="1" dirty="0">
                <a:solidFill>
                  <a:srgbClr val="FFFF00"/>
                </a:solidFill>
                <a:latin typeface="Times New Roman" panose="02020603050405020304" pitchFamily="18" charset="0"/>
                <a:cs typeface="Times New Roman" panose="02020603050405020304" pitchFamily="18" charset="0"/>
              </a:rPr>
              <a:t>The future is emerging from within …</a:t>
            </a:r>
            <a:endParaRPr lang="es-HN" sz="5400" b="1" dirty="0">
              <a:solidFill>
                <a:srgbClr val="FFFF00"/>
              </a:solidFill>
              <a:latin typeface="Times New Roman" panose="02020603050405020304" pitchFamily="18" charset="0"/>
              <a:cs typeface="Times New Roman" panose="02020603050405020304" pitchFamily="18" charset="0"/>
            </a:endParaRPr>
          </a:p>
        </p:txBody>
      </p:sp>
      <p:pic>
        <p:nvPicPr>
          <p:cNvPr id="6" name="Imagen 1">
            <a:extLst>
              <a:ext uri="{FF2B5EF4-FFF2-40B4-BE49-F238E27FC236}">
                <a16:creationId xmlns:a16="http://schemas.microsoft.com/office/drawing/2014/main" id="{F5799FAC-F61C-48FD-B159-FF0B2C0771D8}"/>
              </a:ext>
            </a:extLst>
          </p:cNvPr>
          <p:cNvPicPr>
            <a:picLocks noChangeAspect="1"/>
          </p:cNvPicPr>
          <p:nvPr/>
        </p:nvPicPr>
        <p:blipFill>
          <a:blip r:embed="rId5"/>
          <a:stretch>
            <a:fillRect/>
          </a:stretch>
        </p:blipFill>
        <p:spPr>
          <a:xfrm>
            <a:off x="346538" y="301883"/>
            <a:ext cx="4912729" cy="2721652"/>
          </a:xfrm>
          <a:prstGeom prst="rect">
            <a:avLst/>
          </a:prstGeom>
          <a:ln>
            <a:noFill/>
          </a:ln>
        </p:spPr>
      </p:pic>
      <p:pic>
        <p:nvPicPr>
          <p:cNvPr id="7" name="Content Placeholder 3">
            <a:extLst>
              <a:ext uri="{FF2B5EF4-FFF2-40B4-BE49-F238E27FC236}">
                <a16:creationId xmlns:a16="http://schemas.microsoft.com/office/drawing/2014/main" id="{5A951BBD-4C6E-4712-BFB4-601369DABEC9}"/>
              </a:ext>
            </a:extLst>
          </p:cNvPr>
          <p:cNvPicPr>
            <a:picLocks noGrp="1"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8916" y="3783379"/>
            <a:ext cx="5363597" cy="2984943"/>
          </a:xfrm>
          <a:prstGeom prst="rect">
            <a:avLst/>
          </a:prstGeom>
        </p:spPr>
      </p:pic>
    </p:spTree>
    <p:extLst>
      <p:ext uri="{BB962C8B-B14F-4D97-AF65-F5344CB8AC3E}">
        <p14:creationId xmlns:p14="http://schemas.microsoft.com/office/powerpoint/2010/main" val="377619285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7F3A8A7-4A55-4C8E-BBFA-E530774A49F0}"/>
              </a:ext>
            </a:extLst>
          </p:cNvPr>
          <p:cNvPicPr>
            <a:picLocks noChangeAspect="1"/>
          </p:cNvPicPr>
          <p:nvPr/>
        </p:nvPicPr>
        <p:blipFill>
          <a:blip r:embed="rId3"/>
          <a:stretch>
            <a:fillRect/>
          </a:stretch>
        </p:blipFill>
        <p:spPr>
          <a:xfrm>
            <a:off x="2610494" y="356567"/>
            <a:ext cx="7121569" cy="4005883"/>
          </a:xfrm>
          <a:prstGeom prst="rect">
            <a:avLst/>
          </a:prstGeom>
        </p:spPr>
      </p:pic>
      <p:sp>
        <p:nvSpPr>
          <p:cNvPr id="2" name="Rectangle 1">
            <a:extLst>
              <a:ext uri="{FF2B5EF4-FFF2-40B4-BE49-F238E27FC236}">
                <a16:creationId xmlns:a16="http://schemas.microsoft.com/office/drawing/2014/main" id="{AB12BFC1-E773-4007-80B5-9BEB6F372AD3}"/>
              </a:ext>
            </a:extLst>
          </p:cNvPr>
          <p:cNvSpPr/>
          <p:nvPr/>
        </p:nvSpPr>
        <p:spPr>
          <a:xfrm>
            <a:off x="1752600" y="4658410"/>
            <a:ext cx="8722359" cy="1754326"/>
          </a:xfrm>
          <a:prstGeom prst="rect">
            <a:avLst/>
          </a:prstGeom>
        </p:spPr>
        <p:txBody>
          <a:bodyPr wrap="square">
            <a:spAutoFit/>
          </a:bodyPr>
          <a:lstStyle/>
          <a:p>
            <a:r>
              <a:rPr lang="en-US" sz="3600" b="1" dirty="0">
                <a:latin typeface="Times New Roman" panose="02020603050405020304" pitchFamily="18" charset="0"/>
                <a:ea typeface="Calibri" panose="020F0502020204030204" pitchFamily="34" charset="0"/>
              </a:rPr>
              <a:t>Farmer sows and the seeds just sprout, just spring up and grow from within and the inner essence of life comes out. </a:t>
            </a:r>
            <a:endParaRPr lang="en-US" sz="3600" b="1" dirty="0"/>
          </a:p>
        </p:txBody>
      </p:sp>
    </p:spTree>
    <p:extLst>
      <p:ext uri="{BB962C8B-B14F-4D97-AF65-F5344CB8AC3E}">
        <p14:creationId xmlns:p14="http://schemas.microsoft.com/office/powerpoint/2010/main" val="16990248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E47B5F-F534-4BD0-A901-2968194E94F3}"/>
              </a:ext>
            </a:extLst>
          </p:cNvPr>
          <p:cNvSpPr/>
          <p:nvPr/>
        </p:nvSpPr>
        <p:spPr>
          <a:xfrm>
            <a:off x="152400" y="509694"/>
            <a:ext cx="11734800" cy="1277914"/>
          </a:xfrm>
          <a:prstGeom prst="rect">
            <a:avLst/>
          </a:prstGeom>
        </p:spPr>
        <p:txBody>
          <a:bodyPr wrap="square">
            <a:spAutoFit/>
          </a:bodyPr>
          <a:lstStyle/>
          <a:p>
            <a:pPr marL="571500" indent="-571500">
              <a:lnSpc>
                <a:spcPct val="107000"/>
              </a:lnSpc>
              <a:buFont typeface="Wingdings" panose="05000000000000000000" pitchFamily="2" charset="2"/>
              <a:buChar char="v"/>
            </a:pPr>
            <a:r>
              <a:rPr lang="en-US" sz="3600" dirty="0">
                <a:solidFill>
                  <a:srgbClr val="FFFF00"/>
                </a:solidFill>
                <a:latin typeface="Aharoni" panose="02010803020104030203" pitchFamily="2" charset="-79"/>
                <a:ea typeface="Calibri" panose="020F0502020204030204" pitchFamily="34" charset="0"/>
                <a:cs typeface="Aharoni" panose="02010803020104030203" pitchFamily="2" charset="-79"/>
              </a:rPr>
              <a:t>There is One </a:t>
            </a:r>
            <a:r>
              <a:rPr lang="en-US" sz="3600" dirty="0">
                <a:solidFill>
                  <a:srgbClr val="00FF00"/>
                </a:solidFill>
                <a:latin typeface="Aharoni" panose="02010803020104030203" pitchFamily="2" charset="-79"/>
                <a:ea typeface="Calibri" panose="020F0502020204030204" pitchFamily="34" charset="0"/>
                <a:cs typeface="Aharoni" panose="02010803020104030203" pitchFamily="2" charset="-79"/>
              </a:rPr>
              <a:t>Transforming Presence.</a:t>
            </a:r>
          </a:p>
          <a:p>
            <a:pPr marL="571500" indent="-571500">
              <a:lnSpc>
                <a:spcPct val="107000"/>
              </a:lnSpc>
              <a:buFont typeface="Wingdings" panose="05000000000000000000" pitchFamily="2" charset="2"/>
              <a:buChar char="v"/>
            </a:pPr>
            <a:endParaRPr lang="en-US" sz="3600" dirty="0">
              <a:solidFill>
                <a:srgbClr val="FFFF00"/>
              </a:solidFill>
              <a:latin typeface="Aharoni" panose="02010803020104030203" pitchFamily="2" charset="-79"/>
              <a:ea typeface="Calibri" panose="020F0502020204030204" pitchFamily="34" charset="0"/>
              <a:cs typeface="Aharoni" panose="02010803020104030203" pitchFamily="2" charset="-79"/>
            </a:endParaRPr>
          </a:p>
        </p:txBody>
      </p:sp>
      <p:sp>
        <p:nvSpPr>
          <p:cNvPr id="3" name="Rectangle 2"/>
          <p:cNvSpPr/>
          <p:nvPr/>
        </p:nvSpPr>
        <p:spPr>
          <a:xfrm>
            <a:off x="62089" y="1528448"/>
            <a:ext cx="11424355" cy="1277914"/>
          </a:xfrm>
          <a:prstGeom prst="rect">
            <a:avLst/>
          </a:prstGeom>
        </p:spPr>
        <p:txBody>
          <a:bodyPr wrap="square">
            <a:spAutoFit/>
          </a:bodyPr>
          <a:lstStyle/>
          <a:p>
            <a:pPr marL="571500" lvl="0" indent="-571500">
              <a:lnSpc>
                <a:spcPct val="107000"/>
              </a:lnSpc>
              <a:buFont typeface="Wingdings" panose="05000000000000000000" pitchFamily="2" charset="2"/>
              <a:buChar char="v"/>
            </a:pPr>
            <a:r>
              <a:rPr lang="en-US" sz="3600" dirty="0">
                <a:solidFill>
                  <a:srgbClr val="FFFF00"/>
                </a:solidFill>
                <a:latin typeface="Aharoni" panose="02010803020104030203" pitchFamily="2" charset="-79"/>
                <a:ea typeface="Calibri" panose="020F0502020204030204" pitchFamily="34" charset="0"/>
                <a:cs typeface="Aharoni" panose="02010803020104030203" pitchFamily="2" charset="-79"/>
              </a:rPr>
              <a:t>The presence of the Divine is in everyone, in everything and is everywhere. </a:t>
            </a:r>
          </a:p>
        </p:txBody>
      </p:sp>
      <p:sp>
        <p:nvSpPr>
          <p:cNvPr id="4" name="Rectangle 3"/>
          <p:cNvSpPr/>
          <p:nvPr/>
        </p:nvSpPr>
        <p:spPr>
          <a:xfrm>
            <a:off x="0" y="2806362"/>
            <a:ext cx="11085689" cy="685124"/>
          </a:xfrm>
          <a:prstGeom prst="rect">
            <a:avLst/>
          </a:prstGeom>
        </p:spPr>
        <p:txBody>
          <a:bodyPr wrap="square">
            <a:spAutoFit/>
          </a:bodyPr>
          <a:lstStyle/>
          <a:p>
            <a:pPr marL="571500" lvl="0" indent="-571500">
              <a:lnSpc>
                <a:spcPct val="107000"/>
              </a:lnSpc>
              <a:buFont typeface="Wingdings" panose="05000000000000000000" pitchFamily="2" charset="2"/>
              <a:buChar char="v"/>
            </a:pPr>
            <a:r>
              <a:rPr lang="en-US" sz="3600" dirty="0">
                <a:solidFill>
                  <a:srgbClr val="FFFF00"/>
                </a:solidFill>
                <a:latin typeface="Aharoni" panose="02010803020104030203" pitchFamily="2" charset="-79"/>
                <a:ea typeface="Calibri" panose="020F0502020204030204" pitchFamily="34" charset="0"/>
                <a:cs typeface="Aharoni" panose="02010803020104030203" pitchFamily="2" charset="-79"/>
              </a:rPr>
              <a:t>We live in a God-soaked universe. </a:t>
            </a:r>
          </a:p>
        </p:txBody>
      </p:sp>
      <p:sp>
        <p:nvSpPr>
          <p:cNvPr id="5" name="Rectangle 4"/>
          <p:cNvSpPr/>
          <p:nvPr/>
        </p:nvSpPr>
        <p:spPr>
          <a:xfrm>
            <a:off x="62089" y="3633826"/>
            <a:ext cx="11238089" cy="1277914"/>
          </a:xfrm>
          <a:prstGeom prst="rect">
            <a:avLst/>
          </a:prstGeom>
        </p:spPr>
        <p:txBody>
          <a:bodyPr wrap="square">
            <a:spAutoFit/>
          </a:bodyPr>
          <a:lstStyle/>
          <a:p>
            <a:pPr marL="571500" lvl="0" indent="-571500">
              <a:lnSpc>
                <a:spcPct val="107000"/>
              </a:lnSpc>
              <a:buFont typeface="Wingdings" panose="05000000000000000000" pitchFamily="2" charset="2"/>
              <a:buChar char="v"/>
            </a:pPr>
            <a:r>
              <a:rPr lang="en-US" sz="3600" dirty="0">
                <a:solidFill>
                  <a:srgbClr val="FFFF00"/>
                </a:solidFill>
                <a:latin typeface="Aharoni" panose="02010803020104030203" pitchFamily="2" charset="-79"/>
                <a:ea typeface="Calibri" panose="020F0502020204030204" pitchFamily="34" charset="0"/>
                <a:cs typeface="Aharoni" panose="02010803020104030203" pitchFamily="2" charset="-79"/>
              </a:rPr>
              <a:t>That </a:t>
            </a:r>
            <a:r>
              <a:rPr lang="en-US" sz="3600" dirty="0">
                <a:solidFill>
                  <a:srgbClr val="00FF00"/>
                </a:solidFill>
                <a:latin typeface="Aharoni" panose="02010803020104030203" pitchFamily="2" charset="-79"/>
                <a:ea typeface="Calibri" panose="020F0502020204030204" pitchFamily="34" charset="0"/>
                <a:cs typeface="Aharoni" panose="02010803020104030203" pitchFamily="2" charset="-79"/>
              </a:rPr>
              <a:t>Transforming Presence </a:t>
            </a:r>
            <a:r>
              <a:rPr lang="en-US" sz="3600" dirty="0">
                <a:solidFill>
                  <a:srgbClr val="FFFF00"/>
                </a:solidFill>
                <a:latin typeface="Aharoni" panose="02010803020104030203" pitchFamily="2" charset="-79"/>
                <a:ea typeface="Calibri" panose="020F0502020204030204" pitchFamily="34" charset="0"/>
                <a:cs typeface="Aharoni" panose="02010803020104030203" pitchFamily="2" charset="-79"/>
              </a:rPr>
              <a:t>is the divine indwelling within all that exists.</a:t>
            </a:r>
          </a:p>
        </p:txBody>
      </p:sp>
      <p:sp>
        <p:nvSpPr>
          <p:cNvPr id="6" name="Rectangle 5"/>
          <p:cNvSpPr/>
          <p:nvPr/>
        </p:nvSpPr>
        <p:spPr>
          <a:xfrm>
            <a:off x="62089" y="5143162"/>
            <a:ext cx="11068755" cy="685124"/>
          </a:xfrm>
          <a:prstGeom prst="rect">
            <a:avLst/>
          </a:prstGeom>
        </p:spPr>
        <p:txBody>
          <a:bodyPr wrap="square">
            <a:spAutoFit/>
          </a:bodyPr>
          <a:lstStyle/>
          <a:p>
            <a:pPr marL="571500" lvl="0" indent="-571500">
              <a:lnSpc>
                <a:spcPct val="107000"/>
              </a:lnSpc>
              <a:buFont typeface="Wingdings" panose="05000000000000000000" pitchFamily="2" charset="2"/>
              <a:buChar char="v"/>
            </a:pPr>
            <a:r>
              <a:rPr lang="en-US" sz="3600" dirty="0">
                <a:solidFill>
                  <a:srgbClr val="FFFF00"/>
                </a:solidFill>
                <a:latin typeface="Aharoni" panose="02010803020104030203" pitchFamily="2" charset="-79"/>
                <a:ea typeface="Calibri" panose="020F0502020204030204" pitchFamily="34" charset="0"/>
                <a:cs typeface="Aharoni" panose="02010803020104030203" pitchFamily="2" charset="-79"/>
              </a:rPr>
              <a:t>Incarnation, began with creation and it continues ... </a:t>
            </a:r>
          </a:p>
        </p:txBody>
      </p:sp>
    </p:spTree>
    <p:extLst>
      <p:ext uri="{BB962C8B-B14F-4D97-AF65-F5344CB8AC3E}">
        <p14:creationId xmlns:p14="http://schemas.microsoft.com/office/powerpoint/2010/main" val="580096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828C783-759E-47BF-BE16-C29EB26DD7E7}"/>
              </a:ext>
            </a:extLst>
          </p:cNvPr>
          <p:cNvSpPr/>
          <p:nvPr/>
        </p:nvSpPr>
        <p:spPr>
          <a:xfrm>
            <a:off x="401782" y="942908"/>
            <a:ext cx="11346873" cy="2726900"/>
          </a:xfrm>
          <a:prstGeom prst="rect">
            <a:avLst/>
          </a:prstGeom>
        </p:spPr>
        <p:txBody>
          <a:bodyPr wrap="square">
            <a:spAutoFit/>
          </a:bodyPr>
          <a:lstStyle/>
          <a:p>
            <a:pPr marL="285750" marR="0" lvl="0" indent="-285750" algn="l" defTabSz="457200" rtl="0" eaLnBrk="1" fontAlgn="auto" latinLnBrk="0" hangingPunct="1">
              <a:lnSpc>
                <a:spcPct val="107000"/>
              </a:lnSpc>
              <a:spcBef>
                <a:spcPts val="0"/>
              </a:spcBef>
              <a:spcAft>
                <a:spcPts val="0"/>
              </a:spcAft>
              <a:buClrTx/>
              <a:buSzTx/>
              <a:buFontTx/>
              <a:buBlip>
                <a:blip r:embed="rId2"/>
              </a:buBlip>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effectLst/>
                <a:uLnTx/>
                <a:uFillTx/>
                <a:latin typeface="Britannic Bold" panose="020B0903060703020204" pitchFamily="34" charset="0"/>
                <a:ea typeface="Calibri" panose="020F0502020204030204" pitchFamily="34" charset="0"/>
                <a:cs typeface="Times New Roman" panose="02020603050405020304" pitchFamily="18" charset="0"/>
              </a:rPr>
              <a:t>How do we live from that reality, that invisible dimension, as Jesus did? </a:t>
            </a:r>
          </a:p>
          <a:p>
            <a:pPr marL="571500" marR="0" lvl="0" indent="-571500" algn="l" defTabSz="457200" rtl="0" eaLnBrk="1" fontAlgn="auto" latinLnBrk="0" hangingPunct="1">
              <a:lnSpc>
                <a:spcPct val="107000"/>
              </a:lnSpc>
              <a:spcBef>
                <a:spcPts val="0"/>
              </a:spcBef>
              <a:spcAft>
                <a:spcPts val="0"/>
              </a:spcAft>
              <a:buClrTx/>
              <a:buSzTx/>
              <a:buFont typeface="Wingdings" panose="05000000000000000000" pitchFamily="2" charset="2"/>
              <a:buChar char="v"/>
              <a:tabLst/>
              <a:defRPr/>
            </a:pPr>
            <a:endParaRPr kumimoji="0" lang="en-US" sz="4000" b="0" i="0" u="none" strike="noStrike" kern="1200" cap="none" spc="0" normalizeH="0" baseline="0" noProof="0" dirty="0">
              <a:ln>
                <a:noFill/>
              </a:ln>
              <a:effectLst/>
              <a:uLnTx/>
              <a:uFillTx/>
              <a:latin typeface="Britannic Bold" panose="020B0903060703020204" pitchFamily="34" charset="0"/>
              <a:ea typeface="Calibri" panose="020F0502020204030204" pitchFamily="34" charset="0"/>
              <a:cs typeface="Times New Roman" panose="02020603050405020304" pitchFamily="18" charset="0"/>
            </a:endParaRPr>
          </a:p>
          <a:p>
            <a:pPr marR="0" lvl="0" algn="l" defTabSz="457200" rtl="0" eaLnBrk="1" fontAlgn="auto" latinLnBrk="0" hangingPunct="1">
              <a:lnSpc>
                <a:spcPct val="107000"/>
              </a:lnSpc>
              <a:spcBef>
                <a:spcPts val="0"/>
              </a:spcBef>
              <a:spcAft>
                <a:spcPts val="0"/>
              </a:spcAft>
              <a:buClrTx/>
              <a:buSzTx/>
              <a:tabLst/>
              <a:defRPr/>
            </a:pPr>
            <a:r>
              <a:rPr kumimoji="0" lang="en-US" sz="4000" b="0" i="0" u="none" strike="noStrike" kern="1200" cap="none" spc="0" normalizeH="0" baseline="0" noProof="0" dirty="0">
                <a:ln>
                  <a:noFill/>
                </a:ln>
                <a:effectLst/>
                <a:uLnTx/>
                <a:uFillTx/>
                <a:latin typeface="Britannic Bold" panose="020B0903060703020204" pitchFamily="34" charset="0"/>
                <a:ea typeface="Calibri" panose="020F0502020204030204" pitchFamily="34" charset="0"/>
                <a:cs typeface="Times New Roman" panose="02020603050405020304" pitchFamily="18" charset="0"/>
              </a:rPr>
              <a:t> </a:t>
            </a:r>
            <a:endParaRPr kumimoji="0" lang="es-HN" sz="3600" b="0" i="0" u="none" strike="noStrike" kern="1200" cap="none" spc="0" normalizeH="0" baseline="0" noProof="0" dirty="0">
              <a:ln>
                <a:noFill/>
              </a:ln>
              <a:effectLst/>
              <a:uLnTx/>
              <a:uFillTx/>
              <a:latin typeface="Britannic Bold" panose="020B0903060703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01782" y="3338739"/>
            <a:ext cx="11215512" cy="2068259"/>
          </a:xfrm>
          <a:prstGeom prst="rect">
            <a:avLst/>
          </a:prstGeom>
        </p:spPr>
        <p:txBody>
          <a:bodyPr wrap="square">
            <a:spAutoFit/>
          </a:bodyPr>
          <a:lstStyle/>
          <a:p>
            <a:pPr lvl="0" defTabSz="457200">
              <a:lnSpc>
                <a:spcPct val="107000"/>
              </a:lnSpc>
              <a:defRPr/>
            </a:pPr>
            <a:r>
              <a:rPr lang="en-US" sz="4000" dirty="0">
                <a:solidFill>
                  <a:prstClr val="white"/>
                </a:solidFill>
                <a:latin typeface="Britannic Bold" panose="020B0903060703020204" pitchFamily="34" charset="0"/>
                <a:ea typeface="Calibri" panose="020F0502020204030204" pitchFamily="34" charset="0"/>
                <a:cs typeface="Times New Roman" panose="02020603050405020304" pitchFamily="18" charset="0"/>
              </a:rPr>
              <a:t>How do we live from that inner source, that transforming presence, personally and in communities?</a:t>
            </a:r>
            <a:endParaRPr lang="es-HN" sz="3600" dirty="0">
              <a:solidFill>
                <a:prstClr val="white"/>
              </a:solidFill>
              <a:latin typeface="Britannic Bold" panose="020B09030607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6977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31" name="Picture 30">
            <a:extLst>
              <a:ext uri="{FF2B5EF4-FFF2-40B4-BE49-F238E27FC236}">
                <a16:creationId xmlns:a16="http://schemas.microsoft.com/office/drawing/2014/main" id="{F0F06750-78FE-4472-8DA5-14CF3336F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3" name="Rectangle 2">
            <a:extLst>
              <a:ext uri="{FF2B5EF4-FFF2-40B4-BE49-F238E27FC236}">
                <a16:creationId xmlns:a16="http://schemas.microsoft.com/office/drawing/2014/main" id="{27E9CFB8-E830-475A-B0BC-A7EBEEA43731}"/>
              </a:ext>
            </a:extLst>
          </p:cNvPr>
          <p:cNvSpPr/>
          <p:nvPr/>
        </p:nvSpPr>
        <p:spPr>
          <a:xfrm>
            <a:off x="7944378" y="836341"/>
            <a:ext cx="4245218" cy="3538809"/>
          </a:xfrm>
          <a:prstGeom prst="rect">
            <a:avLst/>
          </a:prstGeom>
          <a:noFill/>
          <a:ln w="19050">
            <a:noFill/>
            <a:prstDash val="dash"/>
          </a:ln>
        </p:spPr>
        <p:txBody>
          <a:bodyPr vert="horz" lIns="91440" tIns="45720" rIns="91440" bIns="45720" rtlCol="0" anchor="b">
            <a:normAutofit/>
          </a:bodyPr>
          <a:lstStyle/>
          <a:p>
            <a:pPr>
              <a:lnSpc>
                <a:spcPct val="90000"/>
              </a:lnSpc>
              <a:spcBef>
                <a:spcPct val="0"/>
              </a:spcBef>
              <a:spcAft>
                <a:spcPts val="600"/>
              </a:spcAft>
            </a:pPr>
            <a:r>
              <a:rPr lang="en-US" altLang="en-US" sz="4000" b="1" cap="all" dirty="0">
                <a:latin typeface="+mj-lt"/>
                <a:ea typeface="+mj-ea"/>
                <a:cs typeface="+mj-cs"/>
              </a:rPr>
              <a:t>Transforming presence</a:t>
            </a:r>
          </a:p>
          <a:p>
            <a:pPr algn="r">
              <a:lnSpc>
                <a:spcPct val="90000"/>
              </a:lnSpc>
              <a:spcBef>
                <a:spcPct val="0"/>
              </a:spcBef>
              <a:spcAft>
                <a:spcPts val="600"/>
              </a:spcAft>
            </a:pPr>
            <a:endParaRPr lang="en-US" sz="4000" b="1" cap="all" dirty="0">
              <a:latin typeface="+mj-lt"/>
              <a:ea typeface="+mj-ea"/>
              <a:cs typeface="+mj-cs"/>
            </a:endParaRPr>
          </a:p>
          <a:p>
            <a:pPr algn="r">
              <a:lnSpc>
                <a:spcPct val="90000"/>
              </a:lnSpc>
              <a:spcBef>
                <a:spcPct val="0"/>
              </a:spcBef>
              <a:spcAft>
                <a:spcPts val="600"/>
              </a:spcAft>
            </a:pPr>
            <a:r>
              <a:rPr lang="en-US" sz="4000" cap="all" dirty="0" err="1">
                <a:latin typeface="+mj-lt"/>
                <a:ea typeface="+mj-ea"/>
                <a:cs typeface="+mj-cs"/>
              </a:rPr>
              <a:t>Transformar</a:t>
            </a:r>
            <a:r>
              <a:rPr lang="en-US" sz="4000" cap="all" dirty="0">
                <a:latin typeface="+mj-lt"/>
                <a:ea typeface="+mj-ea"/>
                <a:cs typeface="+mj-cs"/>
              </a:rPr>
              <a:t> la </a:t>
            </a:r>
            <a:r>
              <a:rPr lang="en-US" sz="4000" cap="all" dirty="0" err="1">
                <a:latin typeface="+mj-lt"/>
                <a:ea typeface="+mj-ea"/>
                <a:cs typeface="+mj-cs"/>
              </a:rPr>
              <a:t>presencia</a:t>
            </a:r>
            <a:endParaRPr lang="en-US" sz="4000" cap="all" dirty="0">
              <a:latin typeface="+mj-lt"/>
              <a:ea typeface="+mj-ea"/>
              <a:cs typeface="+mj-cs"/>
            </a:endParaRPr>
          </a:p>
          <a:p>
            <a:pPr algn="r">
              <a:lnSpc>
                <a:spcPct val="90000"/>
              </a:lnSpc>
              <a:spcBef>
                <a:spcPct val="0"/>
              </a:spcBef>
              <a:spcAft>
                <a:spcPts val="600"/>
              </a:spcAft>
            </a:pPr>
            <a:endParaRPr lang="en-US" sz="3400" cap="all" dirty="0">
              <a:latin typeface="+mj-lt"/>
              <a:ea typeface="+mj-ea"/>
              <a:cs typeface="+mj-cs"/>
            </a:endParaRPr>
          </a:p>
        </p:txBody>
      </p:sp>
      <p:pic>
        <p:nvPicPr>
          <p:cNvPr id="2" name="Picture 1">
            <a:extLst>
              <a:ext uri="{FF2B5EF4-FFF2-40B4-BE49-F238E27FC236}">
                <a16:creationId xmlns:a16="http://schemas.microsoft.com/office/drawing/2014/main" id="{CA1A023D-4142-4E17-8139-5E5590CDA6C8}"/>
              </a:ext>
            </a:extLst>
          </p:cNvPr>
          <p:cNvPicPr>
            <a:picLocks noChangeAspect="1"/>
          </p:cNvPicPr>
          <p:nvPr/>
        </p:nvPicPr>
        <p:blipFill rotWithShape="1">
          <a:blip r:embed="rId4"/>
          <a:srcRect t="29830" r="-2" b="-2"/>
          <a:stretch/>
        </p:blipFill>
        <p:spPr>
          <a:xfrm>
            <a:off x="2405" y="10"/>
            <a:ext cx="7794245" cy="6857990"/>
          </a:xfrm>
          <a:prstGeom prst="rect">
            <a:avLst/>
          </a:prstGeom>
        </p:spPr>
      </p:pic>
      <p:sp>
        <p:nvSpPr>
          <p:cNvPr id="33" name="Rectangle 32">
            <a:extLst>
              <a:ext uri="{FF2B5EF4-FFF2-40B4-BE49-F238E27FC236}">
                <a16:creationId xmlns:a16="http://schemas.microsoft.com/office/drawing/2014/main" id="{2DFFD9D3-0E77-42C3-B89D-A987E7760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C48F185-A6F4-40C2-A466-5CB3F23F2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6651" y="0"/>
            <a:ext cx="1645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29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942B22-7DE8-4881-942B-2D1A12F9D126}"/>
              </a:ext>
            </a:extLst>
          </p:cNvPr>
          <p:cNvSpPr/>
          <p:nvPr/>
        </p:nvSpPr>
        <p:spPr>
          <a:xfrm>
            <a:off x="182880" y="5094159"/>
            <a:ext cx="6096000" cy="593304"/>
          </a:xfrm>
          <a:prstGeom prst="rect">
            <a:avLst/>
          </a:prstGeom>
        </p:spPr>
        <p:txBody>
          <a:bodyPr>
            <a:spAutoFit/>
          </a:bodyPr>
          <a:lstStyle/>
          <a:p>
            <a:pPr>
              <a:lnSpc>
                <a:spcPct val="107000"/>
              </a:lnSpc>
            </a:pPr>
            <a:r>
              <a:rPr lang="en-US" sz="3200" b="1" dirty="0">
                <a:latin typeface="Times New Roman" panose="02020603050405020304" pitchFamily="18" charset="0"/>
                <a:ea typeface="Calibri" panose="020F0502020204030204" pitchFamily="34" charset="0"/>
                <a:cs typeface="Times New Roman" panose="02020603050405020304" pitchFamily="18" charset="0"/>
              </a:rPr>
              <a:t>These are tumultuous times.</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EE2934DD-C9B4-4581-AD18-692EB371F2E7}"/>
              </a:ext>
            </a:extLst>
          </p:cNvPr>
          <p:cNvSpPr/>
          <p:nvPr/>
        </p:nvSpPr>
        <p:spPr>
          <a:xfrm>
            <a:off x="86417" y="924336"/>
            <a:ext cx="4942379" cy="523220"/>
          </a:xfrm>
          <a:prstGeom prst="rect">
            <a:avLst/>
          </a:prstGeom>
        </p:spPr>
        <p:txBody>
          <a:bodyPr wrap="none">
            <a:spAutoFit/>
          </a:bodyPr>
          <a:lstStyle/>
          <a:p>
            <a:r>
              <a:rPr lang="en-US" sz="2800" b="1" dirty="0">
                <a:latin typeface="Times New Roman" panose="02020603050405020304" pitchFamily="18" charset="0"/>
                <a:ea typeface="Calibri" panose="020F0502020204030204" pitchFamily="34" charset="0"/>
                <a:cs typeface="Times New Roman" panose="02020603050405020304" pitchFamily="18" charset="0"/>
              </a:rPr>
              <a:t>Jesus in the boat with disciples</a:t>
            </a:r>
            <a:r>
              <a:rPr lang="en-US" b="1" dirty="0">
                <a:latin typeface="Times New Roman" panose="02020603050405020304" pitchFamily="18" charset="0"/>
                <a:ea typeface="Calibri" panose="020F0502020204030204" pitchFamily="34" charset="0"/>
                <a:cs typeface="Times New Roman" panose="02020603050405020304" pitchFamily="18" charset="0"/>
              </a:rPr>
              <a:t>.</a:t>
            </a:r>
            <a:endParaRPr lang="en-US" dirty="0"/>
          </a:p>
        </p:txBody>
      </p:sp>
      <p:sp>
        <p:nvSpPr>
          <p:cNvPr id="4" name="Rectangle 3">
            <a:extLst>
              <a:ext uri="{FF2B5EF4-FFF2-40B4-BE49-F238E27FC236}">
                <a16:creationId xmlns:a16="http://schemas.microsoft.com/office/drawing/2014/main" id="{F4A37849-570C-49F2-8490-B8381DD693C5}"/>
              </a:ext>
            </a:extLst>
          </p:cNvPr>
          <p:cNvSpPr/>
          <p:nvPr/>
        </p:nvSpPr>
        <p:spPr>
          <a:xfrm>
            <a:off x="5261121" y="460410"/>
            <a:ext cx="6096000" cy="3757760"/>
          </a:xfrm>
          <a:prstGeom prst="rect">
            <a:avLst/>
          </a:prstGeom>
        </p:spPr>
        <p:txBody>
          <a:bodyPr>
            <a:spAutoFit/>
          </a:bodyPr>
          <a:lstStyle/>
          <a:p>
            <a:pPr algn="just">
              <a:lnSpc>
                <a:spcPct val="107000"/>
              </a:lnSpc>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 do not believe that we are living any more in a time of transition.  </a:t>
            </a:r>
            <a:endParaRPr lang="en-US"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That is too tame a word to describe the upheavals taking place.  </a:t>
            </a:r>
            <a:endParaRPr lang="en-US"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We are in a time of chaos and more than ever need to be aware of the Spirit hovering over the waters”.</a:t>
            </a:r>
            <a:endParaRPr lang="en-US"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Philip Pinto, cfc</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03257D75-9662-4830-9C1A-555F500F1157}"/>
              </a:ext>
            </a:extLst>
          </p:cNvPr>
          <p:cNvSpPr/>
          <p:nvPr/>
        </p:nvSpPr>
        <p:spPr>
          <a:xfrm>
            <a:off x="5486141" y="4518710"/>
            <a:ext cx="6096000" cy="2174121"/>
          </a:xfrm>
          <a:prstGeom prst="rect">
            <a:avLst/>
          </a:prstGeom>
        </p:spPr>
        <p:txBody>
          <a:bodyPr>
            <a:spAutoFit/>
          </a:bodyPr>
          <a:lstStyle/>
          <a:p>
            <a:pPr>
              <a:lnSpc>
                <a:spcPct val="107000"/>
              </a:lnSpc>
            </a:pPr>
            <a:r>
              <a:rPr lang="en-US" sz="3200" b="1" dirty="0">
                <a:solidFill>
                  <a:srgbClr val="00FF00"/>
                </a:solidFill>
                <a:latin typeface="Times New Roman" panose="02020603050405020304" pitchFamily="18" charset="0"/>
                <a:ea typeface="Calibri" panose="020F0502020204030204" pitchFamily="34" charset="0"/>
                <a:cs typeface="Times New Roman" panose="02020603050405020304" pitchFamily="18" charset="0"/>
              </a:rPr>
              <a:t>We, of course, try to live this time with faith, with trust, with an awareness of the new that is emerging ……</a:t>
            </a:r>
            <a:endParaRPr lang="en-US" sz="3200" b="1"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D411F95B-8A90-44B3-AC9D-FAE42EC337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98" y="1605280"/>
            <a:ext cx="5018762" cy="3488879"/>
          </a:xfrm>
          <a:prstGeom prst="rect">
            <a:avLst/>
          </a:prstGeom>
          <a:ln>
            <a:noFill/>
          </a:ln>
          <a:effectLst>
            <a:softEdge rad="112500"/>
          </a:effectLst>
        </p:spPr>
      </p:pic>
    </p:spTree>
    <p:extLst>
      <p:ext uri="{BB962C8B-B14F-4D97-AF65-F5344CB8AC3E}">
        <p14:creationId xmlns:p14="http://schemas.microsoft.com/office/powerpoint/2010/main" val="9395776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Mis imágenes\DSC00264.JPG"/>
          <p:cNvPicPr>
            <a:picLocks noGrp="1" noChangeAspect="1" noChangeArrowheads="1"/>
          </p:cNvPicPr>
          <p:nvPr>
            <p:ph idx="1"/>
          </p:nvPr>
        </p:nvPicPr>
        <p:blipFill>
          <a:blip r:embed="rId2" cstate="print"/>
          <a:srcRect/>
          <a:stretch>
            <a:fillRect/>
          </a:stretch>
        </p:blipFill>
        <p:spPr bwMode="auto">
          <a:xfrm>
            <a:off x="0" y="0"/>
            <a:ext cx="8399371" cy="6858000"/>
          </a:xfrm>
          <a:prstGeom prst="rect">
            <a:avLst/>
          </a:prstGeom>
          <a:noFill/>
        </p:spPr>
      </p:pic>
      <p:sp>
        <p:nvSpPr>
          <p:cNvPr id="3" name="TextBox 2"/>
          <p:cNvSpPr txBox="1"/>
          <p:nvPr/>
        </p:nvSpPr>
        <p:spPr>
          <a:xfrm>
            <a:off x="222336" y="567498"/>
            <a:ext cx="7727245" cy="4724370"/>
          </a:xfrm>
          <a:prstGeom prst="rect">
            <a:avLst/>
          </a:prstGeom>
          <a:noFill/>
        </p:spPr>
        <p:txBody>
          <a:bodyPr wrap="square" rtlCol="0">
            <a:spAutoFit/>
          </a:bodyPr>
          <a:lstStyle/>
          <a:p>
            <a:pPr>
              <a:lnSpc>
                <a:spcPct val="90000"/>
              </a:lnSpc>
            </a:pPr>
            <a:r>
              <a:rPr lang="es-HN" sz="4000" dirty="0">
                <a:solidFill>
                  <a:schemeClr val="bg1"/>
                </a:solidFill>
                <a:latin typeface="Aharoni" panose="02010803020104030203" pitchFamily="2" charset="-79"/>
                <a:cs typeface="Aharoni" panose="02010803020104030203" pitchFamily="2" charset="-79"/>
              </a:rPr>
              <a:t>Since my house burnt down</a:t>
            </a:r>
          </a:p>
          <a:p>
            <a:pPr>
              <a:lnSpc>
                <a:spcPct val="90000"/>
              </a:lnSpc>
            </a:pPr>
            <a:r>
              <a:rPr lang="es-HN" sz="4000" dirty="0">
                <a:solidFill>
                  <a:schemeClr val="bg1"/>
                </a:solidFill>
                <a:latin typeface="Aharoni" panose="02010803020104030203" pitchFamily="2" charset="-79"/>
                <a:cs typeface="Aharoni" panose="02010803020104030203" pitchFamily="2" charset="-79"/>
              </a:rPr>
              <a:t>I, now own a better view of the rising moon</a:t>
            </a:r>
          </a:p>
          <a:p>
            <a:pPr>
              <a:lnSpc>
                <a:spcPct val="90000"/>
              </a:lnSpc>
            </a:pPr>
            <a:endParaRPr lang="es-HN" sz="4000" dirty="0">
              <a:solidFill>
                <a:schemeClr val="bg1"/>
              </a:solidFill>
              <a:latin typeface="Aharoni" panose="02010803020104030203" pitchFamily="2" charset="-79"/>
              <a:cs typeface="Aharoni" panose="02010803020104030203" pitchFamily="2" charset="-79"/>
            </a:endParaRPr>
          </a:p>
          <a:p>
            <a:r>
              <a:rPr lang="es-ES" sz="4000" dirty="0">
                <a:solidFill>
                  <a:srgbClr val="FFFF00"/>
                </a:solidFill>
                <a:latin typeface="Segoe UI Web (West European)"/>
              </a:rPr>
              <a:t>Desde que mi casa se incendió Yo, ahora tengo una mejor vista de la luna en ascenso</a:t>
            </a:r>
          </a:p>
          <a:p>
            <a:pPr>
              <a:lnSpc>
                <a:spcPct val="90000"/>
              </a:lnSpc>
            </a:pPr>
            <a:endParaRPr lang="es-HN" sz="4000" dirty="0">
              <a:solidFill>
                <a:schemeClr val="bg1"/>
              </a:solidFill>
              <a:latin typeface="Aharoni" panose="02010803020104030203" pitchFamily="2" charset="-79"/>
              <a:cs typeface="Aharoni" panose="02010803020104030203" pitchFamily="2" charset="-79"/>
            </a:endParaRPr>
          </a:p>
        </p:txBody>
      </p:sp>
      <p:sp>
        <p:nvSpPr>
          <p:cNvPr id="2" name="Rectangle 1">
            <a:extLst>
              <a:ext uri="{FF2B5EF4-FFF2-40B4-BE49-F238E27FC236}">
                <a16:creationId xmlns:a16="http://schemas.microsoft.com/office/drawing/2014/main" id="{77E7009F-7535-45D4-85AD-EAD63D0BB216}"/>
              </a:ext>
            </a:extLst>
          </p:cNvPr>
          <p:cNvSpPr/>
          <p:nvPr/>
        </p:nvSpPr>
        <p:spPr>
          <a:xfrm>
            <a:off x="8543074" y="165437"/>
            <a:ext cx="3789679" cy="5990999"/>
          </a:xfrm>
          <a:prstGeom prst="rect">
            <a:avLst/>
          </a:prstGeom>
        </p:spPr>
        <p:txBody>
          <a:bodyPr wrap="square">
            <a:spAutoFit/>
          </a:bodyPr>
          <a:lstStyle/>
          <a:p>
            <a:pPr>
              <a:lnSpc>
                <a:spcPct val="107000"/>
              </a:lnSpc>
            </a:pPr>
            <a:r>
              <a:rPr lang="en-US" sz="3600" b="1" dirty="0">
                <a:latin typeface="Times New Roman" panose="02020603050405020304" pitchFamily="18" charset="0"/>
                <a:ea typeface="Calibri" panose="020F0502020204030204" pitchFamily="34" charset="0"/>
                <a:cs typeface="Times New Roman" panose="02020603050405020304" pitchFamily="18" charset="0"/>
              </a:rPr>
              <a:t>We want to live into these times positively, even in the midst of loss.  </a:t>
            </a:r>
            <a:r>
              <a:rPr lang="en-US" sz="3600" b="1" u="sng" dirty="0">
                <a:latin typeface="Times New Roman" panose="02020603050405020304" pitchFamily="18" charset="0"/>
                <a:ea typeface="Calibri" panose="020F0502020204030204" pitchFamily="34" charset="0"/>
                <a:cs typeface="Times New Roman" panose="02020603050405020304" pitchFamily="18" charset="0"/>
              </a:rPr>
              <a:t>It entails a letting go. </a:t>
            </a:r>
            <a:r>
              <a:rPr lang="en-US" sz="3600" b="1" dirty="0">
                <a:latin typeface="Times New Roman" panose="02020603050405020304" pitchFamily="18" charset="0"/>
                <a:ea typeface="Calibri" panose="020F0502020204030204" pitchFamily="34" charset="0"/>
                <a:cs typeface="Times New Roman" panose="02020603050405020304" pitchFamily="18" charset="0"/>
              </a:rPr>
              <a:t>That might sound passive, but it is actually quite active and intentional</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3688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BE504C3-70D2-48C6-9002-867F38B3B05D}"/>
              </a:ext>
            </a:extLst>
          </p:cNvPr>
          <p:cNvSpPr>
            <a:spLocks noGrp="1"/>
          </p:cNvSpPr>
          <p:nvPr>
            <p:ph idx="1"/>
          </p:nvPr>
        </p:nvSpPr>
        <p:spPr>
          <a:xfrm>
            <a:off x="709863" y="304801"/>
            <a:ext cx="10828421" cy="6095999"/>
          </a:xfrm>
        </p:spPr>
        <p:txBody>
          <a:bodyPr>
            <a:normAutofit/>
          </a:bodyPr>
          <a:lstStyle/>
          <a:p>
            <a:pPr marL="0" indent="0">
              <a:buNone/>
            </a:pPr>
            <a:endParaRPr lang="en-US" sz="3900" b="1" dirty="0">
              <a:latin typeface="Baskerville SemiBold"/>
              <a:cs typeface="Baskerville SemiBold"/>
            </a:endParaRPr>
          </a:p>
          <a:p>
            <a:pPr marL="0" indent="0">
              <a:buNone/>
            </a:pPr>
            <a:r>
              <a:rPr lang="en-US" sz="3900" b="1" dirty="0">
                <a:latin typeface="Baskerville SemiBold"/>
                <a:cs typeface="Baskerville SemiBold"/>
              </a:rPr>
              <a:t>“We must be willing to constantly sit on the edge of mystery and unlearn what has helped to guide us in the past but is no longer as useful now.  To do this we must be willing to ask the questions that will open us up to hear the quiet, powerful voice of freedom”.</a:t>
            </a:r>
          </a:p>
          <a:p>
            <a:pPr marL="0" indent="0">
              <a:buNone/>
            </a:pPr>
            <a:r>
              <a:rPr lang="en-US" sz="6000" dirty="0">
                <a:latin typeface="Baskerville SemiBold"/>
                <a:cs typeface="Baskerville SemiBold"/>
              </a:rPr>
              <a:t>	</a:t>
            </a:r>
            <a:r>
              <a:rPr lang="en-US" sz="2800" dirty="0">
                <a:latin typeface="Baskerville SemiBold"/>
                <a:cs typeface="Baskerville SemiBold"/>
              </a:rPr>
              <a:t>Robert Wick</a:t>
            </a:r>
            <a:endParaRPr lang="en-US" sz="6600" dirty="0">
              <a:latin typeface="Baskerville SemiBold"/>
              <a:cs typeface="Baskerville SemiBold"/>
            </a:endParaRPr>
          </a:p>
          <a:p>
            <a:pPr lvl="8"/>
            <a:endParaRPr lang="es-HN" dirty="0"/>
          </a:p>
        </p:txBody>
      </p:sp>
      <p:pic>
        <p:nvPicPr>
          <p:cNvPr id="4" name="Picture 1" descr="http://media.knoxnews.com/media/img/photos/2011/09/02/220110902144024001_t607.JPG">
            <a:extLst>
              <a:ext uri="{FF2B5EF4-FFF2-40B4-BE49-F238E27FC236}">
                <a16:creationId xmlns:a16="http://schemas.microsoft.com/office/drawing/2014/main" id="{54C40BB5-03B5-4BE4-A83D-52884B21D9A0}"/>
              </a:ext>
            </a:extLst>
          </p:cNvPr>
          <p:cNvPicPr>
            <a:picLocks noChangeAspect="1" noChangeArrowheads="1"/>
          </p:cNvPicPr>
          <p:nvPr/>
        </p:nvPicPr>
        <p:blipFill>
          <a:blip r:embed="rId2" cstate="print"/>
          <a:srcRect t="32986" b="10874"/>
          <a:stretch>
            <a:fillRect/>
          </a:stretch>
        </p:blipFill>
        <p:spPr bwMode="auto">
          <a:xfrm>
            <a:off x="6124073" y="4183529"/>
            <a:ext cx="5971110" cy="2674471"/>
          </a:xfrm>
          <a:prstGeom prst="rect">
            <a:avLst/>
          </a:prstGeom>
          <a:ln>
            <a:noFill/>
          </a:ln>
          <a:effectLst>
            <a:softEdge rad="112500"/>
          </a:effectLst>
        </p:spPr>
      </p:pic>
    </p:spTree>
    <p:extLst>
      <p:ext uri="{BB962C8B-B14F-4D97-AF65-F5344CB8AC3E}">
        <p14:creationId xmlns:p14="http://schemas.microsoft.com/office/powerpoint/2010/main" val="36569298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DA7C782-1F70-4CD3-BF6C-9EC0B770C722}"/>
              </a:ext>
            </a:extLst>
          </p:cNvPr>
          <p:cNvSpPr>
            <a:spLocks noGrp="1"/>
          </p:cNvSpPr>
          <p:nvPr>
            <p:ph idx="1"/>
          </p:nvPr>
        </p:nvSpPr>
        <p:spPr>
          <a:xfrm>
            <a:off x="637674" y="190500"/>
            <a:ext cx="9725526" cy="2039056"/>
          </a:xfrm>
        </p:spPr>
        <p:txBody>
          <a:bodyPr/>
          <a:lstStyle/>
          <a:p>
            <a:pPr marL="0" indent="0">
              <a:buNone/>
            </a:pPr>
            <a:r>
              <a:rPr lang="en-US" sz="4800" b="1" dirty="0">
                <a:latin typeface="Times New Roman" panose="02020603050405020304" pitchFamily="18" charset="0"/>
                <a:cs typeface="Times New Roman" panose="02020603050405020304" pitchFamily="18" charset="0"/>
              </a:rPr>
              <a:t>Large scale sorting out </a:t>
            </a:r>
          </a:p>
          <a:p>
            <a:pPr marL="0" indent="0">
              <a:buNone/>
            </a:pPr>
            <a:r>
              <a:rPr lang="en-US" sz="4800" b="1" dirty="0">
                <a:latin typeface="Times New Roman" panose="02020603050405020304" pitchFamily="18" charset="0"/>
                <a:cs typeface="Times New Roman" panose="02020603050405020304" pitchFamily="18" charset="0"/>
              </a:rPr>
              <a:t>of what is of the essence</a:t>
            </a:r>
          </a:p>
          <a:p>
            <a:endParaRPr lang="es-HN" dirty="0"/>
          </a:p>
        </p:txBody>
      </p:sp>
      <p:pic>
        <p:nvPicPr>
          <p:cNvPr id="4" name="Picture 1" descr="https://encrypted-tbn3.gstatic.com/images?q=tbn:ANd9GcSkNsQPKqtcZrkVcITEaincxvJQ5YcArj9UiC3MPEgjNlrIaeU5">
            <a:extLst>
              <a:ext uri="{FF2B5EF4-FFF2-40B4-BE49-F238E27FC236}">
                <a16:creationId xmlns:a16="http://schemas.microsoft.com/office/drawing/2014/main" id="{6E1C1C4B-3718-4C37-9BC5-D5AEE89789CD}"/>
              </a:ext>
            </a:extLst>
          </p:cNvPr>
          <p:cNvPicPr>
            <a:picLocks noChangeAspect="1" noChangeArrowheads="1"/>
          </p:cNvPicPr>
          <p:nvPr/>
        </p:nvPicPr>
        <p:blipFill>
          <a:blip r:embed="rId2" cstate="print"/>
          <a:srcRect/>
          <a:stretch>
            <a:fillRect/>
          </a:stretch>
        </p:blipFill>
        <p:spPr bwMode="auto">
          <a:xfrm>
            <a:off x="2876883" y="2661652"/>
            <a:ext cx="5630778" cy="3581400"/>
          </a:xfrm>
          <a:prstGeom prst="rect">
            <a:avLst/>
          </a:prstGeom>
          <a:ln>
            <a:noFill/>
          </a:ln>
          <a:effectLst>
            <a:softEdge rad="112500"/>
          </a:effectLst>
        </p:spPr>
      </p:pic>
    </p:spTree>
    <p:extLst>
      <p:ext uri="{BB962C8B-B14F-4D97-AF65-F5344CB8AC3E}">
        <p14:creationId xmlns:p14="http://schemas.microsoft.com/office/powerpoint/2010/main" val="33399745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User\AppData\Local\Microsoft\Windows\Temporary Internet Files\Content.IE5\Y5ALR872\4426618618_fb0fc146f2_z[1].jpg">
            <a:extLst>
              <a:ext uri="{FF2B5EF4-FFF2-40B4-BE49-F238E27FC236}">
                <a16:creationId xmlns:a16="http://schemas.microsoft.com/office/drawing/2014/main" id="{F913B43A-C070-4975-9298-6163A889B538}"/>
              </a:ext>
            </a:extLst>
          </p:cNvPr>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318976" y="127591"/>
            <a:ext cx="11873023" cy="6752289"/>
          </a:xfrm>
          <a:prstGeom prst="rect">
            <a:avLst/>
          </a:prstGeom>
          <a:noFill/>
        </p:spPr>
      </p:pic>
      <p:sp>
        <p:nvSpPr>
          <p:cNvPr id="2" name="Rectangle 1">
            <a:extLst>
              <a:ext uri="{FF2B5EF4-FFF2-40B4-BE49-F238E27FC236}">
                <a16:creationId xmlns:a16="http://schemas.microsoft.com/office/drawing/2014/main" id="{4B043604-C96F-4480-B92D-936C00C245BA}"/>
              </a:ext>
            </a:extLst>
          </p:cNvPr>
          <p:cNvSpPr/>
          <p:nvPr/>
        </p:nvSpPr>
        <p:spPr>
          <a:xfrm>
            <a:off x="2540256" y="2967335"/>
            <a:ext cx="7111499"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Walking through the fog</a:t>
            </a:r>
          </a:p>
        </p:txBody>
      </p:sp>
    </p:spTree>
    <p:extLst>
      <p:ext uri="{BB962C8B-B14F-4D97-AF65-F5344CB8AC3E}">
        <p14:creationId xmlns:p14="http://schemas.microsoft.com/office/powerpoint/2010/main" val="8350595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2">
            <a:extLst>
              <a:ext uri="{FF2B5EF4-FFF2-40B4-BE49-F238E27FC236}">
                <a16:creationId xmlns:a16="http://schemas.microsoft.com/office/drawing/2014/main" id="{AC61BF16-F89C-4CCC-B80C-818D118BE028}"/>
              </a:ext>
            </a:extLst>
          </p:cNvPr>
          <p:cNvSpPr>
            <a:spLocks noGrp="1"/>
          </p:cNvSpPr>
          <p:nvPr>
            <p:ph idx="1"/>
          </p:nvPr>
        </p:nvSpPr>
        <p:spPr>
          <a:xfrm>
            <a:off x="772160" y="609600"/>
            <a:ext cx="10982960" cy="5628640"/>
          </a:xfrm>
          <a:prstGeom prst="frame">
            <a:avLst/>
          </a:prstGeom>
          <a:solidFill>
            <a:schemeClr val="bg2">
              <a:lumMod val="7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marL="0" indent="0" algn="ctr">
              <a:lnSpc>
                <a:spcPct val="90000"/>
              </a:lnSpc>
              <a:buNone/>
            </a:pPr>
            <a:r>
              <a:rPr lang="en-US" sz="4800" b="1" dirty="0">
                <a:solidFill>
                  <a:srgbClr val="FFFF00"/>
                </a:solidFill>
                <a:latin typeface="Times New Roman" panose="02020603050405020304" pitchFamily="18" charset="0"/>
                <a:cs typeface="Times New Roman" panose="02020603050405020304" pitchFamily="18" charset="0"/>
              </a:rPr>
              <a:t>It’s hard to see the whole picture when you’re </a:t>
            </a:r>
          </a:p>
          <a:p>
            <a:pPr marL="0" indent="0" algn="ctr">
              <a:lnSpc>
                <a:spcPct val="90000"/>
              </a:lnSpc>
              <a:buNone/>
            </a:pPr>
            <a:r>
              <a:rPr lang="en-US" sz="4800" b="1" dirty="0">
                <a:solidFill>
                  <a:srgbClr val="FFFF00"/>
                </a:solidFill>
                <a:latin typeface="Times New Roman" panose="02020603050405020304" pitchFamily="18" charset="0"/>
                <a:cs typeface="Times New Roman" panose="02020603050405020304" pitchFamily="18" charset="0"/>
              </a:rPr>
              <a:t>inside </a:t>
            </a:r>
          </a:p>
          <a:p>
            <a:pPr marL="0" indent="0" algn="ctr">
              <a:lnSpc>
                <a:spcPct val="90000"/>
              </a:lnSpc>
              <a:buNone/>
            </a:pPr>
            <a:r>
              <a:rPr lang="en-US" sz="4800" b="1" dirty="0">
                <a:solidFill>
                  <a:srgbClr val="FFFF00"/>
                </a:solidFill>
                <a:latin typeface="Times New Roman" panose="02020603050405020304" pitchFamily="18" charset="0"/>
                <a:cs typeface="Times New Roman" panose="02020603050405020304" pitchFamily="18" charset="0"/>
              </a:rPr>
              <a:t>the frame. </a:t>
            </a:r>
          </a:p>
          <a:p>
            <a:endParaRPr lang="es-HN" dirty="0">
              <a:solidFill>
                <a:schemeClr val="tx1"/>
              </a:solidFill>
            </a:endParaRPr>
          </a:p>
        </p:txBody>
      </p:sp>
    </p:spTree>
    <p:extLst>
      <p:ext uri="{BB962C8B-B14F-4D97-AF65-F5344CB8AC3E}">
        <p14:creationId xmlns:p14="http://schemas.microsoft.com/office/powerpoint/2010/main" val="20318001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1B93BAB-A42E-4557-BE1E-19A305C778C0}"/>
              </a:ext>
            </a:extLst>
          </p:cNvPr>
          <p:cNvSpPr>
            <a:spLocks noGrp="1"/>
          </p:cNvSpPr>
          <p:nvPr>
            <p:ph idx="1"/>
          </p:nvPr>
        </p:nvSpPr>
        <p:spPr>
          <a:xfrm>
            <a:off x="924560" y="1586088"/>
            <a:ext cx="10749280" cy="2139243"/>
          </a:xfrm>
        </p:spPr>
        <p:txBody>
          <a:bodyPr>
            <a:normAutofit lnSpcReduction="10000"/>
          </a:bodyPr>
          <a:lstStyle/>
          <a:p>
            <a:pPr marL="0" indent="0">
              <a:buNone/>
            </a:pPr>
            <a:r>
              <a:rPr lang="en-US" sz="6000" b="1" dirty="0">
                <a:latin typeface="Times New Roman" panose="02020603050405020304" pitchFamily="18" charset="0"/>
                <a:cs typeface="Times New Roman" panose="02020603050405020304" pitchFamily="18" charset="0"/>
              </a:rPr>
              <a:t>FROM Domination; hierarchy  </a:t>
            </a:r>
          </a:p>
        </p:txBody>
      </p:sp>
      <p:sp>
        <p:nvSpPr>
          <p:cNvPr id="2" name="Rectángulo 1">
            <a:extLst>
              <a:ext uri="{FF2B5EF4-FFF2-40B4-BE49-F238E27FC236}">
                <a16:creationId xmlns:a16="http://schemas.microsoft.com/office/drawing/2014/main" id="{98D137F6-CEED-4B7B-A395-C129354B0FC6}"/>
              </a:ext>
            </a:extLst>
          </p:cNvPr>
          <p:cNvSpPr/>
          <p:nvPr/>
        </p:nvSpPr>
        <p:spPr>
          <a:xfrm>
            <a:off x="4340308" y="228601"/>
            <a:ext cx="2868093" cy="120032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7200" b="1" i="1" u="none" strike="noStrike" kern="1200" cap="none" spc="0" normalizeH="0" baseline="0" noProof="0" dirty="0">
                <a:ln w="9525">
                  <a:solidFill>
                    <a:prstClr val="white"/>
                  </a:solidFill>
                  <a:prstDash val="solid"/>
                </a:ln>
                <a:solidFill>
                  <a:prstClr val="black"/>
                </a:solidFill>
                <a:effectLst>
                  <a:reflection blurRad="6350" stA="60000" endA="900" endPos="58000" dir="5400000" sy="-100000" algn="bl" rotWithShape="0"/>
                </a:effectLst>
                <a:uLnTx/>
                <a:uFillTx/>
                <a:latin typeface="Tw Cen MT"/>
                <a:ea typeface="+mn-ea"/>
                <a:cs typeface="+mn-cs"/>
              </a:rPr>
              <a:t>SHIFT!!!!</a:t>
            </a:r>
          </a:p>
        </p:txBody>
      </p:sp>
      <p:sp>
        <p:nvSpPr>
          <p:cNvPr id="4" name="Rectangle 3"/>
          <p:cNvSpPr/>
          <p:nvPr/>
        </p:nvSpPr>
        <p:spPr>
          <a:xfrm>
            <a:off x="1066800" y="4311639"/>
            <a:ext cx="10464800" cy="2308324"/>
          </a:xfrm>
          <a:prstGeom prst="rect">
            <a:avLst/>
          </a:prstGeom>
        </p:spPr>
        <p:txBody>
          <a:bodyPr wrap="square">
            <a:spAutoFit/>
          </a:bodyPr>
          <a:lstStyle/>
          <a:p>
            <a:pPr lvl="0">
              <a:lnSpc>
                <a:spcPct val="120000"/>
              </a:lnSpc>
              <a:spcBef>
                <a:spcPts val="1000"/>
              </a:spcBef>
              <a:buClr>
                <a:prstClr val="black"/>
              </a:buClr>
            </a:pPr>
            <a:r>
              <a:rPr lang="en-US" sz="6000" b="1" cap="all" dirty="0">
                <a:solidFill>
                  <a:prstClr val="black"/>
                </a:solidFill>
                <a:latin typeface="Times New Roman" panose="02020603050405020304" pitchFamily="18" charset="0"/>
                <a:cs typeface="Times New Roman" panose="02020603050405020304" pitchFamily="18" charset="0"/>
              </a:rPr>
              <a:t>Self-organizing systems</a:t>
            </a:r>
            <a:endParaRPr lang="es-HN" sz="6000" b="1" cap="all"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90482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7B0ED3-3BF3-4058-848B-0D360AC8FEB9}"/>
              </a:ext>
            </a:extLst>
          </p:cNvPr>
          <p:cNvSpPr/>
          <p:nvPr/>
        </p:nvSpPr>
        <p:spPr>
          <a:xfrm>
            <a:off x="425669" y="791694"/>
            <a:ext cx="11340662" cy="2308324"/>
          </a:xfrm>
          <a:prstGeom prst="rect">
            <a:avLst/>
          </a:prstGeom>
          <a:noFill/>
        </p:spPr>
        <p:txBody>
          <a:bodyPr wrap="square" lIns="91440" tIns="45720" rIns="91440" bIns="45720">
            <a:spAutoFit/>
          </a:bodyPr>
          <a:lstStyle/>
          <a:p>
            <a:r>
              <a:rPr lang="en-US" sz="4800" b="0" cap="none" spc="0" dirty="0">
                <a:ln w="0"/>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“You never change things by fighting the existing reality. </a:t>
            </a:r>
          </a:p>
          <a:p>
            <a:endParaRPr lang="en-US" sz="4800" b="0" cap="none" spc="0" dirty="0">
              <a:ln w="0"/>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endParaRPr>
          </a:p>
        </p:txBody>
      </p:sp>
      <p:sp>
        <p:nvSpPr>
          <p:cNvPr id="3" name="Rectangle 2"/>
          <p:cNvSpPr/>
          <p:nvPr/>
        </p:nvSpPr>
        <p:spPr>
          <a:xfrm>
            <a:off x="533400" y="2931532"/>
            <a:ext cx="11125200" cy="2400657"/>
          </a:xfrm>
          <a:prstGeom prst="rect">
            <a:avLst/>
          </a:prstGeom>
        </p:spPr>
        <p:txBody>
          <a:bodyPr wrap="square">
            <a:spAutoFit/>
          </a:bodyPr>
          <a:lstStyle/>
          <a:p>
            <a:pPr lvl="0"/>
            <a:r>
              <a:rPr lang="en-US" sz="4800" dirty="0">
                <a:ln w="0"/>
                <a:solidFill>
                  <a:prstClr val="white"/>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To change something, build a new model, that makes the existing model obsolete”</a:t>
            </a:r>
          </a:p>
          <a:p>
            <a:pPr lvl="0" algn="ctr"/>
            <a:r>
              <a:rPr lang="en-US" sz="5400" dirty="0">
                <a:ln w="0"/>
                <a:solidFill>
                  <a:prstClr val="white"/>
                </a:solidFill>
                <a:effectLst>
                  <a:outerShdw blurRad="38100" dist="25400" dir="5400000" algn="ctr" rotWithShape="0">
                    <a:srgbClr val="6E747A">
                      <a:alpha val="43000"/>
                    </a:srgbClr>
                  </a:outerShdw>
                </a:effectLst>
              </a:rPr>
              <a:t>                                             - </a:t>
            </a:r>
            <a:r>
              <a:rPr lang="en-US" sz="2800" b="1" dirty="0">
                <a:ln w="0"/>
                <a:solidFill>
                  <a:prstClr val="white"/>
                </a:solidFill>
              </a:rPr>
              <a:t>Fuller </a:t>
            </a:r>
            <a:r>
              <a:rPr lang="en-US" sz="5400" dirty="0">
                <a:ln w="0"/>
                <a:solidFill>
                  <a:prstClr val="white"/>
                </a:solidFill>
                <a:effectLst>
                  <a:outerShdw blurRad="38100" dist="25400" dir="5400000" algn="ctr" rotWithShape="0">
                    <a:srgbClr val="6E747A">
                      <a:alpha val="43000"/>
                    </a:srgbClr>
                  </a:outerShdw>
                </a:effectLst>
              </a:rPr>
              <a:t> </a:t>
            </a:r>
          </a:p>
        </p:txBody>
      </p:sp>
    </p:spTree>
    <p:extLst>
      <p:ext uri="{BB962C8B-B14F-4D97-AF65-F5344CB8AC3E}">
        <p14:creationId xmlns:p14="http://schemas.microsoft.com/office/powerpoint/2010/main" val="22632023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3200" y="533401"/>
            <a:ext cx="3657600" cy="5592763"/>
          </a:xfrm>
        </p:spPr>
        <p:txBody>
          <a:bodyPr>
            <a:normAutofit fontScale="92500"/>
          </a:bodyPr>
          <a:lstStyle/>
          <a:p>
            <a:pPr marL="0" indent="0">
              <a:buNone/>
            </a:pPr>
            <a:r>
              <a:rPr lang="en-US" sz="4000" dirty="0">
                <a:latin typeface="Britannic Bold" panose="020B0903060703020204" pitchFamily="34" charset="0"/>
                <a:cs typeface="Arial" pitchFamily="34" charset="0"/>
              </a:rPr>
              <a:t>Problem – the old is not old enough to be gone, and the new is not yet new enough to be seen! </a:t>
            </a:r>
          </a:p>
        </p:txBody>
      </p:sp>
      <p:pic>
        <p:nvPicPr>
          <p:cNvPr id="5122" name="Picture 2" descr="E:\Microsoft Clip Organizer\2EC275EA.jpg"/>
          <p:cNvPicPr>
            <a:picLocks noChangeAspect="1" noChangeArrowheads="1"/>
          </p:cNvPicPr>
          <p:nvPr/>
        </p:nvPicPr>
        <p:blipFill>
          <a:blip r:embed="rId2" cstate="print"/>
          <a:srcRect l="3254" r="3986" b="1190"/>
          <a:stretch>
            <a:fillRect/>
          </a:stretch>
        </p:blipFill>
        <p:spPr bwMode="auto">
          <a:xfrm>
            <a:off x="2057400" y="228600"/>
            <a:ext cx="4343400" cy="6324600"/>
          </a:xfrm>
          <a:prstGeom prst="rect">
            <a:avLst/>
          </a:prstGeom>
          <a:ln>
            <a:noFill/>
          </a:ln>
          <a:effectLst>
            <a:softEdge rad="112500"/>
          </a:effectLst>
        </p:spPr>
      </p:pic>
    </p:spTree>
    <p:extLst>
      <p:ext uri="{BB962C8B-B14F-4D97-AF65-F5344CB8AC3E}">
        <p14:creationId xmlns:p14="http://schemas.microsoft.com/office/powerpoint/2010/main" val="21841790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3.bp.blogspot.com/-17x8HU1-dUE/UeG-V90haXI/AAAAAAAAIa0/7FZ3vxZWQyk/s1600/denial.jpg">
            <a:hlinkClick r:id="rId2"/>
          </p:cNvPr>
          <p:cNvPicPr>
            <a:picLocks noChangeAspect="1" noChangeArrowheads="1"/>
          </p:cNvPicPr>
          <p:nvPr/>
        </p:nvPicPr>
        <p:blipFill>
          <a:blip r:embed="rId3" cstate="print"/>
          <a:srcRect/>
          <a:stretch>
            <a:fillRect/>
          </a:stretch>
        </p:blipFill>
        <p:spPr bwMode="auto">
          <a:xfrm>
            <a:off x="4191000" y="2286000"/>
            <a:ext cx="4374088" cy="4114800"/>
          </a:xfrm>
          <a:prstGeom prst="rect">
            <a:avLst/>
          </a:prstGeom>
          <a:noFill/>
        </p:spPr>
      </p:pic>
      <p:pic>
        <p:nvPicPr>
          <p:cNvPr id="59398" name="Picture 6" descr="Illustration depicting cutout printed letters arranged to form the word denial. Stock Illustration - 18105633"/>
          <p:cNvPicPr>
            <a:picLocks noChangeAspect="1" noChangeArrowheads="1"/>
          </p:cNvPicPr>
          <p:nvPr/>
        </p:nvPicPr>
        <p:blipFill>
          <a:blip r:embed="rId4" cstate="print"/>
          <a:srcRect t="31325" b="25301"/>
          <a:stretch>
            <a:fillRect/>
          </a:stretch>
        </p:blipFill>
        <p:spPr bwMode="auto">
          <a:xfrm>
            <a:off x="4114800" y="533400"/>
            <a:ext cx="4286250" cy="1371600"/>
          </a:xfrm>
          <a:prstGeom prst="rect">
            <a:avLst/>
          </a:prstGeom>
          <a:noFill/>
        </p:spPr>
      </p:pic>
    </p:spTree>
    <p:extLst>
      <p:ext uri="{BB962C8B-B14F-4D97-AF65-F5344CB8AC3E}">
        <p14:creationId xmlns:p14="http://schemas.microsoft.com/office/powerpoint/2010/main" val="4130061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65289" y="159737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Rectangle 3"/>
          <p:cNvSpPr>
            <a:spLocks noChangeArrowheads="1"/>
          </p:cNvSpPr>
          <p:nvPr/>
        </p:nvSpPr>
        <p:spPr bwMode="auto">
          <a:xfrm>
            <a:off x="86869" y="398321"/>
            <a:ext cx="11661422"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 reform must first transform the interior and then unfold from within to the outside. One who wants to change the society must first change oneself. Then one can reform the single members so that the Divine lives in them and then speaks and acts through them. Then the society will soon be changed." </a:t>
            </a:r>
            <a:endParaRPr kumimoji="0" lang="en-US" altLang="en-US" sz="3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200" dirty="0">
                <a:solidFill>
                  <a:srgbClr val="00FF00"/>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u="none" strike="noStrike" cap="none" normalizeH="0" baseline="0" dirty="0">
                <a:ln>
                  <a:noFill/>
                </a:ln>
                <a:solidFill>
                  <a:srgbClr val="00FF00"/>
                </a:solidFill>
                <a:effectLst/>
                <a:latin typeface="Times New Roman" panose="02020603050405020304" pitchFamily="18" charset="0"/>
                <a:ea typeface="Times New Roman" panose="02020603050405020304" pitchFamily="18" charset="0"/>
                <a:cs typeface="Times New Roman" panose="02020603050405020304" pitchFamily="18" charset="0"/>
              </a:rPr>
              <a:t>(Theodosius </a:t>
            </a:r>
            <a:r>
              <a:rPr kumimoji="0" lang="en-US" altLang="en-US" sz="3200" u="none" strike="noStrike" cap="none" normalizeH="0" baseline="0" dirty="0" err="1">
                <a:ln>
                  <a:noFill/>
                </a:ln>
                <a:solidFill>
                  <a:srgbClr val="00FF00"/>
                </a:solidFill>
                <a:effectLst/>
                <a:latin typeface="Times New Roman" panose="02020603050405020304" pitchFamily="18" charset="0"/>
                <a:ea typeface="Times New Roman" panose="02020603050405020304" pitchFamily="18" charset="0"/>
                <a:cs typeface="Times New Roman" panose="02020603050405020304" pitchFamily="18" charset="0"/>
              </a:rPr>
              <a:t>Florentini</a:t>
            </a:r>
            <a:r>
              <a:rPr kumimoji="0" lang="en-US" altLang="en-US" sz="3200" u="none" strike="noStrike" cap="none" normalizeH="0" baseline="0" dirty="0">
                <a:ln>
                  <a:noFill/>
                </a:ln>
                <a:solidFill>
                  <a:srgbClr val="00FF00"/>
                </a:solidFill>
                <a:effectLst/>
                <a:latin typeface="Times New Roman" panose="02020603050405020304" pitchFamily="18" charset="0"/>
                <a:ea typeface="Times New Roman" panose="02020603050405020304" pitchFamily="18" charset="0"/>
                <a:cs typeface="Times New Roman" panose="02020603050405020304" pitchFamily="18" charset="0"/>
              </a:rPr>
              <a:t>, Life of the Saints vol 4, 28-30) </a:t>
            </a:r>
          </a:p>
          <a:p>
            <a:r>
              <a:rPr lang="es-ES" sz="3200" dirty="0">
                <a:solidFill>
                  <a:srgbClr val="FFFF00"/>
                </a:solidFill>
                <a:latin typeface="Times New Roman" panose="02020603050405020304" pitchFamily="18" charset="0"/>
                <a:cs typeface="Times New Roman" panose="02020603050405020304" pitchFamily="18" charset="0"/>
              </a:rPr>
              <a:t>"Una reforma debe transformar primero el interior y luego desarrollarse desde dentro hasta el exterior. El que quiere cambiar la sociedad primero debe cambiarse a sí mismo. Entonces uno puede reformar a los miembros solteros para que la Divina viva en ellos y luego hable y actúe a través de ellos. Entonces la sociedad pronto cambiará". </a:t>
            </a:r>
          </a:p>
          <a:p>
            <a:pPr algn="ctr"/>
            <a:r>
              <a:rPr lang="es-ES" sz="3200" dirty="0">
                <a:solidFill>
                  <a:srgbClr val="00FF00"/>
                </a:solidFill>
                <a:latin typeface="Times New Roman" panose="02020603050405020304" pitchFamily="18" charset="0"/>
                <a:cs typeface="Times New Roman" panose="02020603050405020304" pitchFamily="18" charset="0"/>
              </a:rPr>
              <a:t>(Teodosiano Florentini, Vida de los Santos vol 4, 28-30) </a:t>
            </a:r>
          </a:p>
        </p:txBody>
      </p:sp>
    </p:spTree>
    <p:extLst>
      <p:ext uri="{BB962C8B-B14F-4D97-AF65-F5344CB8AC3E}">
        <p14:creationId xmlns:p14="http://schemas.microsoft.com/office/powerpoint/2010/main" val="685102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descr="Image result for denial poster"/>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a:ea typeface="+mn-ea"/>
              <a:cs typeface="+mn-cs"/>
            </a:endParaRPr>
          </a:p>
        </p:txBody>
      </p:sp>
      <p:pic>
        <p:nvPicPr>
          <p:cNvPr id="28676" name="Picture 4" descr="Calvin &amp; Hobbes It's Not Denial poster">
            <a:hlinkClick r:id="rId2"/>
          </p:cNvPr>
          <p:cNvPicPr>
            <a:picLocks noChangeAspect="1" noChangeArrowheads="1"/>
          </p:cNvPicPr>
          <p:nvPr/>
        </p:nvPicPr>
        <p:blipFill>
          <a:blip r:embed="rId3" cstate="print"/>
          <a:srcRect/>
          <a:stretch>
            <a:fillRect/>
          </a:stretch>
        </p:blipFill>
        <p:spPr bwMode="auto">
          <a:xfrm>
            <a:off x="2301811" y="381000"/>
            <a:ext cx="7588378" cy="6096000"/>
          </a:xfrm>
          <a:prstGeom prst="rect">
            <a:avLst/>
          </a:prstGeom>
          <a:noFill/>
        </p:spPr>
      </p:pic>
    </p:spTree>
    <p:extLst>
      <p:ext uri="{BB962C8B-B14F-4D97-AF65-F5344CB8AC3E}">
        <p14:creationId xmlns:p14="http://schemas.microsoft.com/office/powerpoint/2010/main" val="791080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9510" y="2797412"/>
            <a:ext cx="10119788"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effectLst/>
                <a:uLnTx/>
                <a:uFillTx/>
                <a:latin typeface="Britannic Bold" panose="020B0903060703020204" pitchFamily="34" charset="0"/>
              </a:rPr>
              <a:t>God comes, bidden or unbidden.</a:t>
            </a:r>
          </a:p>
        </p:txBody>
      </p:sp>
    </p:spTree>
    <p:extLst>
      <p:ext uri="{BB962C8B-B14F-4D97-AF65-F5344CB8AC3E}">
        <p14:creationId xmlns:p14="http://schemas.microsoft.com/office/powerpoint/2010/main" val="30110758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761361F-6CCE-47D9-822E-DF4A436FA93D}"/>
              </a:ext>
            </a:extLst>
          </p:cNvPr>
          <p:cNvSpPr txBox="1"/>
          <p:nvPr/>
        </p:nvSpPr>
        <p:spPr>
          <a:xfrm>
            <a:off x="1753670" y="45184"/>
            <a:ext cx="6543779"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FF00"/>
                </a:solidFill>
                <a:effectLst/>
                <a:uLnTx/>
                <a:uFillTx/>
                <a:latin typeface="Aharoni" panose="02010803020104030203" pitchFamily="2" charset="-79"/>
                <a:cs typeface="Aharoni" panose="02010803020104030203" pitchFamily="2" charset="-79"/>
              </a:rPr>
              <a:t>Contemplation</a:t>
            </a:r>
            <a:endParaRPr kumimoji="0" lang="es-HN" sz="7200" b="0" i="0" u="none" strike="noStrike" kern="1200" cap="none" spc="0" normalizeH="0" baseline="0" noProof="0" dirty="0">
              <a:ln>
                <a:noFill/>
              </a:ln>
              <a:solidFill>
                <a:srgbClr val="00FF00"/>
              </a:solidFill>
              <a:effectLst/>
              <a:uLnTx/>
              <a:uFillTx/>
              <a:latin typeface="Aharoni" panose="02010803020104030203" pitchFamily="2" charset="-79"/>
              <a:cs typeface="Aharoni" panose="02010803020104030203" pitchFamily="2" charset="-79"/>
            </a:endParaRPr>
          </a:p>
        </p:txBody>
      </p:sp>
      <p:pic>
        <p:nvPicPr>
          <p:cNvPr id="3" name="Picture 1" descr="4255337199_45089b655f_z.jpg?zz=1">
            <a:extLst>
              <a:ext uri="{FF2B5EF4-FFF2-40B4-BE49-F238E27FC236}">
                <a16:creationId xmlns:a16="http://schemas.microsoft.com/office/drawing/2014/main" id="{EE53D9B0-F09F-487D-8C0E-6131E18C9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922" y="2286000"/>
            <a:ext cx="3573779" cy="2286000"/>
          </a:xfrm>
          <a:prstGeom prst="rect">
            <a:avLst/>
          </a:prstGeom>
        </p:spPr>
      </p:pic>
      <p:sp>
        <p:nvSpPr>
          <p:cNvPr id="4" name="Rectangle 3">
            <a:extLst>
              <a:ext uri="{FF2B5EF4-FFF2-40B4-BE49-F238E27FC236}">
                <a16:creationId xmlns:a16="http://schemas.microsoft.com/office/drawing/2014/main" id="{1F5ECF77-9B01-40B8-8810-B53DC78E474D}"/>
              </a:ext>
            </a:extLst>
          </p:cNvPr>
          <p:cNvSpPr/>
          <p:nvPr/>
        </p:nvSpPr>
        <p:spPr>
          <a:xfrm>
            <a:off x="4866640" y="1639669"/>
            <a:ext cx="6817360" cy="3785652"/>
          </a:xfrm>
          <a:prstGeom prst="rect">
            <a:avLst/>
          </a:prstGeom>
        </p:spPr>
        <p:txBody>
          <a:bodyPr wrap="square">
            <a:spAutoFit/>
          </a:bodyPr>
          <a:lstStyle/>
          <a:p>
            <a:r>
              <a:rPr lang="en-US" sz="4000" dirty="0">
                <a:latin typeface="Aharoni" panose="02010803020104030203" pitchFamily="2" charset="-79"/>
                <a:ea typeface="Calibri" panose="020F0502020204030204" pitchFamily="34" charset="0"/>
                <a:cs typeface="Aharoni" panose="02010803020104030203" pitchFamily="2" charset="-79"/>
              </a:rPr>
              <a:t>When the way forward is not clear, the way is down, within;  nourish the capacity for presence, inner listening.  We drop into the Indwelling Presence ….</a:t>
            </a:r>
            <a:endParaRPr lang="en-US" sz="4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375330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omen &lt;strong&gt;Eyes&lt;/strong&gt; | Wallpapers, Photos">
            <a:extLst>
              <a:ext uri="{FF2B5EF4-FFF2-40B4-BE49-F238E27FC236}">
                <a16:creationId xmlns:a16="http://schemas.microsoft.com/office/drawing/2014/main" id="{AEB061F8-1C91-49B3-B87C-FBD6D9770D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27"/>
          <a:stretch/>
        </p:blipFill>
        <p:spPr>
          <a:xfrm>
            <a:off x="9347200" y="0"/>
            <a:ext cx="2844800" cy="2439149"/>
          </a:xfrm>
          <a:prstGeom prst="rect">
            <a:avLst/>
          </a:prstGeom>
          <a:ln>
            <a:noFill/>
          </a:ln>
          <a:effectLst>
            <a:softEdge rad="112500"/>
          </a:effectLst>
        </p:spPr>
      </p:pic>
      <p:sp>
        <p:nvSpPr>
          <p:cNvPr id="2" name="Rectangle 1">
            <a:extLst>
              <a:ext uri="{FF2B5EF4-FFF2-40B4-BE49-F238E27FC236}">
                <a16:creationId xmlns:a16="http://schemas.microsoft.com/office/drawing/2014/main" id="{29D37652-F3D4-41E1-AB7A-48F98ADCCFD7}"/>
              </a:ext>
            </a:extLst>
          </p:cNvPr>
          <p:cNvSpPr/>
          <p:nvPr/>
        </p:nvSpPr>
        <p:spPr>
          <a:xfrm>
            <a:off x="305189" y="1317129"/>
            <a:ext cx="9042011" cy="1754326"/>
          </a:xfrm>
          <a:prstGeom prst="rect">
            <a:avLst/>
          </a:prstGeom>
        </p:spPr>
        <p:txBody>
          <a:bodyPr wrap="square">
            <a:spAutoFit/>
          </a:bodyPr>
          <a:lstStyle/>
          <a:p>
            <a:r>
              <a:rPr lang="en-US" sz="3600" dirty="0">
                <a:latin typeface="Arial Black" panose="020B0A04020102020204" pitchFamily="34" charset="0"/>
                <a:ea typeface="Calibri" panose="020F0502020204030204" pitchFamily="34" charset="0"/>
              </a:rPr>
              <a:t>This is a description of transforming presence.  </a:t>
            </a:r>
          </a:p>
          <a:p>
            <a:endParaRPr lang="en-US" sz="3600" dirty="0">
              <a:latin typeface="Arial Black" panose="020B0A0402010202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2AFE69B6-5B6D-419E-BE65-7CEFB725FFE8}"/>
              </a:ext>
            </a:extLst>
          </p:cNvPr>
          <p:cNvSpPr/>
          <p:nvPr/>
        </p:nvSpPr>
        <p:spPr>
          <a:xfrm>
            <a:off x="305189" y="274319"/>
            <a:ext cx="6654411" cy="923330"/>
          </a:xfrm>
          <a:prstGeom prst="rect">
            <a:avLst/>
          </a:prstGeom>
          <a:noFill/>
        </p:spPr>
        <p:txBody>
          <a:bodyPr wrap="square" lIns="91440" tIns="45720" rIns="91440" bIns="45720">
            <a:spAutoFit/>
          </a:bodyPr>
          <a:lstStyle/>
          <a:p>
            <a:pPr algn="ctr"/>
            <a:r>
              <a:rPr lang="en-US" sz="5400" b="1" cap="none" spc="0" dirty="0">
                <a:ln w="0"/>
                <a:solidFill>
                  <a:srgbClr val="FFFF00"/>
                </a:solidFill>
                <a:effectLst>
                  <a:outerShdw blurRad="38100" dist="25400" dir="5400000" algn="ctr" rotWithShape="0">
                    <a:srgbClr val="6E747A">
                      <a:alpha val="43000"/>
                    </a:srgbClr>
                  </a:outerShdw>
                </a:effectLst>
              </a:rPr>
              <a:t>The dwelling mind</a:t>
            </a:r>
          </a:p>
        </p:txBody>
      </p:sp>
      <p:sp>
        <p:nvSpPr>
          <p:cNvPr id="3" name="Rectangle 2"/>
          <p:cNvSpPr/>
          <p:nvPr/>
        </p:nvSpPr>
        <p:spPr>
          <a:xfrm>
            <a:off x="349956" y="2763800"/>
            <a:ext cx="11328400" cy="1754326"/>
          </a:xfrm>
          <a:prstGeom prst="rect">
            <a:avLst/>
          </a:prstGeom>
        </p:spPr>
        <p:txBody>
          <a:bodyPr wrap="square">
            <a:spAutoFit/>
          </a:bodyPr>
          <a:lstStyle/>
          <a:p>
            <a:pPr lvl="0"/>
            <a:r>
              <a:rPr lang="en-US" sz="3600" dirty="0">
                <a:solidFill>
                  <a:prstClr val="white"/>
                </a:solidFill>
                <a:latin typeface="Arial Black" panose="020B0A04020102020204" pitchFamily="34" charset="0"/>
                <a:ea typeface="Calibri" panose="020F0502020204030204" pitchFamily="34" charset="0"/>
              </a:rPr>
              <a:t>We don’t analyze our way into the future, what God has in mind for us.  </a:t>
            </a:r>
          </a:p>
          <a:p>
            <a:pPr lvl="0"/>
            <a:endParaRPr lang="en-US" sz="3600" dirty="0">
              <a:solidFill>
                <a:prstClr val="white"/>
              </a:solidFill>
              <a:latin typeface="Arial Black" panose="020B0A04020102020204" pitchFamily="34" charset="0"/>
              <a:ea typeface="Calibri" panose="020F0502020204030204" pitchFamily="34" charset="0"/>
            </a:endParaRPr>
          </a:p>
        </p:txBody>
      </p:sp>
      <p:sp>
        <p:nvSpPr>
          <p:cNvPr id="5" name="Rectangle 4"/>
          <p:cNvSpPr/>
          <p:nvPr/>
        </p:nvSpPr>
        <p:spPr>
          <a:xfrm>
            <a:off x="305189" y="4518126"/>
            <a:ext cx="11638844" cy="1200329"/>
          </a:xfrm>
          <a:prstGeom prst="rect">
            <a:avLst/>
          </a:prstGeom>
        </p:spPr>
        <p:txBody>
          <a:bodyPr wrap="square">
            <a:spAutoFit/>
          </a:bodyPr>
          <a:lstStyle/>
          <a:p>
            <a:pPr lvl="0"/>
            <a:r>
              <a:rPr lang="en-US" sz="3600" dirty="0">
                <a:solidFill>
                  <a:prstClr val="white"/>
                </a:solidFill>
                <a:latin typeface="Arial Black" panose="020B0A04020102020204" pitchFamily="34" charset="0"/>
                <a:ea typeface="Calibri" panose="020F0502020204030204" pitchFamily="34" charset="0"/>
              </a:rPr>
              <a:t>We dwell within the relationship with the Divine Presence, the Holy and Near One</a:t>
            </a:r>
            <a:endParaRPr lang="en-US" sz="360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550640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1" y="698976"/>
            <a:ext cx="11259538" cy="5632311"/>
          </a:xfrm>
          <a:prstGeom prst="rect">
            <a:avLst/>
          </a:prstGeom>
        </p:spPr>
        <p:txBody>
          <a:bodyPr wrap="square">
            <a:spAutoFit/>
          </a:bodyPr>
          <a:lstStyle/>
          <a:p>
            <a:pPr marL="571500" indent="-571500">
              <a:buFont typeface="Wingdings" panose="05000000000000000000" pitchFamily="2" charset="2"/>
              <a:buChar char="v"/>
            </a:pPr>
            <a:r>
              <a:rPr lang="en-US" sz="4000" b="1" dirty="0">
                <a:effectLst/>
                <a:latin typeface="Times New Roman" panose="02020603050405020304" pitchFamily="18" charset="0"/>
                <a:ea typeface="Calibri" panose="020F0502020204030204" pitchFamily="34" charset="0"/>
              </a:rPr>
              <a:t>Our relationship with God needs to anchor us deeply, to nourish and sustain us.  </a:t>
            </a:r>
          </a:p>
          <a:p>
            <a:pPr marL="571500" indent="-571500">
              <a:buFont typeface="Wingdings" panose="05000000000000000000" pitchFamily="2" charset="2"/>
              <a:buChar char="v"/>
            </a:pPr>
            <a:endParaRPr lang="en-US" sz="4000" b="1" dirty="0">
              <a:effectLst/>
              <a:latin typeface="Times New Roman" panose="02020603050405020304" pitchFamily="18" charset="0"/>
              <a:ea typeface="Calibri" panose="020F0502020204030204" pitchFamily="34" charset="0"/>
            </a:endParaRPr>
          </a:p>
          <a:p>
            <a:pPr marL="571500" indent="-571500">
              <a:buFont typeface="Wingdings" panose="05000000000000000000" pitchFamily="2" charset="2"/>
              <a:buChar char="v"/>
            </a:pPr>
            <a:r>
              <a:rPr lang="en-US" sz="4000" b="1" dirty="0">
                <a:effectLst/>
                <a:latin typeface="Times New Roman" panose="02020603050405020304" pitchFamily="18" charset="0"/>
                <a:ea typeface="Calibri" panose="020F0502020204030204" pitchFamily="34" charset="0"/>
              </a:rPr>
              <a:t>It is the most fundamental place of </a:t>
            </a:r>
            <a:r>
              <a:rPr lang="en-US" sz="4000" b="1" u="sng" dirty="0">
                <a:effectLst/>
                <a:latin typeface="Times New Roman" panose="02020603050405020304" pitchFamily="18" charset="0"/>
                <a:ea typeface="Calibri" panose="020F0502020204030204" pitchFamily="34" charset="0"/>
              </a:rPr>
              <a:t>Transformation</a:t>
            </a:r>
            <a:r>
              <a:rPr lang="en-US" sz="4000" b="1" dirty="0">
                <a:effectLst/>
                <a:latin typeface="Times New Roman" panose="02020603050405020304" pitchFamily="18" charset="0"/>
                <a:ea typeface="Calibri" panose="020F0502020204030204" pitchFamily="34" charset="0"/>
              </a:rPr>
              <a:t>. </a:t>
            </a:r>
          </a:p>
          <a:p>
            <a:r>
              <a:rPr lang="en-US" sz="4000" b="1" dirty="0">
                <a:effectLst/>
                <a:latin typeface="Times New Roman" panose="02020603050405020304" pitchFamily="18" charset="0"/>
                <a:ea typeface="Calibri" panose="020F0502020204030204" pitchFamily="34" charset="0"/>
              </a:rPr>
              <a:t> </a:t>
            </a:r>
          </a:p>
          <a:p>
            <a:pPr marL="571500" indent="-571500">
              <a:buFont typeface="Wingdings" panose="05000000000000000000" pitchFamily="2" charset="2"/>
              <a:buChar char="v"/>
            </a:pPr>
            <a:r>
              <a:rPr lang="en-US" sz="4000" b="1" dirty="0">
                <a:solidFill>
                  <a:srgbClr val="FFFF00"/>
                </a:solidFill>
                <a:effectLst/>
                <a:latin typeface="Times New Roman" panose="02020603050405020304" pitchFamily="18" charset="0"/>
                <a:ea typeface="Calibri" panose="020F0502020204030204" pitchFamily="34" charset="0"/>
              </a:rPr>
              <a:t>When so many external aspects of religious life are in instability, we’re thrust back onto the essential impulse of vocation, the desire for God. </a:t>
            </a:r>
            <a:endParaRPr lang="en-IN" sz="4000" b="1" dirty="0">
              <a:solidFill>
                <a:srgbClr val="FFFF00"/>
              </a:solidFill>
            </a:endParaRPr>
          </a:p>
        </p:txBody>
      </p:sp>
    </p:spTree>
    <p:extLst>
      <p:ext uri="{BB962C8B-B14F-4D97-AF65-F5344CB8AC3E}">
        <p14:creationId xmlns:p14="http://schemas.microsoft.com/office/powerpoint/2010/main" val="11175811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3222" y="291519"/>
            <a:ext cx="10865555" cy="2682466"/>
          </a:xfrm>
          <a:prstGeom prst="rect">
            <a:avLst/>
          </a:prstGeom>
        </p:spPr>
        <p:txBody>
          <a:bodyPr wrap="square">
            <a:spAutoFit/>
          </a:bodyPr>
          <a:lstStyle/>
          <a:p>
            <a:pPr marL="457200" marR="0" algn="just">
              <a:lnSpc>
                <a:spcPct val="107000"/>
              </a:lnSpc>
              <a:spcBef>
                <a:spcPts val="0"/>
              </a:spcBef>
              <a:spcAft>
                <a:spcPts val="800"/>
              </a:spcAft>
            </a:pPr>
            <a:r>
              <a:rPr lang="en-US" sz="4000" b="1" i="1" dirty="0">
                <a:effectLst/>
                <a:latin typeface="Times New Roman" panose="02020603050405020304" pitchFamily="18" charset="0"/>
                <a:ea typeface="Calibri" panose="020F0502020204030204" pitchFamily="34" charset="0"/>
                <a:cs typeface="Times New Roman" panose="02020603050405020304" pitchFamily="18" charset="0"/>
              </a:rPr>
              <a:t>“We might not be able to change situations, but a contemplative approach can help us change the way we enter into a situation, how we respond, how we are creating it…</a:t>
            </a:r>
          </a:p>
        </p:txBody>
      </p:sp>
      <p:sp>
        <p:nvSpPr>
          <p:cNvPr id="3" name="Rectangle 2"/>
          <p:cNvSpPr/>
          <p:nvPr/>
        </p:nvSpPr>
        <p:spPr>
          <a:xfrm>
            <a:off x="440267" y="3113165"/>
            <a:ext cx="10933289" cy="3385542"/>
          </a:xfrm>
          <a:prstGeom prst="rect">
            <a:avLst/>
          </a:prstGeom>
        </p:spPr>
        <p:txBody>
          <a:bodyPr wrap="square">
            <a:spAutoFit/>
          </a:bodyPr>
          <a:lstStyle/>
          <a:p>
            <a:pPr marL="457200" lvl="0" algn="just">
              <a:lnSpc>
                <a:spcPct val="107000"/>
              </a:lnSpc>
              <a:spcAft>
                <a:spcPts val="800"/>
              </a:spcAft>
            </a:pPr>
            <a:r>
              <a:rPr lang="en-US" sz="4000" b="1" i="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The contemplative posture is one that opens us up to ambiguity, paradox, and the unknown because it releases for us a lot of our preconceived of ‘being and thinking’ and it releases us of our ego”.</a:t>
            </a:r>
            <a:r>
              <a:rPr lang="en-US" sz="4000" b="1" dirty="0">
                <a:solidFill>
                  <a:prstClr val="white"/>
                </a:solidFill>
              </a:rPr>
              <a:t> </a:t>
            </a:r>
            <a:r>
              <a:rPr lang="en-US" sz="3200" b="1" dirty="0">
                <a:solidFill>
                  <a:srgbClr val="FFFF00"/>
                </a:solidFill>
              </a:rPr>
              <a:t>Nancy Sylvester </a:t>
            </a:r>
            <a:endParaRPr lang="en-IN" sz="32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88776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21D87F-6044-47FF-AAF0-F5154E6C31B0}"/>
              </a:ext>
            </a:extLst>
          </p:cNvPr>
          <p:cNvSpPr/>
          <p:nvPr/>
        </p:nvSpPr>
        <p:spPr>
          <a:xfrm>
            <a:off x="975360" y="298057"/>
            <a:ext cx="10922000" cy="1409617"/>
          </a:xfrm>
          <a:prstGeom prst="rect">
            <a:avLst/>
          </a:prstGeom>
        </p:spPr>
        <p:txBody>
          <a:bodyPr wrap="square">
            <a:spAutoFit/>
          </a:bodyPr>
          <a:lstStyle/>
          <a:p>
            <a:pPr>
              <a:lnSpc>
                <a:spcPct val="107000"/>
              </a:lnSpc>
            </a:pPr>
            <a:r>
              <a:rPr lang="en-US" sz="4000" dirty="0">
                <a:latin typeface="Aharoni" panose="02010803020104030203" pitchFamily="2" charset="-79"/>
                <a:ea typeface="Calibri" panose="020F0502020204030204" pitchFamily="34" charset="0"/>
                <a:cs typeface="Aharoni" panose="02010803020104030203" pitchFamily="2" charset="-79"/>
              </a:rPr>
              <a:t>How, then, do we deepen into contemplation?</a:t>
            </a:r>
          </a:p>
          <a:p>
            <a:pPr>
              <a:lnSpc>
                <a:spcPct val="107000"/>
              </a:lnSpc>
            </a:pPr>
            <a:endParaRPr lang="en-US" sz="4000" dirty="0">
              <a:latin typeface="Aharoni" panose="02010803020104030203" pitchFamily="2" charset="-79"/>
              <a:ea typeface="Calibri" panose="020F0502020204030204" pitchFamily="34" charset="0"/>
              <a:cs typeface="Aharoni" panose="02010803020104030203" pitchFamily="2" charset="-79"/>
            </a:endParaRPr>
          </a:p>
        </p:txBody>
      </p:sp>
      <p:sp>
        <p:nvSpPr>
          <p:cNvPr id="3" name="Rectangle 2"/>
          <p:cNvSpPr/>
          <p:nvPr/>
        </p:nvSpPr>
        <p:spPr>
          <a:xfrm>
            <a:off x="874889" y="1878485"/>
            <a:ext cx="10855396" cy="2726900"/>
          </a:xfrm>
          <a:prstGeom prst="rect">
            <a:avLst/>
          </a:prstGeom>
        </p:spPr>
        <p:txBody>
          <a:bodyPr wrap="square">
            <a:spAutoFit/>
          </a:bodyPr>
          <a:lstStyle/>
          <a:p>
            <a:pPr lvl="0">
              <a:lnSpc>
                <a:spcPct val="107000"/>
              </a:lnSpc>
            </a:pPr>
            <a:r>
              <a:rPr lang="en-US" sz="4000" dirty="0">
                <a:solidFill>
                  <a:prstClr val="white"/>
                </a:solidFill>
                <a:latin typeface="Aharoni" panose="02010803020104030203" pitchFamily="2" charset="-79"/>
                <a:ea typeface="Calibri" panose="020F0502020204030204" pitchFamily="34" charset="0"/>
                <a:cs typeface="Aharoni" panose="02010803020104030203" pitchFamily="2" charset="-79"/>
              </a:rPr>
              <a:t>It’s about intention, about focusing our desire.  Seek, ask, knock, and then trust that what we desire is deepening and emerging in us.   </a:t>
            </a:r>
          </a:p>
          <a:p>
            <a:pPr lvl="0">
              <a:lnSpc>
                <a:spcPct val="107000"/>
              </a:lnSpc>
            </a:pPr>
            <a:endParaRPr lang="en-US" sz="4000" dirty="0">
              <a:solidFill>
                <a:prstClr val="white"/>
              </a:solidFill>
              <a:latin typeface="Aharoni" panose="02010803020104030203" pitchFamily="2" charset="-79"/>
              <a:ea typeface="Calibri" panose="020F0502020204030204" pitchFamily="34" charset="0"/>
              <a:cs typeface="Aharoni" panose="02010803020104030203" pitchFamily="2" charset="-79"/>
            </a:endParaRPr>
          </a:p>
        </p:txBody>
      </p:sp>
      <p:sp>
        <p:nvSpPr>
          <p:cNvPr id="4" name="Rectangle 3"/>
          <p:cNvSpPr/>
          <p:nvPr/>
        </p:nvSpPr>
        <p:spPr>
          <a:xfrm>
            <a:off x="1087120" y="4776197"/>
            <a:ext cx="9320107" cy="750975"/>
          </a:xfrm>
          <a:prstGeom prst="rect">
            <a:avLst/>
          </a:prstGeom>
        </p:spPr>
        <p:txBody>
          <a:bodyPr wrap="square">
            <a:spAutoFit/>
          </a:bodyPr>
          <a:lstStyle/>
          <a:p>
            <a:pPr lvl="0">
              <a:lnSpc>
                <a:spcPct val="107000"/>
              </a:lnSpc>
            </a:pPr>
            <a:r>
              <a:rPr lang="en-US" sz="4000" dirty="0">
                <a:solidFill>
                  <a:prstClr val="white"/>
                </a:solidFill>
                <a:latin typeface="Aharoni" panose="02010803020104030203" pitchFamily="2" charset="-79"/>
                <a:ea typeface="Calibri" panose="020F0502020204030204" pitchFamily="34" charset="0"/>
                <a:cs typeface="Aharoni" panose="02010803020104030203" pitchFamily="2" charset="-79"/>
              </a:rPr>
              <a:t>So, what do we DO?  </a:t>
            </a:r>
          </a:p>
        </p:txBody>
      </p:sp>
    </p:spTree>
    <p:extLst>
      <p:ext uri="{BB962C8B-B14F-4D97-AF65-F5344CB8AC3E}">
        <p14:creationId xmlns:p14="http://schemas.microsoft.com/office/powerpoint/2010/main" val="1718238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F46815C-E87C-463F-8D12-F8182E7F3090}"/>
              </a:ext>
            </a:extLst>
          </p:cNvPr>
          <p:cNvSpPr txBox="1"/>
          <p:nvPr/>
        </p:nvSpPr>
        <p:spPr>
          <a:xfrm>
            <a:off x="819665" y="117693"/>
            <a:ext cx="10552670" cy="6186309"/>
          </a:xfrm>
          <a:prstGeom prst="rect">
            <a:avLst/>
          </a:prstGeom>
          <a:noFill/>
        </p:spPr>
        <p:txBody>
          <a:bodyPr wrap="square" numCol="2"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Aharoni" panose="02010803020104030203" pitchFamily="2" charset="-79"/>
                <a:cs typeface="Aharoni" panose="02010803020104030203" pitchFamily="2" charset="-79"/>
              </a:rPr>
              <a:t>Notice…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Aharoni" panose="02010803020104030203" pitchFamily="2" charset="-79"/>
                <a:cs typeface="Aharoni" panose="02010803020104030203" pitchFamily="2" charset="-79"/>
              </a:rPr>
              <a:t>Discover…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Aharoni" panose="02010803020104030203" pitchFamily="2" charset="-79"/>
                <a:cs typeface="Aharoni" panose="02010803020104030203" pitchFamily="2" charset="-79"/>
              </a:rPr>
              <a:t>Sink into…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Aharoni" panose="02010803020104030203" pitchFamily="2" charset="-79"/>
                <a:cs typeface="Aharoni" panose="02010803020104030203" pitchFamily="2" charset="-79"/>
              </a:rPr>
              <a:t>Allow…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Aharoni" panose="02010803020104030203" pitchFamily="2" charset="-79"/>
                <a:cs typeface="Aharoni" panose="02010803020104030203" pitchFamily="2" charset="-79"/>
              </a:rPr>
              <a:t>Open to…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Aharoni" panose="02010803020104030203" pitchFamily="2" charset="-79"/>
                <a:cs typeface="Aharoni" panose="02010803020104030203" pitchFamily="2" charset="-79"/>
              </a:rPr>
              <a:t>Wait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Aharoni" panose="02010803020104030203" pitchFamily="2" charset="-79"/>
                <a:cs typeface="Aharoni" panose="02010803020104030203" pitchFamily="2" charset="-79"/>
              </a:rPr>
              <a:t>Dwell within…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Aharoni" panose="02010803020104030203" pitchFamily="2" charset="-79"/>
                <a:cs typeface="Aharoni" panose="02010803020104030203" pitchFamily="2" charset="-79"/>
              </a:rPr>
              <a:t>Recognize the     connection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Aharoni" panose="02010803020104030203" pitchFamily="2" charset="-79"/>
                <a:cs typeface="Aharoni" panose="02010803020104030203" pitchFamily="2" charset="-79"/>
              </a:rPr>
              <a:t>Be available to…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Aharoni" panose="02010803020104030203" pitchFamily="2" charset="-79"/>
                <a:cs typeface="Aharoni" panose="02010803020104030203" pitchFamily="2" charset="-79"/>
              </a:rPr>
              <a:t>Focus attention 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Aharoni" panose="02010803020104030203" pitchFamily="2" charset="-79"/>
                <a:cs typeface="Aharoni" panose="02010803020104030203" pitchFamily="2" charset="-79"/>
              </a:rPr>
              <a:t>Look upon…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Aharoni" panose="02010803020104030203" pitchFamily="2" charset="-79"/>
                <a:cs typeface="Aharoni" panose="02010803020104030203" pitchFamily="2" charset="-79"/>
              </a:rPr>
              <a:t>Ask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Aharoni" panose="02010803020104030203" pitchFamily="2" charset="-79"/>
                <a:cs typeface="Aharoni" panose="02010803020104030203" pitchFamily="2" charset="-79"/>
              </a:rPr>
              <a:t>Trust 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Aharoni" panose="02010803020104030203" pitchFamily="2" charset="-79"/>
                <a:cs typeface="Aharoni" panose="02010803020104030203" pitchFamily="2" charset="-79"/>
              </a:rPr>
              <a:t>Breathe into…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Aharoni" panose="02010803020104030203" pitchFamily="2" charset="-79"/>
                <a:cs typeface="Aharoni" panose="02010803020104030203" pitchFamily="2" charset="-79"/>
              </a:rPr>
              <a:t>Flow with…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Aharoni" panose="02010803020104030203" pitchFamily="2" charset="-79"/>
                <a:cs typeface="Aharoni" panose="02010803020104030203" pitchFamily="2" charset="-79"/>
              </a:rPr>
              <a:t>OTHER?......  </a:t>
            </a:r>
            <a:endParaRPr kumimoji="0" lang="es-HN" sz="4400" b="0" i="0" u="none" strike="noStrike" kern="1200" cap="none" spc="0" normalizeH="0" baseline="0" noProof="0" dirty="0">
              <a:ln>
                <a:noFill/>
              </a:ln>
              <a:solidFill>
                <a:srgbClr val="FFFF00"/>
              </a:solidFill>
              <a:effectLst/>
              <a:uLnTx/>
              <a:uFillTx/>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799972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down)">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ipe(down)">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wipe(down)">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wipe(down)">
                                      <p:cBhvr>
                                        <p:cTn id="62" dur="500"/>
                                        <p:tgtEl>
                                          <p:spTgt spid="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wipe(down)">
                                      <p:cBhvr>
                                        <p:cTn id="67" dur="500"/>
                                        <p:tgtEl>
                                          <p:spTgt spid="4">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4">
                                            <p:txEl>
                                              <p:pRg st="13" end="13"/>
                                            </p:txEl>
                                          </p:spTgt>
                                        </p:tgtEl>
                                        <p:attrNameLst>
                                          <p:attrName>style.visibility</p:attrName>
                                        </p:attrNameLst>
                                      </p:cBhvr>
                                      <p:to>
                                        <p:strVal val="visible"/>
                                      </p:to>
                                    </p:set>
                                    <p:animEffect transition="in" filter="wipe(down)">
                                      <p:cBhvr>
                                        <p:cTn id="72" dur="500"/>
                                        <p:tgtEl>
                                          <p:spTgt spid="4">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4">
                                            <p:txEl>
                                              <p:pRg st="14" end="14"/>
                                            </p:txEl>
                                          </p:spTgt>
                                        </p:tgtEl>
                                        <p:attrNameLst>
                                          <p:attrName>style.visibility</p:attrName>
                                        </p:attrNameLst>
                                      </p:cBhvr>
                                      <p:to>
                                        <p:strVal val="visible"/>
                                      </p:to>
                                    </p:set>
                                    <p:animEffect transition="in" filter="wipe(down)">
                                      <p:cBhvr>
                                        <p:cTn id="77" dur="500"/>
                                        <p:tgtEl>
                                          <p:spTgt spid="4">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4">
                                            <p:txEl>
                                              <p:pRg st="15" end="15"/>
                                            </p:txEl>
                                          </p:spTgt>
                                        </p:tgtEl>
                                        <p:attrNameLst>
                                          <p:attrName>style.visibility</p:attrName>
                                        </p:attrNameLst>
                                      </p:cBhvr>
                                      <p:to>
                                        <p:strVal val="visible"/>
                                      </p:to>
                                    </p:set>
                                    <p:animEffect transition="in" filter="wipe(down)">
                                      <p:cBhvr>
                                        <p:cTn id="82"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0343" y="352698"/>
            <a:ext cx="7837402" cy="769441"/>
          </a:xfrm>
          <a:prstGeom prst="rect">
            <a:avLst/>
          </a:prstGeom>
          <a:noFill/>
        </p:spPr>
        <p:txBody>
          <a:bodyPr wrap="none" rtlCol="0">
            <a:spAutoFit/>
          </a:bodyPr>
          <a:lstStyle/>
          <a:p>
            <a:r>
              <a:rPr lang="en-US" sz="4400" b="1" i="1" dirty="0"/>
              <a:t>Trusting….     Surrendering….</a:t>
            </a:r>
          </a:p>
        </p:txBody>
      </p:sp>
      <p:sp>
        <p:nvSpPr>
          <p:cNvPr id="4" name="Rectangle 3">
            <a:extLst>
              <a:ext uri="{FF2B5EF4-FFF2-40B4-BE49-F238E27FC236}">
                <a16:creationId xmlns:a16="http://schemas.microsoft.com/office/drawing/2014/main" id="{B31A0912-F964-4D17-98AD-FD55D381C2C0}"/>
              </a:ext>
            </a:extLst>
          </p:cNvPr>
          <p:cNvSpPr/>
          <p:nvPr/>
        </p:nvSpPr>
        <p:spPr>
          <a:xfrm>
            <a:off x="239666" y="1242405"/>
            <a:ext cx="6313533" cy="1146211"/>
          </a:xfrm>
          <a:prstGeom prst="rect">
            <a:avLst/>
          </a:prstGeom>
        </p:spPr>
        <p:txBody>
          <a:bodyPr wrap="square">
            <a:spAutoFit/>
          </a:bodyPr>
          <a:lstStyle/>
          <a:p>
            <a:pPr>
              <a:lnSpc>
                <a:spcPct val="107000"/>
              </a:lnSpc>
            </a:pP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Trust the unseen;  surrender our lives, our ego, our need for results</a:t>
            </a:r>
            <a:endParaRPr lang="en-US" sz="32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9C27FB77-4101-4E94-A62D-B0ABCF64E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832" y="2250315"/>
            <a:ext cx="5551652" cy="3872519"/>
          </a:xfrm>
          <a:prstGeom prst="rect">
            <a:avLst/>
          </a:prstGeom>
          <a:ln>
            <a:noFill/>
          </a:ln>
          <a:effectLst>
            <a:softEdge rad="112500"/>
          </a:effectLst>
        </p:spPr>
      </p:pic>
      <p:sp>
        <p:nvSpPr>
          <p:cNvPr id="3" name="Rectangle 2"/>
          <p:cNvSpPr/>
          <p:nvPr/>
        </p:nvSpPr>
        <p:spPr>
          <a:xfrm>
            <a:off x="239666" y="3195950"/>
            <a:ext cx="6096000" cy="2554545"/>
          </a:xfrm>
          <a:prstGeom prst="rect">
            <a:avLst/>
          </a:prstGeom>
        </p:spPr>
        <p:txBody>
          <a:bodyPr>
            <a:spAutoFit/>
          </a:bodyPr>
          <a:lstStyle/>
          <a:p>
            <a:pPr lvl="0"/>
            <a:r>
              <a:rPr lang="en-US" sz="3200" b="1" dirty="0">
                <a:solidFill>
                  <a:srgbClr val="FFFF00"/>
                </a:solidFill>
                <a:latin typeface="Times New Roman" panose="02020603050405020304" pitchFamily="18" charset="0"/>
                <a:ea typeface="Calibri" panose="020F0502020204030204" pitchFamily="34" charset="0"/>
              </a:rPr>
              <a:t>Trust, when we ask we will receive, seek we will find, doors will be opened as needed. </a:t>
            </a:r>
          </a:p>
          <a:p>
            <a:pPr lvl="0"/>
            <a:r>
              <a:rPr lang="en-US" sz="3200" b="1" dirty="0">
                <a:solidFill>
                  <a:srgbClr val="FFFF00"/>
                </a:solidFill>
                <a:latin typeface="Times New Roman" panose="02020603050405020304" pitchFamily="18" charset="0"/>
                <a:ea typeface="Calibri" panose="020F0502020204030204" pitchFamily="34" charset="0"/>
              </a:rPr>
              <a:t>Trust oneself.  Trust others.   Trust practices and traditions. ….</a:t>
            </a:r>
            <a:endParaRPr lang="en-US" sz="3200" b="1" dirty="0">
              <a:solidFill>
                <a:srgbClr val="FFFF00"/>
              </a:solidFill>
            </a:endParaRPr>
          </a:p>
        </p:txBody>
      </p:sp>
    </p:spTree>
    <p:extLst>
      <p:ext uri="{BB962C8B-B14F-4D97-AF65-F5344CB8AC3E}">
        <p14:creationId xmlns:p14="http://schemas.microsoft.com/office/powerpoint/2010/main" val="15048220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657600" y="168443"/>
            <a:ext cx="6553200" cy="5957722"/>
          </a:xfrm>
        </p:spPr>
        <p:txBody>
          <a:bodyPr>
            <a:normAutofit/>
          </a:bodyPr>
          <a:lstStyle/>
          <a:p>
            <a:pPr>
              <a:buNone/>
            </a:pPr>
            <a:r>
              <a:rPr lang="en-US" sz="7200" dirty="0">
                <a:latin typeface="Lucida Calligraphy" panose="03010101010101010101" pitchFamily="66" charset="0"/>
              </a:rPr>
              <a:t>Tending</a:t>
            </a:r>
            <a:endParaRPr lang="en-US" sz="7200" dirty="0">
              <a:solidFill>
                <a:schemeClr val="tx1"/>
              </a:solidFill>
              <a:latin typeface="Lucida Calligraphy" panose="03010101010101010101" pitchFamily="66" charset="0"/>
            </a:endParaRPr>
          </a:p>
          <a:p>
            <a:pPr>
              <a:buNone/>
            </a:pPr>
            <a:endParaRPr lang="en-US" sz="16600" dirty="0">
              <a:latin typeface="Brush Script MT" pitchFamily="66" charset="0"/>
            </a:endParaRPr>
          </a:p>
          <a:p>
            <a:pPr>
              <a:buNone/>
            </a:pPr>
            <a:r>
              <a:rPr lang="en-US" sz="16600" dirty="0">
                <a:latin typeface="Brush Script MT" pitchFamily="66" charset="0"/>
              </a:rPr>
              <a:t>          </a:t>
            </a:r>
            <a:endParaRPr lang="en-US" sz="11500" dirty="0">
              <a:latin typeface="Brush Script MT" pitchFamily="66" charset="0"/>
            </a:endParaRPr>
          </a:p>
        </p:txBody>
      </p:sp>
      <p:sp>
        <p:nvSpPr>
          <p:cNvPr id="2" name="Rectangle 1">
            <a:extLst>
              <a:ext uri="{FF2B5EF4-FFF2-40B4-BE49-F238E27FC236}">
                <a16:creationId xmlns:a16="http://schemas.microsoft.com/office/drawing/2014/main" id="{94D30871-C63A-4079-87BD-46BC1B1E3EDA}"/>
              </a:ext>
            </a:extLst>
          </p:cNvPr>
          <p:cNvSpPr/>
          <p:nvPr/>
        </p:nvSpPr>
        <p:spPr>
          <a:xfrm>
            <a:off x="802256" y="1951704"/>
            <a:ext cx="4368800" cy="2954591"/>
          </a:xfrm>
          <a:prstGeom prst="rect">
            <a:avLst/>
          </a:prstGeom>
        </p:spPr>
        <p:txBody>
          <a:bodyPr wrap="square">
            <a:spAutoFit/>
          </a:bodyPr>
          <a:lstStyle/>
          <a:p>
            <a:pPr algn="ctr">
              <a:lnSpc>
                <a:spcPct val="107000"/>
              </a:lnSpc>
            </a:pPr>
            <a:r>
              <a:rPr lang="en-US" sz="4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Create the conditions;  listen to, be with what arises ...</a:t>
            </a:r>
            <a:endParaRPr lang="en-US" sz="4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94D4880-E799-486D-81B1-050D6FA64EEE}"/>
              </a:ext>
            </a:extLst>
          </p:cNvPr>
          <p:cNvPicPr>
            <a:picLocks noChangeAspect="1"/>
          </p:cNvPicPr>
          <p:nvPr/>
        </p:nvPicPr>
        <p:blipFill rotWithShape="1">
          <a:blip r:embed="rId2">
            <a:extLst>
              <a:ext uri="{28A0092B-C50C-407E-A947-70E740481C1C}">
                <a14:useLocalDpi xmlns:a14="http://schemas.microsoft.com/office/drawing/2010/main" val="0"/>
              </a:ext>
            </a:extLst>
          </a:blip>
          <a:srcRect b="10558"/>
          <a:stretch/>
        </p:blipFill>
        <p:spPr>
          <a:xfrm>
            <a:off x="5365428" y="1541072"/>
            <a:ext cx="6080004" cy="3884368"/>
          </a:xfrm>
          <a:prstGeom prst="rect">
            <a:avLst/>
          </a:prstGeom>
          <a:ln>
            <a:noFill/>
          </a:ln>
          <a:effectLst>
            <a:softEdge rad="112500"/>
          </a:effectLst>
        </p:spPr>
      </p:pic>
    </p:spTree>
    <p:extLst>
      <p:ext uri="{BB962C8B-B14F-4D97-AF65-F5344CB8AC3E}">
        <p14:creationId xmlns:p14="http://schemas.microsoft.com/office/powerpoint/2010/main" val="15051279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90B808-757A-4350-B048-FF7896E32F2E}"/>
              </a:ext>
            </a:extLst>
          </p:cNvPr>
          <p:cNvSpPr/>
          <p:nvPr/>
        </p:nvSpPr>
        <p:spPr>
          <a:xfrm>
            <a:off x="111511" y="613316"/>
            <a:ext cx="11731083" cy="6859122"/>
          </a:xfrm>
          <a:prstGeom prst="rect">
            <a:avLst/>
          </a:prstGeom>
        </p:spPr>
        <p:txBody>
          <a:bodyPr wrap="square">
            <a:spAutoFit/>
          </a:bodyPr>
          <a:lstStyle/>
          <a:p>
            <a:pPr algn="ctr">
              <a:lnSpc>
                <a:spcPct val="115000"/>
              </a:lnSpc>
              <a:spcAft>
                <a:spcPts val="1000"/>
              </a:spcAft>
            </a:pPr>
            <a:r>
              <a:rPr lang="en-IN"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Rooted in Christ…to be a transforming presence     </a:t>
            </a:r>
            <a:r>
              <a:rPr lang="en-IN" sz="32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IN" sz="3200" b="1"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en-IN" sz="3200" b="1" dirty="0">
                <a:latin typeface="Times New Roman" panose="02020603050405020304" pitchFamily="18" charset="0"/>
                <a:ea typeface="Times New Roman" panose="02020603050405020304" pitchFamily="18" charset="0"/>
                <a:cs typeface="Times New Roman" panose="02020603050405020304" pitchFamily="18" charset="0"/>
              </a:rPr>
              <a:t>THIS IS MY CALL - THIS IS OUR CALL </a:t>
            </a:r>
          </a:p>
          <a:p>
            <a:pPr algn="ctr">
              <a:lnSpc>
                <a:spcPct val="115000"/>
              </a:lnSpc>
              <a:spcAft>
                <a:spcPts val="1000"/>
              </a:spcAft>
            </a:pPr>
            <a:r>
              <a:rPr lang="en-IN"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to  immerse in human reality </a:t>
            </a:r>
            <a:br>
              <a:rPr lang="en-IN"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br>
            <a:r>
              <a:rPr lang="en-IN"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and to be </a:t>
            </a:r>
            <a:r>
              <a:rPr lang="en-IN" sz="2800" b="1" u="sng" dirty="0">
                <a:latin typeface="Times New Roman" panose="02020603050405020304" pitchFamily="18" charset="0"/>
                <a:cs typeface="Times New Roman" panose="02020603050405020304" pitchFamily="18" charset="0"/>
              </a:rPr>
              <a:t>TRANSFORMING PRESENCE </a:t>
            </a:r>
            <a:r>
              <a:rPr lang="en-IN"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in our context today.</a:t>
            </a:r>
          </a:p>
          <a:p>
            <a:pPr algn="ctr">
              <a:lnSpc>
                <a:spcPct val="115000"/>
              </a:lnSpc>
              <a:spcAft>
                <a:spcPts val="1000"/>
              </a:spcAft>
            </a:pPr>
            <a:r>
              <a:rPr lang="en-IN"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p>
          <a:p>
            <a:pPr algn="ctr">
              <a:lnSpc>
                <a:spcPct val="115000"/>
              </a:lnSpc>
              <a:spcAft>
                <a:spcPts val="1000"/>
              </a:spcAft>
            </a:pPr>
            <a:r>
              <a:rPr lang="es-ES" sz="28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Arraigado en Cristo... para ser una presencia transformadora            </a:t>
            </a:r>
          </a:p>
          <a:p>
            <a:pPr algn="ctr">
              <a:lnSpc>
                <a:spcPct val="115000"/>
              </a:lnSpc>
              <a:spcAft>
                <a:spcPts val="1000"/>
              </a:spcAft>
            </a:pPr>
            <a:r>
              <a:rPr lang="es-ES" sz="2800" b="1" dirty="0">
                <a:latin typeface="Times New Roman" panose="02020603050405020304" pitchFamily="18" charset="0"/>
                <a:ea typeface="Times New Roman" panose="02020603050405020304" pitchFamily="18" charset="0"/>
                <a:cs typeface="Times New Roman" panose="02020603050405020304" pitchFamily="18" charset="0"/>
              </a:rPr>
              <a:t>ESTA ES MI LLAMADA - ESTA ES NUESTRA LLAMADA </a:t>
            </a:r>
          </a:p>
          <a:p>
            <a:pPr algn="ctr">
              <a:lnSpc>
                <a:spcPct val="115000"/>
              </a:lnSpc>
              <a:spcAft>
                <a:spcPts val="1000"/>
              </a:spcAft>
            </a:pPr>
            <a:r>
              <a:rPr lang="es-ES" sz="28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para sumergirse en la realidad humana y estar </a:t>
            </a:r>
            <a:r>
              <a:rPr lang="es-ES" sz="2800" b="1" u="sng" dirty="0">
                <a:latin typeface="Times New Roman" panose="02020603050405020304" pitchFamily="18" charset="0"/>
                <a:ea typeface="Times New Roman" panose="02020603050405020304" pitchFamily="18" charset="0"/>
                <a:cs typeface="Times New Roman" panose="02020603050405020304" pitchFamily="18" charset="0"/>
              </a:rPr>
              <a:t>TRANSFORMANDO LA PRESENCIA </a:t>
            </a:r>
            <a:r>
              <a:rPr lang="es-ES" sz="28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en nuestro contexto de hoy.</a:t>
            </a:r>
          </a:p>
          <a:p>
            <a:pPr algn="ctr">
              <a:lnSpc>
                <a:spcPct val="115000"/>
              </a:lnSpc>
              <a:spcAft>
                <a:spcPts val="1000"/>
              </a:spcAft>
            </a:pPr>
            <a:endParaRPr lang="en-IN"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br>
              <a:rPr lang="en-IN"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br>
            <a:endParaRPr lang="en-IN" dirty="0"/>
          </a:p>
        </p:txBody>
      </p:sp>
    </p:spTree>
    <p:extLst>
      <p:ext uri="{BB962C8B-B14F-4D97-AF65-F5344CB8AC3E}">
        <p14:creationId xmlns:p14="http://schemas.microsoft.com/office/powerpoint/2010/main" val="23096796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43864" y="909078"/>
            <a:ext cx="4444626" cy="2123658"/>
          </a:xfrm>
          <a:prstGeom prst="rect">
            <a:avLst/>
          </a:prstGeom>
          <a:noFill/>
        </p:spPr>
        <p:txBody>
          <a:bodyPr wrap="square" rtlCol="0">
            <a:spAutoFit/>
          </a:bodyPr>
          <a:lstStyle/>
          <a:p>
            <a:pPr algn="ctr"/>
            <a:r>
              <a:rPr lang="en-US" sz="4400" b="1" i="1" dirty="0"/>
              <a:t>  </a:t>
            </a:r>
            <a:r>
              <a:rPr lang="en-US" sz="4400" b="1" i="1" dirty="0">
                <a:solidFill>
                  <a:srgbClr val="00FF00"/>
                </a:solidFill>
              </a:rPr>
              <a:t>Embodied</a:t>
            </a:r>
          </a:p>
          <a:p>
            <a:pPr algn="r"/>
            <a:endParaRPr lang="en-US" sz="4400" b="1" i="1" dirty="0">
              <a:solidFill>
                <a:srgbClr val="00FF00"/>
              </a:solidFill>
            </a:endParaRPr>
          </a:p>
          <a:p>
            <a:pPr algn="r"/>
            <a:r>
              <a:rPr lang="en-US" sz="4400" b="1" i="1" dirty="0">
                <a:solidFill>
                  <a:srgbClr val="00FF00"/>
                </a:solidFill>
              </a:rPr>
              <a:t> </a:t>
            </a:r>
          </a:p>
        </p:txBody>
      </p:sp>
      <p:sp>
        <p:nvSpPr>
          <p:cNvPr id="3" name="Rectangle 2"/>
          <p:cNvSpPr/>
          <p:nvPr/>
        </p:nvSpPr>
        <p:spPr>
          <a:xfrm>
            <a:off x="4336532" y="2060113"/>
            <a:ext cx="3059289" cy="1446550"/>
          </a:xfrm>
          <a:prstGeom prst="rect">
            <a:avLst/>
          </a:prstGeom>
        </p:spPr>
        <p:txBody>
          <a:bodyPr wrap="square">
            <a:spAutoFit/>
          </a:bodyPr>
          <a:lstStyle/>
          <a:p>
            <a:pPr lvl="0" algn="r"/>
            <a:r>
              <a:rPr lang="en-US" sz="4400" b="1" i="1" dirty="0">
                <a:solidFill>
                  <a:srgbClr val="00FF00"/>
                </a:solidFill>
              </a:rPr>
              <a:t>Focused  </a:t>
            </a:r>
          </a:p>
          <a:p>
            <a:pPr lvl="0" algn="r"/>
            <a:endParaRPr lang="en-US" sz="4400" b="1" i="1" dirty="0">
              <a:solidFill>
                <a:srgbClr val="00FF00"/>
              </a:solidFill>
            </a:endParaRPr>
          </a:p>
        </p:txBody>
      </p:sp>
      <p:sp>
        <p:nvSpPr>
          <p:cNvPr id="4" name="Rectangle 3"/>
          <p:cNvSpPr/>
          <p:nvPr/>
        </p:nvSpPr>
        <p:spPr>
          <a:xfrm>
            <a:off x="4916336" y="3235061"/>
            <a:ext cx="2621230" cy="769441"/>
          </a:xfrm>
          <a:prstGeom prst="rect">
            <a:avLst/>
          </a:prstGeom>
        </p:spPr>
        <p:txBody>
          <a:bodyPr wrap="none">
            <a:spAutoFit/>
          </a:bodyPr>
          <a:lstStyle/>
          <a:p>
            <a:pPr lvl="0" algn="r"/>
            <a:r>
              <a:rPr lang="en-US" sz="4400" b="1" i="1" dirty="0">
                <a:solidFill>
                  <a:srgbClr val="00FF00"/>
                </a:solidFill>
              </a:rPr>
              <a:t>Attentive</a:t>
            </a:r>
          </a:p>
        </p:txBody>
      </p:sp>
      <p:sp>
        <p:nvSpPr>
          <p:cNvPr id="5" name="Rectangle 4">
            <a:extLst>
              <a:ext uri="{FF2B5EF4-FFF2-40B4-BE49-F238E27FC236}">
                <a16:creationId xmlns:a16="http://schemas.microsoft.com/office/drawing/2014/main" id="{95B8CF70-70C3-49C6-A075-EE84459BD8D1}"/>
              </a:ext>
            </a:extLst>
          </p:cNvPr>
          <p:cNvSpPr/>
          <p:nvPr/>
        </p:nvSpPr>
        <p:spPr>
          <a:xfrm>
            <a:off x="111760" y="4745335"/>
            <a:ext cx="11856719" cy="1754326"/>
          </a:xfrm>
          <a:prstGeom prst="rect">
            <a:avLst/>
          </a:prstGeom>
          <a:noFill/>
        </p:spPr>
        <p:txBody>
          <a:bodyPr wrap="square" lIns="91440" tIns="45720" rIns="91440" bIns="45720">
            <a:spAutoFit/>
          </a:bodyPr>
          <a:lstStyle/>
          <a:p>
            <a:pPr algn="just"/>
            <a:r>
              <a:rPr lang="en-US" sz="5400" b="1" cap="none" spc="0"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rPr>
              <a:t>Opposite of scattered </a:t>
            </a:r>
            <a:r>
              <a:rPr lang="en-US" sz="5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rPr>
              <a:t>And unable to be present</a:t>
            </a:r>
            <a:endParaRPr lang="en-US" sz="5400" b="1" cap="none" spc="0"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6098723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6AA0C-27C7-4B0E-A8F0-348EB833225D}"/>
              </a:ext>
            </a:extLst>
          </p:cNvPr>
          <p:cNvSpPr>
            <a:spLocks noGrp="1"/>
          </p:cNvSpPr>
          <p:nvPr>
            <p:ph type="title"/>
          </p:nvPr>
        </p:nvSpPr>
        <p:spPr>
          <a:xfrm>
            <a:off x="657224" y="499532"/>
            <a:ext cx="10772775" cy="5355357"/>
          </a:xfrm>
        </p:spPr>
        <p:txBody>
          <a:bodyPr/>
          <a:lstStyle/>
          <a:p>
            <a:r>
              <a:rPr lang="en-US" dirty="0"/>
              <a:t>       </a:t>
            </a:r>
            <a:endParaRPr lang="es-HN" dirty="0"/>
          </a:p>
        </p:txBody>
      </p:sp>
      <p:pic>
        <p:nvPicPr>
          <p:cNvPr id="4" name="3 Imagen" descr="http://ecozoictimes.com/wp-content/uploads/2012/06/Galaxy-Image-NGC-4414-470px-NGC_4414_NASA-med-300x247.jpg">
            <a:hlinkClick r:id="rId2"/>
            <a:extLst>
              <a:ext uri="{FF2B5EF4-FFF2-40B4-BE49-F238E27FC236}">
                <a16:creationId xmlns:a16="http://schemas.microsoft.com/office/drawing/2014/main" id="{0AAC8000-8984-4D24-98EC-150DD1B3E516}"/>
              </a:ext>
            </a:extLst>
          </p:cNvPr>
          <p:cNvPicPr>
            <a:picLocks noGrp="1"/>
          </p:cNvPicPr>
          <p:nvPr>
            <p:ph idx="1"/>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58518" y="294987"/>
            <a:ext cx="9498842" cy="6005015"/>
          </a:xfrm>
          <a:prstGeom prst="rect">
            <a:avLst/>
          </a:prstGeom>
          <a:noFill/>
          <a:ln>
            <a:noFill/>
          </a:ln>
        </p:spPr>
      </p:pic>
      <p:sp>
        <p:nvSpPr>
          <p:cNvPr id="5" name="Rectángulo 4">
            <a:extLst>
              <a:ext uri="{FF2B5EF4-FFF2-40B4-BE49-F238E27FC236}">
                <a16:creationId xmlns:a16="http://schemas.microsoft.com/office/drawing/2014/main" id="{030F6CAA-7141-43A8-A2E3-2BC101656CBF}"/>
              </a:ext>
            </a:extLst>
          </p:cNvPr>
          <p:cNvSpPr/>
          <p:nvPr/>
        </p:nvSpPr>
        <p:spPr>
          <a:xfrm>
            <a:off x="1935635" y="791941"/>
            <a:ext cx="8215952" cy="4770537"/>
          </a:xfrm>
          <a:prstGeom prst="rect">
            <a:avLst/>
          </a:prstGeom>
        </p:spPr>
        <p:txBody>
          <a:bodyPr wrap="square">
            <a:spAutoFit/>
          </a:bodyPr>
          <a:lstStyle/>
          <a:p>
            <a:r>
              <a:rPr lang="en-US" sz="4000" b="1" dirty="0">
                <a:solidFill>
                  <a:srgbClr val="FFFF00"/>
                </a:solidFill>
                <a:latin typeface="Baskerville SemiBold"/>
                <a:cs typeface="Baskerville SemiBold"/>
              </a:rPr>
              <a:t>“</a:t>
            </a:r>
            <a:r>
              <a:rPr lang="en-US" sz="4400" b="1" dirty="0">
                <a:solidFill>
                  <a:srgbClr val="FFFF00"/>
                </a:solidFill>
                <a:latin typeface="Baskerville SemiBold"/>
                <a:cs typeface="Baskerville SemiBold"/>
              </a:rPr>
              <a:t>Our role is no longer to merely ease suffering, bind up wounds, and feed the hungry, but through every form of effort to raise the powers of love upward to the next stage of consciousness.”  </a:t>
            </a:r>
          </a:p>
          <a:p>
            <a:pPr algn="r"/>
            <a:r>
              <a:rPr lang="en-US" sz="4000" b="1" dirty="0">
                <a:solidFill>
                  <a:srgbClr val="00FF00"/>
                </a:solidFill>
                <a:latin typeface="Baskerville SemiBold"/>
                <a:cs typeface="Baskerville SemiBold"/>
              </a:rPr>
              <a:t>Teilhard de Chardin</a:t>
            </a:r>
          </a:p>
        </p:txBody>
      </p:sp>
    </p:spTree>
    <p:extLst>
      <p:ext uri="{BB962C8B-B14F-4D97-AF65-F5344CB8AC3E}">
        <p14:creationId xmlns:p14="http://schemas.microsoft.com/office/powerpoint/2010/main" val="1532853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180" y="336885"/>
            <a:ext cx="11036968" cy="6186309"/>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 “More than ever I find myself in the hands of God.   This is what I have wanted all my life from my youth.  But now there is a difference; the initiative is entirely with God.  It is indeed a profound spiritual experience to know and feel myself so totally in God’s hands.”                   </a:t>
            </a:r>
          </a:p>
          <a:p>
            <a:r>
              <a:rPr lang="en-US" sz="4400" b="1" dirty="0">
                <a:solidFill>
                  <a:srgbClr val="FFFF00"/>
                </a:solidFill>
                <a:latin typeface="Times New Roman" panose="02020603050405020304" pitchFamily="18" charset="0"/>
                <a:cs typeface="Times New Roman" panose="02020603050405020304" pitchFamily="18" charset="0"/>
              </a:rPr>
              <a:t>                                            Pedro </a:t>
            </a:r>
            <a:r>
              <a:rPr lang="en-US" sz="4400" b="1" dirty="0" err="1">
                <a:solidFill>
                  <a:srgbClr val="FFFF00"/>
                </a:solidFill>
                <a:latin typeface="Times New Roman" panose="02020603050405020304" pitchFamily="18" charset="0"/>
                <a:cs typeface="Times New Roman" panose="02020603050405020304" pitchFamily="18" charset="0"/>
              </a:rPr>
              <a:t>Arrupe</a:t>
            </a:r>
            <a:r>
              <a:rPr lang="en-US" sz="4400" b="1" dirty="0">
                <a:solidFill>
                  <a:srgbClr val="FFFF00"/>
                </a:solidFill>
                <a:latin typeface="Times New Roman" panose="02020603050405020304" pitchFamily="18" charset="0"/>
                <a:cs typeface="Times New Roman" panose="02020603050405020304" pitchFamily="18" charset="0"/>
              </a:rPr>
              <a:t>, SJ</a:t>
            </a:r>
          </a:p>
          <a:p>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45957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3769" y="1012107"/>
            <a:ext cx="10955867" cy="2217017"/>
          </a:xfrm>
          <a:prstGeom prst="rect">
            <a:avLst/>
          </a:prstGeom>
        </p:spPr>
        <p:txBody>
          <a:bodyPr wrap="square">
            <a:spAutoFit/>
          </a:bodyPr>
          <a:lstStyle/>
          <a:p>
            <a:pPr algn="just">
              <a:lnSpc>
                <a:spcPct val="107000"/>
              </a:lnSpc>
            </a:pPr>
            <a:r>
              <a:rPr lang="en-US" sz="4400" b="1" dirty="0">
                <a:latin typeface="Times New Roman" panose="02020603050405020304" pitchFamily="18" charset="0"/>
                <a:ea typeface="Calibri" panose="020F0502020204030204" pitchFamily="34" charset="0"/>
                <a:cs typeface="Times New Roman" panose="02020603050405020304" pitchFamily="18" charset="0"/>
              </a:rPr>
              <a:t>There is a new urgency about that contemplation is needed now, at this moment in time.  </a:t>
            </a:r>
          </a:p>
        </p:txBody>
      </p:sp>
      <p:sp>
        <p:nvSpPr>
          <p:cNvPr id="3" name="Rectangle 2"/>
          <p:cNvSpPr/>
          <p:nvPr/>
        </p:nvSpPr>
        <p:spPr>
          <a:xfrm>
            <a:off x="803768" y="3578017"/>
            <a:ext cx="10955867" cy="2990306"/>
          </a:xfrm>
          <a:prstGeom prst="rect">
            <a:avLst/>
          </a:prstGeom>
        </p:spPr>
        <p:txBody>
          <a:bodyPr wrap="square">
            <a:spAutoFit/>
          </a:bodyPr>
          <a:lstStyle/>
          <a:p>
            <a:pPr lvl="0" algn="just">
              <a:lnSpc>
                <a:spcPct val="107000"/>
              </a:lnSpc>
            </a:pPr>
            <a:r>
              <a:rPr lang="en-US" sz="44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Humanity is being drawn in this direction because at this stage of an emerging consciousness, it is what is needed now----so we can trust that it will be given.</a:t>
            </a:r>
            <a:endParaRPr lang="en-IN" sz="4400" b="1"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80820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aintsresource.com/wp-content/uploads/2012/01/romero.jpg"/>
          <p:cNvPicPr>
            <a:picLocks noChangeAspect="1" noChangeArrowheads="1"/>
          </p:cNvPicPr>
          <p:nvPr/>
        </p:nvPicPr>
        <p:blipFill>
          <a:blip r:embed="rId3" cstate="print"/>
          <a:srcRect/>
          <a:stretch>
            <a:fillRect/>
          </a:stretch>
        </p:blipFill>
        <p:spPr bwMode="auto">
          <a:xfrm>
            <a:off x="494632" y="191752"/>
            <a:ext cx="4267200" cy="6260005"/>
          </a:xfrm>
          <a:prstGeom prst="rect">
            <a:avLst/>
          </a:prstGeom>
          <a:noFill/>
        </p:spPr>
      </p:pic>
      <p:sp>
        <p:nvSpPr>
          <p:cNvPr id="3" name="Rectangle 2"/>
          <p:cNvSpPr/>
          <p:nvPr/>
        </p:nvSpPr>
        <p:spPr>
          <a:xfrm>
            <a:off x="5339644" y="1315283"/>
            <a:ext cx="6096000" cy="4801314"/>
          </a:xfrm>
          <a:prstGeom prst="rect">
            <a:avLst/>
          </a:prstGeom>
        </p:spPr>
        <p:txBody>
          <a:bodyPr>
            <a:spAutoFit/>
          </a:bodyPr>
          <a:lstStyle/>
          <a:p>
            <a:pPr algn="just"/>
            <a:r>
              <a:rPr lang="en-US" dirty="0"/>
              <a:t>We might not like the process of letting go needed before some unknown future can arise.  Nor did Oscar Romero.  But As the danger to his person increased, inner peace and courage increased in the same proportion.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dirty="0">
                <a:effectLst/>
                <a:latin typeface="Times New Roman" panose="02020603050405020304" pitchFamily="18" charset="0"/>
                <a:ea typeface="Calibri" panose="020F0502020204030204" pitchFamily="34" charset="0"/>
                <a:cs typeface="Times New Roman" panose="02020603050405020304" pitchFamily="18" charset="0"/>
              </a:rPr>
              <a:t> “It is hard for me to accept a violent death, which in these circumstances is very possible.  In fact, the nuncio from Costa Rica informed me of imminent danger just       this week.  The unknown circumstances will be lived with the grace of God.  He assisted the martyrs and if it is necessary, I will feel him very close as I give over to him my dying breath.  But more important than the moment of death is the surrender of my whole life and living for him</a:t>
            </a:r>
          </a:p>
          <a:p>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dirty="0"/>
              <a:t>Romero. Diary from retreat just before death: </a:t>
            </a:r>
            <a:endParaRPr lang="en-IN" dirty="0"/>
          </a:p>
        </p:txBody>
      </p:sp>
    </p:spTree>
    <p:extLst>
      <p:ext uri="{BB962C8B-B14F-4D97-AF65-F5344CB8AC3E}">
        <p14:creationId xmlns:p14="http://schemas.microsoft.com/office/powerpoint/2010/main" val="2489158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966" y="246312"/>
            <a:ext cx="11842595" cy="7786747"/>
          </a:xfrm>
          <a:prstGeom prst="rect">
            <a:avLst/>
          </a:prstGeom>
        </p:spPr>
        <p:txBody>
          <a:bodyPr wrap="square">
            <a:spAutoFit/>
          </a:bodyPr>
          <a:lstStyle/>
          <a:p>
            <a:r>
              <a:rPr lang="en-IN" sz="3200" dirty="0">
                <a:latin typeface="Times New Roman" panose="02020603050405020304" pitchFamily="18" charset="0"/>
                <a:ea typeface="Times New Roman" panose="02020603050405020304" pitchFamily="18" charset="0"/>
                <a:cs typeface="Times New Roman" panose="02020603050405020304" pitchFamily="18" charset="0"/>
              </a:rPr>
              <a:t>Living the Paschal Mystery transforms us to become His presence in our changing and challenging world.  </a:t>
            </a:r>
          </a:p>
          <a:p>
            <a:r>
              <a:rPr lang="es-ES" sz="3200" dirty="0">
                <a:solidFill>
                  <a:srgbClr val="FFFF00"/>
                </a:solidFill>
                <a:latin typeface="Times New Roman" panose="02020603050405020304" pitchFamily="18" charset="0"/>
                <a:ea typeface="Times New Roman" panose="02020603050405020304" pitchFamily="18" charset="0"/>
              </a:rPr>
              <a:t>Vivir el misterio pascual nos transforma para convertirnos en Su presencia en nuestro mundo cambiante y desafiante. </a:t>
            </a:r>
            <a:br>
              <a:rPr lang="en-IN" sz="3200" dirty="0">
                <a:latin typeface="Times New Roman" panose="02020603050405020304" pitchFamily="18" charset="0"/>
                <a:ea typeface="Times New Roman" panose="02020603050405020304" pitchFamily="18" charset="0"/>
                <a:cs typeface="Times New Roman" panose="02020603050405020304" pitchFamily="18" charset="0"/>
              </a:rPr>
            </a:br>
            <a:endParaRPr lang="en-IN" sz="3200" dirty="0">
              <a:latin typeface="Times New Roman" panose="02020603050405020304" pitchFamily="18" charset="0"/>
              <a:ea typeface="Times New Roman" panose="02020603050405020304" pitchFamily="18" charset="0"/>
              <a:cs typeface="Times New Roman" panose="02020603050405020304" pitchFamily="18" charset="0"/>
            </a:endParaRPr>
          </a:p>
          <a:p>
            <a:r>
              <a:rPr lang="en-IN" sz="3200" dirty="0">
                <a:latin typeface="Times New Roman" panose="02020603050405020304" pitchFamily="18" charset="0"/>
                <a:ea typeface="Times New Roman" panose="02020603050405020304" pitchFamily="18" charset="0"/>
                <a:cs typeface="Times New Roman" panose="02020603050405020304" pitchFamily="18" charset="0"/>
              </a:rPr>
              <a:t>Our whole way of life is deeply rooted in God, Mk. 3:14. </a:t>
            </a:r>
            <a:endParaRPr lang="en-IN" sz="3200" dirty="0">
              <a:latin typeface="Times New Roman" panose="02020603050405020304" pitchFamily="18" charset="0"/>
              <a:ea typeface="Calibri" panose="020F0502020204030204" pitchFamily="34" charset="0"/>
              <a:cs typeface="Times New Roman" panose="02020603050405020304" pitchFamily="18" charset="0"/>
            </a:endParaRPr>
          </a:p>
          <a:p>
            <a:r>
              <a:rPr lang="en-IN" sz="3200" dirty="0">
                <a:latin typeface="Times New Roman" panose="02020603050405020304" pitchFamily="18" charset="0"/>
                <a:ea typeface="Times New Roman" panose="02020603050405020304" pitchFamily="18" charset="0"/>
                <a:cs typeface="Times New Roman" panose="02020603050405020304" pitchFamily="18" charset="0"/>
              </a:rPr>
              <a:t>The contemplative dimension in its fullest understanding will permeate all aspects of formation.  </a:t>
            </a:r>
          </a:p>
          <a:p>
            <a:r>
              <a:rPr lang="es-ES" sz="3200" dirty="0">
                <a:solidFill>
                  <a:srgbClr val="FFFF00"/>
                </a:solidFill>
                <a:latin typeface="Times New Roman" panose="02020603050405020304" pitchFamily="18" charset="0"/>
                <a:ea typeface="Times New Roman" panose="02020603050405020304" pitchFamily="18" charset="0"/>
              </a:rPr>
              <a:t>Toda nuestra forma de vida está profundamente arraigada en Dios, Mc. 3:14. </a:t>
            </a:r>
          </a:p>
          <a:p>
            <a:r>
              <a:rPr lang="es-ES" sz="3200" dirty="0">
                <a:solidFill>
                  <a:srgbClr val="FFFF00"/>
                </a:solidFill>
                <a:latin typeface="Times New Roman" panose="02020603050405020304" pitchFamily="18" charset="0"/>
                <a:ea typeface="Times New Roman" panose="02020603050405020304" pitchFamily="18" charset="0"/>
              </a:rPr>
              <a:t>La dimensión contemplativa en su totalidad comprenderá todos los aspectos de la formación.  </a:t>
            </a:r>
            <a:br>
              <a:rPr lang="es-ES" sz="3200" dirty="0">
                <a:solidFill>
                  <a:srgbClr val="FFFF00"/>
                </a:solidFill>
                <a:latin typeface="Times New Roman" panose="02020603050405020304" pitchFamily="18" charset="0"/>
                <a:ea typeface="Times New Roman" panose="02020603050405020304" pitchFamily="18" charset="0"/>
              </a:rPr>
            </a:br>
            <a:endParaRPr lang="es-ES" sz="3200" dirty="0">
              <a:solidFill>
                <a:srgbClr val="FFFF00"/>
              </a:solidFill>
              <a:latin typeface="Times New Roman" panose="02020603050405020304" pitchFamily="18" charset="0"/>
              <a:ea typeface="Times New Roman" panose="02020603050405020304" pitchFamily="18" charset="0"/>
            </a:endParaRPr>
          </a:p>
          <a:p>
            <a:endParaRPr lang="es-ES" sz="2800" b="1" dirty="0">
              <a:latin typeface="Times New Roman" panose="02020603050405020304" pitchFamily="18" charset="0"/>
              <a:ea typeface="Times New Roman" panose="02020603050405020304" pitchFamily="18" charset="0"/>
            </a:endParaRPr>
          </a:p>
          <a:p>
            <a:endParaRPr lang="es-ES" sz="2800" b="1" dirty="0">
              <a:latin typeface="Times New Roman" panose="02020603050405020304" pitchFamily="18" charset="0"/>
              <a:ea typeface="Times New Roman" panose="02020603050405020304" pitchFamily="18" charset="0"/>
            </a:endParaRPr>
          </a:p>
          <a:p>
            <a:endParaRPr lang="en-IN" sz="2800" b="1" dirty="0"/>
          </a:p>
        </p:txBody>
      </p:sp>
    </p:spTree>
    <p:extLst>
      <p:ext uri="{BB962C8B-B14F-4D97-AF65-F5344CB8AC3E}">
        <p14:creationId xmlns:p14="http://schemas.microsoft.com/office/powerpoint/2010/main" val="1173147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317" y="201003"/>
            <a:ext cx="11870000" cy="8125301"/>
          </a:xfrm>
          <a:prstGeom prst="rect">
            <a:avLst/>
          </a:prstGeom>
        </p:spPr>
        <p:txBody>
          <a:bodyPr wrap="square">
            <a:spAutoFit/>
          </a:bodyPr>
          <a:lstStyle/>
          <a:p>
            <a:r>
              <a:rPr lang="en-IN" sz="3600" b="1" dirty="0">
                <a:solidFill>
                  <a:srgbClr val="FFFF00"/>
                </a:solidFill>
                <a:latin typeface="Times New Roman" panose="02020603050405020304" pitchFamily="18" charset="0"/>
                <a:ea typeface="Times New Roman" panose="02020603050405020304" pitchFamily="18" charset="0"/>
              </a:rPr>
              <a:t>                          MISSION TODAY </a:t>
            </a:r>
            <a:br>
              <a:rPr lang="en-IN" sz="3600" b="1" dirty="0">
                <a:solidFill>
                  <a:srgbClr val="FFFF00"/>
                </a:solidFill>
                <a:latin typeface="Times New Roman" panose="02020603050405020304" pitchFamily="18" charset="0"/>
                <a:ea typeface="Times New Roman" panose="02020603050405020304" pitchFamily="18" charset="0"/>
              </a:rPr>
            </a:br>
            <a:r>
              <a:rPr lang="en-IN" sz="3600" dirty="0">
                <a:latin typeface="Times New Roman" panose="02020603050405020304" pitchFamily="18" charset="0"/>
                <a:ea typeface="Times New Roman" panose="02020603050405020304" pitchFamily="18" charset="0"/>
              </a:rPr>
              <a:t>We seek to bring new life in the face of death; fullness of life to ourselves, to others, and to our common home, John 10:10.</a:t>
            </a:r>
          </a:p>
          <a:p>
            <a:r>
              <a:rPr lang="en-IN" sz="3600" dirty="0">
                <a:latin typeface="Times New Roman" panose="02020603050405020304" pitchFamily="18" charset="0"/>
                <a:ea typeface="Times New Roman" panose="02020603050405020304" pitchFamily="18" charset="0"/>
              </a:rPr>
              <a:t>By our contemplative and prophetic life we seek to immerse ourselves among the people on the margins of society.</a:t>
            </a:r>
          </a:p>
          <a:p>
            <a:endParaRPr lang="en-IN" sz="3600" dirty="0">
              <a:latin typeface="Times New Roman" panose="02020603050405020304" pitchFamily="18" charset="0"/>
              <a:ea typeface="Times New Roman" panose="02020603050405020304" pitchFamily="18" charset="0"/>
            </a:endParaRPr>
          </a:p>
          <a:p>
            <a:r>
              <a:rPr lang="es-ES" sz="3600" dirty="0">
                <a:solidFill>
                  <a:srgbClr val="FFFF00"/>
                </a:solidFill>
                <a:latin typeface="Times New Roman" panose="02020603050405020304" pitchFamily="18" charset="0"/>
                <a:ea typeface="Times New Roman" panose="02020603050405020304" pitchFamily="18" charset="0"/>
              </a:rPr>
              <a:t>Buscamos dar nueva vida a la muerte; plenitud de la vida a nosotros mismos, a los demás y a nuestro hogar común, Juan 10:10.</a:t>
            </a:r>
          </a:p>
          <a:p>
            <a:r>
              <a:rPr lang="es-ES" sz="3600" dirty="0">
                <a:solidFill>
                  <a:srgbClr val="FFFF00"/>
                </a:solidFill>
                <a:latin typeface="Times New Roman" panose="02020603050405020304" pitchFamily="18" charset="0"/>
                <a:ea typeface="Times New Roman" panose="02020603050405020304" pitchFamily="18" charset="0"/>
              </a:rPr>
              <a:t>Por nuestra vida contemplativa y profética buscamos sumergirnos entre el pueblo al margen de la sociedad.</a:t>
            </a:r>
          </a:p>
          <a:p>
            <a:endParaRPr lang="es-ES" sz="3600" dirty="0">
              <a:latin typeface="Times New Roman" panose="02020603050405020304" pitchFamily="18" charset="0"/>
              <a:ea typeface="Times New Roman" panose="02020603050405020304" pitchFamily="18" charset="0"/>
            </a:endParaRPr>
          </a:p>
          <a:p>
            <a:endParaRPr lang="es-ES" sz="3600" dirty="0">
              <a:latin typeface="Times New Roman" panose="02020603050405020304" pitchFamily="18" charset="0"/>
              <a:ea typeface="Times New Roman" panose="02020603050405020304" pitchFamily="18" charset="0"/>
            </a:endParaRPr>
          </a:p>
          <a:p>
            <a:br>
              <a:rPr lang="en-IN" sz="3600" dirty="0">
                <a:latin typeface="Times New Roman" panose="02020603050405020304" pitchFamily="18" charset="0"/>
                <a:ea typeface="Times New Roman" panose="02020603050405020304" pitchFamily="18" charset="0"/>
              </a:rPr>
            </a:br>
            <a:endParaRPr lang="en-IN" dirty="0"/>
          </a:p>
        </p:txBody>
      </p:sp>
    </p:spTree>
    <p:extLst>
      <p:ext uri="{BB962C8B-B14F-4D97-AF65-F5344CB8AC3E}">
        <p14:creationId xmlns:p14="http://schemas.microsoft.com/office/powerpoint/2010/main" val="781203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D03877-E21B-475E-967C-EBF29DBAE8FD}"/>
              </a:ext>
            </a:extLst>
          </p:cNvPr>
          <p:cNvSpPr/>
          <p:nvPr/>
        </p:nvSpPr>
        <p:spPr>
          <a:xfrm>
            <a:off x="312234" y="802888"/>
            <a:ext cx="11318488" cy="4678204"/>
          </a:xfrm>
          <a:prstGeom prst="rect">
            <a:avLst/>
          </a:prstGeom>
        </p:spPr>
        <p:txBody>
          <a:bodyPr wrap="square">
            <a:spAutoFit/>
          </a:bodyPr>
          <a:lstStyle/>
          <a:p>
            <a:r>
              <a:rPr lang="en-IN" sz="4000" dirty="0">
                <a:latin typeface="Times New Roman" panose="02020603050405020304" pitchFamily="18" charset="0"/>
                <a:ea typeface="Times New Roman" panose="02020603050405020304" pitchFamily="18" charset="0"/>
                <a:cs typeface="Times New Roman" panose="02020603050405020304" pitchFamily="18" charset="0"/>
              </a:rPr>
              <a:t>Answering the need of the time, in our respective contexts, together we live the Holy Cross Charism. </a:t>
            </a:r>
          </a:p>
          <a:p>
            <a:endParaRPr lang="en-IN" sz="4000" dirty="0">
              <a:latin typeface="Times New Roman" panose="02020603050405020304" pitchFamily="18" charset="0"/>
              <a:ea typeface="Times New Roman" panose="02020603050405020304" pitchFamily="18" charset="0"/>
              <a:cs typeface="Times New Roman" panose="02020603050405020304" pitchFamily="18" charset="0"/>
            </a:endParaRPr>
          </a:p>
          <a:p>
            <a:br>
              <a:rPr lang="en-IN" sz="4000" dirty="0">
                <a:latin typeface="Times New Roman" panose="02020603050405020304" pitchFamily="18" charset="0"/>
                <a:ea typeface="Times New Roman" panose="02020603050405020304" pitchFamily="18" charset="0"/>
                <a:cs typeface="Times New Roman" panose="02020603050405020304" pitchFamily="18" charset="0"/>
              </a:rPr>
            </a:br>
            <a:r>
              <a:rPr lang="es-ES" sz="4000" dirty="0">
                <a:solidFill>
                  <a:srgbClr val="FFFF00"/>
                </a:solidFill>
                <a:latin typeface="Times New Roman" panose="02020603050405020304" pitchFamily="18" charset="0"/>
                <a:cs typeface="Times New Roman" panose="02020603050405020304" pitchFamily="18" charset="0"/>
              </a:rPr>
              <a:t>Respondiendo a la necesidad del tiempo, en nuestros respectivos contextos, juntos vivimos el carisma de la Santa Cruz.</a:t>
            </a:r>
          </a:p>
          <a:p>
            <a:endParaRPr lang="en-GB" dirty="0"/>
          </a:p>
        </p:txBody>
      </p:sp>
    </p:spTree>
    <p:extLst>
      <p:ext uri="{BB962C8B-B14F-4D97-AF65-F5344CB8AC3E}">
        <p14:creationId xmlns:p14="http://schemas.microsoft.com/office/powerpoint/2010/main" val="3526036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211" y="111512"/>
            <a:ext cx="11929472" cy="6514604"/>
          </a:xfrm>
          <a:prstGeom prst="rect">
            <a:avLst/>
          </a:prstGeom>
        </p:spPr>
        <p:txBody>
          <a:bodyPr wrap="square">
            <a:spAutoFit/>
          </a:bodyPr>
          <a:lstStyle/>
          <a:p>
            <a:pPr>
              <a:spcAft>
                <a:spcPts val="1000"/>
              </a:spcAft>
            </a:pPr>
            <a:r>
              <a:rPr lang="en-IN" sz="3200" b="1" dirty="0">
                <a:latin typeface="Times New Roman" panose="02020603050405020304" pitchFamily="18" charset="0"/>
                <a:ea typeface="Times New Roman" panose="02020603050405020304" pitchFamily="18" charset="0"/>
                <a:cs typeface="Times New Roman" panose="02020603050405020304" pitchFamily="18" charset="0"/>
              </a:rPr>
              <a:t>We cultivate the consciousness of belonging together in our diversity.</a:t>
            </a:r>
          </a:p>
          <a:p>
            <a:r>
              <a:rPr lang="es-ES" sz="3200" b="1" dirty="0">
                <a:solidFill>
                  <a:srgbClr val="FFFF00"/>
                </a:solidFill>
                <a:latin typeface="Times New Roman" panose="02020603050405020304" pitchFamily="18" charset="0"/>
                <a:cs typeface="Times New Roman" panose="02020603050405020304" pitchFamily="18" charset="0"/>
              </a:rPr>
              <a:t>Cultivamos la conciencia de pertenecer juntos en nuestra diversidad.</a:t>
            </a:r>
          </a:p>
          <a:p>
            <a:pPr>
              <a:spcAft>
                <a:spcPts val="1000"/>
              </a:spcAft>
            </a:pPr>
            <a:endParaRPr lang="en-IN" sz="3200" b="1"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000"/>
              </a:spcAft>
            </a:pPr>
            <a:r>
              <a:rPr lang="en-IN" sz="3200" b="1" dirty="0">
                <a:latin typeface="Times New Roman" panose="02020603050405020304" pitchFamily="18" charset="0"/>
                <a:ea typeface="Times New Roman" panose="02020603050405020304" pitchFamily="18" charset="0"/>
                <a:cs typeface="Times New Roman" panose="02020603050405020304" pitchFamily="18" charset="0"/>
              </a:rPr>
              <a:t>Collaboration and networking brings strength to our ministries.</a:t>
            </a:r>
            <a:br>
              <a:rPr lang="en-IN" sz="3200" b="1" dirty="0">
                <a:latin typeface="Times New Roman" panose="02020603050405020304" pitchFamily="18" charset="0"/>
                <a:ea typeface="Times New Roman" panose="02020603050405020304" pitchFamily="18" charset="0"/>
                <a:cs typeface="Times New Roman" panose="02020603050405020304" pitchFamily="18" charset="0"/>
              </a:rPr>
            </a:br>
            <a:r>
              <a:rPr lang="es-E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La colaboración y el trabajo en red aportan fuerza a nuestros ministerios.</a:t>
            </a:r>
          </a:p>
          <a:p>
            <a:pPr>
              <a:spcAft>
                <a:spcPts val="1000"/>
              </a:spcAft>
            </a:pPr>
            <a:endParaRPr lang="en-IN" sz="3200" b="1"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000"/>
              </a:spcAft>
            </a:pPr>
            <a:r>
              <a:rPr lang="en-IN" sz="3200" b="1" dirty="0">
                <a:latin typeface="Times New Roman" panose="02020603050405020304" pitchFamily="18" charset="0"/>
                <a:ea typeface="Times New Roman" panose="02020603050405020304" pitchFamily="18" charset="0"/>
                <a:cs typeface="Times New Roman" panose="02020603050405020304" pitchFamily="18" charset="0"/>
              </a:rPr>
              <a:t>We are transformed and transforming by our national and international collaboration.</a:t>
            </a:r>
            <a:r>
              <a:rPr lang="es-E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s-E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Nos transformamos y transformamos con nuestra colaboración nacional e internacional.</a:t>
            </a:r>
            <a:endParaRPr lang="en-IN"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1978872"/>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Gota">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5.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7.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5268</TotalTime>
  <Words>3486</Words>
  <Application>Microsoft Office PowerPoint</Application>
  <PresentationFormat>Widescreen</PresentationFormat>
  <Paragraphs>287</Paragraphs>
  <Slides>54</Slides>
  <Notes>19</Notes>
  <HiddenSlides>0</HiddenSlides>
  <MMClips>0</MMClips>
  <ScaleCrop>false</ScaleCrop>
  <HeadingPairs>
    <vt:vector size="6" baseType="variant">
      <vt:variant>
        <vt:lpstr>Fonts Used</vt:lpstr>
      </vt:variant>
      <vt:variant>
        <vt:i4>22</vt:i4>
      </vt:variant>
      <vt:variant>
        <vt:lpstr>Theme</vt:lpstr>
      </vt:variant>
      <vt:variant>
        <vt:i4>7</vt:i4>
      </vt:variant>
      <vt:variant>
        <vt:lpstr>Slide Titles</vt:lpstr>
      </vt:variant>
      <vt:variant>
        <vt:i4>54</vt:i4>
      </vt:variant>
    </vt:vector>
  </HeadingPairs>
  <TitlesOfParts>
    <vt:vector size="83" baseType="lpstr">
      <vt:lpstr>Aharoni</vt:lpstr>
      <vt:lpstr>Arial</vt:lpstr>
      <vt:lpstr>Arial Black</vt:lpstr>
      <vt:lpstr>Baskerville SemiBold</vt:lpstr>
      <vt:lpstr>Britannic Bold</vt:lpstr>
      <vt:lpstr>Brush Script MT</vt:lpstr>
      <vt:lpstr>Calibri</vt:lpstr>
      <vt:lpstr>Calibri Light</vt:lpstr>
      <vt:lpstr>Cambria</vt:lpstr>
      <vt:lpstr>Century Gothic</vt:lpstr>
      <vt:lpstr>Corbel</vt:lpstr>
      <vt:lpstr>Footlight MT Light</vt:lpstr>
      <vt:lpstr>Gill Sans MT</vt:lpstr>
      <vt:lpstr>Impact</vt:lpstr>
      <vt:lpstr>Informal Roman</vt:lpstr>
      <vt:lpstr>Lucida Calligraphy</vt:lpstr>
      <vt:lpstr>Segoe UI Web (West European)</vt:lpstr>
      <vt:lpstr>Times New Roman</vt:lpstr>
      <vt:lpstr>Trebuchet MS</vt:lpstr>
      <vt:lpstr>Tw Cen MT</vt:lpstr>
      <vt:lpstr>Wingdings</vt:lpstr>
      <vt:lpstr>Wingdings 3</vt:lpstr>
      <vt:lpstr>Gota</vt:lpstr>
      <vt:lpstr>Gallery</vt:lpstr>
      <vt:lpstr>Facet</vt:lpstr>
      <vt:lpstr>Vapor Trail</vt:lpstr>
      <vt:lpstr>Retrospect</vt:lpstr>
      <vt:lpstr>Parallax</vt:lpstr>
      <vt:lpstr>Badge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Transforming presence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Paul Kunnemuriyil</dc:creator>
  <cp:lastModifiedBy>Generalat</cp:lastModifiedBy>
  <cp:revision>143</cp:revision>
  <dcterms:created xsi:type="dcterms:W3CDTF">2019-06-29T02:23:03Z</dcterms:created>
  <dcterms:modified xsi:type="dcterms:W3CDTF">2020-05-02T15:34:45Z</dcterms:modified>
</cp:coreProperties>
</file>