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7" r:id="rId3"/>
    <p:sldId id="281" r:id="rId4"/>
    <p:sldId id="282"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5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3867" autoAdjust="0"/>
  </p:normalViewPr>
  <p:slideViewPr>
    <p:cSldViewPr snapToGrid="0">
      <p:cViewPr varScale="1">
        <p:scale>
          <a:sx n="81" d="100"/>
          <a:sy n="81" d="100"/>
        </p:scale>
        <p:origin x="614" y="5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C4F38-8CCD-4F5A-A42E-60D1DACBB1A9}" type="datetimeFigureOut">
              <a:rPr lang="en-IN" smtClean="0"/>
              <a:t>18-06-2020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57094-4D3A-47C1-8267-5CFD7778720B}" type="slidenum">
              <a:rPr lang="en-IN" smtClean="0"/>
              <a:t>‹#›</a:t>
            </a:fld>
            <a:endParaRPr lang="en-IN"/>
          </a:p>
        </p:txBody>
      </p:sp>
    </p:spTree>
    <p:extLst>
      <p:ext uri="{BB962C8B-B14F-4D97-AF65-F5344CB8AC3E}">
        <p14:creationId xmlns:p14="http://schemas.microsoft.com/office/powerpoint/2010/main" val="89477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1</a:t>
            </a:fld>
            <a:endParaRPr lang="en-IN"/>
          </a:p>
        </p:txBody>
      </p:sp>
    </p:spTree>
    <p:extLst>
      <p:ext uri="{BB962C8B-B14F-4D97-AF65-F5344CB8AC3E}">
        <p14:creationId xmlns:p14="http://schemas.microsoft.com/office/powerpoint/2010/main" val="76777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22</a:t>
            </a:fld>
            <a:endParaRPr lang="en-IN"/>
          </a:p>
        </p:txBody>
      </p:sp>
    </p:spTree>
    <p:extLst>
      <p:ext uri="{BB962C8B-B14F-4D97-AF65-F5344CB8AC3E}">
        <p14:creationId xmlns:p14="http://schemas.microsoft.com/office/powerpoint/2010/main" val="116428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2</a:t>
            </a:fld>
            <a:endParaRPr lang="en-IN"/>
          </a:p>
        </p:txBody>
      </p:sp>
    </p:spTree>
    <p:extLst>
      <p:ext uri="{BB962C8B-B14F-4D97-AF65-F5344CB8AC3E}">
        <p14:creationId xmlns:p14="http://schemas.microsoft.com/office/powerpoint/2010/main" val="274488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path of death and life, so inseparable and marvelously joined, is the </a:t>
            </a:r>
            <a:r>
              <a:rPr lang="en-US" sz="1200" b="1" kern="1200" dirty="0">
                <a:solidFill>
                  <a:schemeClr val="tx1"/>
                </a:solidFill>
                <a:effectLst/>
                <a:latin typeface="+mn-lt"/>
                <a:ea typeface="+mn-ea"/>
                <a:cs typeface="+mn-cs"/>
              </a:rPr>
              <a:t>way of Jesus</a:t>
            </a:r>
            <a:r>
              <a:rPr lang="en-US" sz="1200" kern="1200" dirty="0">
                <a:solidFill>
                  <a:schemeClr val="tx1"/>
                </a:solidFill>
                <a:effectLst/>
                <a:latin typeface="+mn-lt"/>
                <a:ea typeface="+mn-ea"/>
                <a:cs typeface="+mn-cs"/>
              </a:rPr>
              <a:t> and it is deeply imbedded in the experience of the universe and of our lives.  Romans chapter 8 tells us that all creation is groaning in one great act of giving birth.  Death and resurrection is the </a:t>
            </a:r>
            <a:r>
              <a:rPr lang="en-US" sz="1200" b="1" kern="1200" dirty="0">
                <a:solidFill>
                  <a:schemeClr val="tx1"/>
                </a:solidFill>
                <a:effectLst/>
                <a:latin typeface="+mn-lt"/>
                <a:ea typeface="+mn-ea"/>
                <a:cs typeface="+mn-cs"/>
              </a:rPr>
              <a:t>cosmic pattern of growth</a:t>
            </a:r>
            <a:r>
              <a:rPr lang="en-US" sz="1200" kern="1200" dirty="0">
                <a:solidFill>
                  <a:schemeClr val="tx1"/>
                </a:solidFill>
                <a:effectLst/>
                <a:latin typeface="+mn-lt"/>
                <a:ea typeface="+mn-ea"/>
                <a:cs typeface="+mn-cs"/>
              </a:rPr>
              <a:t>.  The universe and a new human consciousness are coming to birth, painfully.  Seeds fall into the ground to die and bring forth new life.  We move forward with acceptance and creativity as well as with resistance and push-back</a:t>
            </a:r>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4</a:t>
            </a:fld>
            <a:endParaRPr lang="en-IN"/>
          </a:p>
        </p:txBody>
      </p:sp>
    </p:spTree>
    <p:extLst>
      <p:ext uri="{BB962C8B-B14F-4D97-AF65-F5344CB8AC3E}">
        <p14:creationId xmlns:p14="http://schemas.microsoft.com/office/powerpoint/2010/main" val="3357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great deal of both darkness and light in our world right now.  A lot is in crisis:  economic and political systems;  the church, religious.  Remember that crisis precedes transformation.  So much of what is presently in crisis is on its way, however painfully, towards profound transformation.</a:t>
            </a:r>
          </a:p>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5</a:t>
            </a:fld>
            <a:endParaRPr lang="en-IN"/>
          </a:p>
        </p:txBody>
      </p:sp>
    </p:spTree>
    <p:extLst>
      <p:ext uri="{BB962C8B-B14F-4D97-AF65-F5344CB8AC3E}">
        <p14:creationId xmlns:p14="http://schemas.microsoft.com/office/powerpoint/2010/main" val="25841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Transformation </a:t>
            </a:r>
            <a:r>
              <a:rPr lang="en-US" sz="1200" kern="1200" dirty="0">
                <a:solidFill>
                  <a:schemeClr val="tx1"/>
                </a:solidFill>
                <a:effectLst/>
                <a:latin typeface="+mn-lt"/>
                <a:ea typeface="+mn-ea"/>
                <a:cs typeface="+mn-cs"/>
              </a:rPr>
              <a:t>is the work of God’s Spirit. Transformation is beyond our control but dependent upon our cooperation. Like contemplation, It is less something we do and more something that we allow.  It has both internal and external dimensions and the two are mysteriously and inextricably intertwined.  Transformation has a rhythm and timing of its own but carries within it a sense of urgency. What can help us to allow, to be available for, to cooperate with, and to sustain the process of transformation that God is somehow working in us, in our world, and in our Church during these times?  What graces do we seek?  How do we live with change in a way that makes us malleable to processes of transformation?</a:t>
            </a:r>
          </a:p>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2859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positive, pro-active, forward-moving process of creating.  </a:t>
            </a:r>
            <a:br>
              <a:rPr lang="en-US" sz="1200" b="1" kern="1200" dirty="0">
                <a:solidFill>
                  <a:schemeClr val="tx1"/>
                </a:solidFill>
                <a:effectLst/>
                <a:latin typeface="+mn-lt"/>
                <a:ea typeface="+mn-ea"/>
                <a:cs typeface="+mn-cs"/>
              </a:rPr>
            </a:br>
            <a:r>
              <a:rPr lang="en-US" sz="1200" b="1" kern="1200">
                <a:solidFill>
                  <a:schemeClr val="tx1"/>
                </a:solidFill>
                <a:effectLst/>
                <a:latin typeface="+mn-lt"/>
                <a:ea typeface="+mn-ea"/>
                <a:cs typeface="+mn-cs"/>
              </a:rPr>
              <a:t>T</a:t>
            </a:r>
            <a:r>
              <a:rPr lang="en-US" sz="1200" kern="1200">
                <a:solidFill>
                  <a:schemeClr val="tx1"/>
                </a:solidFill>
                <a:effectLst/>
                <a:latin typeface="+mn-lt"/>
                <a:ea typeface="+mn-ea"/>
                <a:cs typeface="+mn-cs"/>
              </a:rPr>
              <a:t>o </a:t>
            </a:r>
            <a:r>
              <a:rPr lang="en-US" sz="1200" kern="1200" dirty="0">
                <a:solidFill>
                  <a:schemeClr val="tx1"/>
                </a:solidFill>
                <a:effectLst/>
                <a:latin typeface="+mn-lt"/>
                <a:ea typeface="+mn-ea"/>
                <a:cs typeface="+mn-cs"/>
              </a:rPr>
              <a:t>do so demands that we grow in freedom, that we honor and encourage freedom in one another, because the moment we’re living invites us to risk something new.  </a:t>
            </a:r>
          </a:p>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7</a:t>
            </a:fld>
            <a:endParaRPr lang="en-IN"/>
          </a:p>
        </p:txBody>
      </p:sp>
    </p:spTree>
    <p:extLst>
      <p:ext uri="{BB962C8B-B14F-4D97-AF65-F5344CB8AC3E}">
        <p14:creationId xmlns:p14="http://schemas.microsoft.com/office/powerpoint/2010/main" val="261220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8963675-F621-42A2-A1F7-01AE2A649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85A24B3-DFA3-49A8-81C5-8D094EB8C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Slide Number Placeholder 3">
            <a:extLst>
              <a:ext uri="{FF2B5EF4-FFF2-40B4-BE49-F238E27FC236}">
                <a16:creationId xmlns:a16="http://schemas.microsoft.com/office/drawing/2014/main" id="{CD5E98A4-E02C-498F-9C9A-5BFACC8DB66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B90E27-8321-46A6-B426-DF826FEF495A}" type="slidenum">
              <a:rPr lang="en-US" altLang="es-HN">
                <a:solidFill>
                  <a:prstClr val="black"/>
                </a:solidFill>
                <a:latin typeface="Calibri" panose="020F0502020204030204" pitchFamily="34" charset="0"/>
              </a:rPr>
              <a:pPr eaLnBrk="1" hangingPunct="1"/>
              <a:t>10</a:t>
            </a:fld>
            <a:endParaRPr lang="en-US" altLang="es-HN">
              <a:solidFill>
                <a:prstClr val="black"/>
              </a:solidFill>
              <a:latin typeface="Calibri" panose="020F0502020204030204" pitchFamily="34" charset="0"/>
            </a:endParaRPr>
          </a:p>
        </p:txBody>
      </p:sp>
    </p:spTree>
    <p:extLst>
      <p:ext uri="{BB962C8B-B14F-4D97-AF65-F5344CB8AC3E}">
        <p14:creationId xmlns:p14="http://schemas.microsoft.com/office/powerpoint/2010/main" val="277450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useful skill to cultivate is non-violent communication.  It involves being non-judgmental toward others while also accepting the judgment of others non-violently. </a:t>
            </a:r>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17</a:t>
            </a:fld>
            <a:endParaRPr lang="en-IN"/>
          </a:p>
        </p:txBody>
      </p:sp>
    </p:spTree>
    <p:extLst>
      <p:ext uri="{BB962C8B-B14F-4D97-AF65-F5344CB8AC3E}">
        <p14:creationId xmlns:p14="http://schemas.microsoft.com/office/powerpoint/2010/main" val="79488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Passover of Jesus and the dying/giving</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birth that characterizes the whole creation, even the stars.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All creation sustains us....   Are we willing</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to participate in the death/birth that sustains ongoing life?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20</a:t>
            </a:fld>
            <a:endParaRPr lang="en-IN"/>
          </a:p>
        </p:txBody>
      </p:sp>
    </p:spTree>
    <p:extLst>
      <p:ext uri="{BB962C8B-B14F-4D97-AF65-F5344CB8AC3E}">
        <p14:creationId xmlns:p14="http://schemas.microsoft.com/office/powerpoint/2010/main" val="37821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white">
                    <a:alpha val="80000"/>
                  </a:prstClr>
                </a:solidFill>
              </a:rPr>
              <a:pPr/>
              <a:t>6/18/2020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91533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prstClr val="white">
                    <a:alpha val="80000"/>
                  </a:prstClr>
                </a:solidFill>
              </a:rPr>
              <a:pPr/>
              <a:t>6/18/2020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8584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prstClr val="white">
                    <a:alpha val="80000"/>
                  </a:prstClr>
                </a:solidFill>
              </a:rPr>
              <a:pPr/>
              <a:t>6/18/2020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52632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42656465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2907605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7492165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2357191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pPr defTabSz="457200"/>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7410259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6591772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02371336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905302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prstClr val="white">
                    <a:alpha val="80000"/>
                  </a:prstClr>
                </a:solidFill>
              </a:rPr>
              <a:pPr/>
              <a:t>6/18/2020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01713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56685997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07196118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4817549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882522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48693483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58739716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4118593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01969699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6/18/2020</a:t>
            </a:fld>
            <a:endParaRPr lang="en-US" dirty="0">
              <a:solidFill>
                <a:prstClr val="white">
                  <a:alpha val="80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823653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white">
                    <a:alpha val="80000"/>
                  </a:prstClr>
                </a:solidFill>
              </a:rPr>
              <a:pPr/>
              <a:t>6/18/2020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55823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prstClr val="white">
                    <a:alpha val="80000"/>
                  </a:prstClr>
                </a:solidFill>
              </a:rPr>
              <a:pPr/>
              <a:t>6/18/2020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07471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prstClr val="white">
                    <a:alpha val="80000"/>
                  </a:prstClr>
                </a:solidFill>
              </a:rPr>
              <a:pPr/>
              <a:t>6/18/2020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90038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prstClr val="white">
                    <a:alpha val="80000"/>
                  </a:prstClr>
                </a:solidFill>
              </a:rPr>
              <a:pPr/>
              <a:t>6/18/2020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48395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prstClr val="white">
                    <a:alpha val="80000"/>
                  </a:prstClr>
                </a:solidFill>
              </a:rPr>
              <a:pPr/>
              <a:t>6/18/2020</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22199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AF6E2C9B-5FA2-460D-9BE7-B0812FC2A6FF}" type="datetimeFigureOut">
              <a:rPr lang="en-US" dirty="0">
                <a:solidFill>
                  <a:prstClr val="white">
                    <a:alpha val="80000"/>
                  </a:prstClr>
                </a:solidFill>
              </a:rPr>
              <a:pPr/>
              <a:t>6/18/2020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782131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586B75A-687E-405C-8A0B-8D00578BA2C3}" type="datetimeFigureOut">
              <a:rPr lang="en-US" dirty="0">
                <a:solidFill>
                  <a:prstClr val="white">
                    <a:alpha val="80000"/>
                  </a:prstClr>
                </a:solidFill>
              </a:rPr>
              <a:pPr/>
              <a:t>6/18/2020</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67540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prstClr val="white">
                    <a:alpha val="80000"/>
                  </a:prstClr>
                </a:solidFill>
              </a:rPr>
              <a:pPr defTabSz="457200"/>
              <a:t>6/18/2020</a:t>
            </a:fld>
            <a:endParaRPr lang="en-US" dirty="0">
              <a:solidFill>
                <a:prstClr val="white">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white">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dirty="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4263279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A23F17-FE30-4AF4-9468-B15376B6DB0E}" type="datetimeFigureOut">
              <a:rPr lang="en-IN" smtClean="0"/>
              <a:t>18-06-2020</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40E666-A947-47B8-819D-4FAE01605489}" type="slidenum">
              <a:rPr lang="en-IN" smtClean="0"/>
              <a:t>‹#›</a:t>
            </a:fld>
            <a:endParaRPr lang="en-IN"/>
          </a:p>
        </p:txBody>
      </p:sp>
    </p:spTree>
    <p:extLst>
      <p:ext uri="{BB962C8B-B14F-4D97-AF65-F5344CB8AC3E}">
        <p14:creationId xmlns:p14="http://schemas.microsoft.com/office/powerpoint/2010/main" val="32925233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15Yjw8sfQAhWHWSYKHWkUDCsQjRwIBw&amp;url=https://commons.wikimedia.org/wiki/File:Dusk-A330.JPG&amp;psig=AFQjCNHbN3S_2HZav06VlvNhKHnBty5A6A&amp;ust=148030039774921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iAmaPa6cbWAhWL5SYKHZf5BdoQjRwIBw&amp;url=https://twitter.com/apostlestarkes1/status/223635521061126144&amp;psig=AFQjCNHCLklf4jhpx26mPbDtgdGaYtkMNw&amp;ust=150665184466692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AF7A31A-2D0F-4195-B41E-5C1C58319733}"/>
              </a:ext>
            </a:extLst>
          </p:cNvPr>
          <p:cNvPicPr/>
          <p:nvPr/>
        </p:nvPicPr>
        <p:blipFill>
          <a:blip r:embed="rId3">
            <a:extLst>
              <a:ext uri="{28A0092B-C50C-407E-A947-70E740481C1C}">
                <a14:useLocalDpi xmlns:a14="http://schemas.microsoft.com/office/drawing/2010/main" val="0"/>
              </a:ext>
            </a:extLst>
          </a:blip>
          <a:stretch>
            <a:fillRect/>
          </a:stretch>
        </p:blipFill>
        <p:spPr>
          <a:xfrm>
            <a:off x="86746" y="0"/>
            <a:ext cx="11678654" cy="6773779"/>
          </a:xfrm>
          <a:prstGeom prst="rect">
            <a:avLst/>
          </a:prstGeom>
        </p:spPr>
      </p:pic>
      <p:sp>
        <p:nvSpPr>
          <p:cNvPr id="2" name="Rectangle 1"/>
          <p:cNvSpPr/>
          <p:nvPr/>
        </p:nvSpPr>
        <p:spPr>
          <a:xfrm>
            <a:off x="1746572" y="5182412"/>
            <a:ext cx="8698855" cy="923330"/>
          </a:xfrm>
          <a:prstGeom prst="rect">
            <a:avLst/>
          </a:prstGeom>
          <a:noFill/>
        </p:spPr>
        <p:txBody>
          <a:bodyPr wrap="none" lIns="91440" tIns="45720" rIns="91440" bIns="45720">
            <a:spAutoFit/>
          </a:bodyPr>
          <a:lstStyle/>
          <a:p>
            <a:pPr algn="ctr"/>
            <a:r>
              <a:rPr lang="es-CL" sz="5400" b="1" dirty="0">
                <a:ln w="12700">
                  <a:solidFill>
                    <a:schemeClr val="accent1"/>
                  </a:solidFill>
                  <a:prstDash val="solid"/>
                </a:ln>
                <a:solidFill>
                  <a:srgbClr val="FFFF00"/>
                </a:solidFill>
                <a:effectLst>
                  <a:outerShdw dist="38100" dir="2640000" algn="bl" rotWithShape="0">
                    <a:schemeClr val="accent1"/>
                  </a:outerShdw>
                </a:effectLst>
                <a:latin typeface="Arial Black" panose="020B0A04020102020204" pitchFamily="34" charset="0"/>
              </a:rPr>
              <a:t>Nubes oscuras y la luz</a:t>
            </a:r>
            <a:endParaRPr lang="en-US" sz="5400" b="1" dirty="0">
              <a:ln w="12700">
                <a:solidFill>
                  <a:schemeClr val="accent1"/>
                </a:solidFill>
                <a:prstDash val="solid"/>
              </a:ln>
              <a:solidFill>
                <a:srgbClr val="FFFF00"/>
              </a:solidFill>
              <a:effectLst>
                <a:outerShdw dist="38100" dir="2640000" algn="bl" rotWithShape="0">
                  <a:schemeClr val="accent1"/>
                </a:outerShdw>
              </a:effectLst>
              <a:latin typeface="Arial Black" panose="020B0A04020102020204" pitchFamily="34" charset="0"/>
            </a:endParaRPr>
          </a:p>
        </p:txBody>
      </p:sp>
    </p:spTree>
    <p:extLst>
      <p:ext uri="{BB962C8B-B14F-4D97-AF65-F5344CB8AC3E}">
        <p14:creationId xmlns:p14="http://schemas.microsoft.com/office/powerpoint/2010/main" val="211142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4224" y="2228671"/>
            <a:ext cx="9713626" cy="2554545"/>
          </a:xfrm>
          <a:prstGeom prst="rect">
            <a:avLst/>
          </a:prstGeom>
        </p:spPr>
        <p:txBody>
          <a:bodyPr wrap="square">
            <a:spAutoFit/>
          </a:bodyPr>
          <a:lstStyle/>
          <a:p>
            <a:r>
              <a:rPr lang="es-CL" sz="3200" dirty="0">
                <a:solidFill>
                  <a:srgbClr val="FFFF00"/>
                </a:solidFill>
                <a:latin typeface="Arial Black" panose="020B0A04020102020204" pitchFamily="34" charset="0"/>
              </a:rPr>
              <a:t>                             Compasión</a:t>
            </a:r>
          </a:p>
          <a:p>
            <a:r>
              <a:rPr lang="es-CL" sz="3200" dirty="0">
                <a:solidFill>
                  <a:srgbClr val="FFFF00"/>
                </a:solidFill>
                <a:latin typeface="Arial Black" panose="020B0A04020102020204" pitchFamily="34" charset="0"/>
              </a:rPr>
              <a:t> Profunda conciencia del sufrimiento de otro sin necesidad de aliviarlo, sintiendo una apreciación total por su valor; un estado de no juicio.</a:t>
            </a:r>
          </a:p>
        </p:txBody>
      </p:sp>
    </p:spTree>
    <p:extLst>
      <p:ext uri="{BB962C8B-B14F-4D97-AF65-F5344CB8AC3E}">
        <p14:creationId xmlns:p14="http://schemas.microsoft.com/office/powerpoint/2010/main" val="21029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99" y="389652"/>
            <a:ext cx="10396441" cy="1412240"/>
          </a:xfrm>
        </p:spPr>
        <p:txBody>
          <a:bodyPr>
            <a:noAutofit/>
          </a:bodyPr>
          <a:lstStyle/>
          <a:p>
            <a:br>
              <a:rPr lang="en-US" dirty="0">
                <a:solidFill>
                  <a:srgbClr val="FFFF00"/>
                </a:solidFill>
                <a:latin typeface="Aharoni" panose="02010803020104030203" pitchFamily="2" charset="-79"/>
                <a:cs typeface="Aharoni" panose="02010803020104030203" pitchFamily="2" charset="-79"/>
              </a:rPr>
            </a:br>
            <a:r>
              <a:rPr lang="en-US" dirty="0">
                <a:solidFill>
                  <a:srgbClr val="FFFF00"/>
                </a:solidFill>
                <a:latin typeface="Aharoni" panose="02010803020104030203" pitchFamily="2" charset="-79"/>
                <a:cs typeface="Aharoni" panose="02010803020104030203" pitchFamily="2" charset="-79"/>
              </a:rPr>
              <a:t> </a:t>
            </a:r>
            <a:r>
              <a:rPr lang="es-CL" dirty="0">
                <a:solidFill>
                  <a:schemeClr val="tx1">
                    <a:lumMod val="65000"/>
                  </a:schemeClr>
                </a:solidFill>
                <a:latin typeface="Aharoni" panose="02010803020104030203" pitchFamily="2" charset="-79"/>
                <a:cs typeface="Aharoni" panose="02010803020104030203" pitchFamily="2" charset="-79"/>
              </a:rPr>
              <a:t>Entrar en lugares de dolor</a:t>
            </a:r>
            <a:br>
              <a:rPr lang="en-US" dirty="0">
                <a:solidFill>
                  <a:srgbClr val="FFFF00"/>
                </a:solidFill>
                <a:latin typeface="Aharoni" panose="02010803020104030203" pitchFamily="2" charset="-79"/>
                <a:cs typeface="Aharoni" panose="02010803020104030203" pitchFamily="2" charset="-79"/>
              </a:rPr>
            </a:br>
            <a:br>
              <a:rPr lang="en-US" dirty="0">
                <a:solidFill>
                  <a:srgbClr val="FFFF00"/>
                </a:solidFill>
              </a:rPr>
            </a:br>
            <a:endParaRPr lang="en-US" dirty="0">
              <a:solidFill>
                <a:srgbClr val="FFFF00"/>
              </a:solidFill>
            </a:endParaRPr>
          </a:p>
        </p:txBody>
      </p:sp>
      <p:sp>
        <p:nvSpPr>
          <p:cNvPr id="3" name="CuadroTexto 2">
            <a:extLst>
              <a:ext uri="{FF2B5EF4-FFF2-40B4-BE49-F238E27FC236}">
                <a16:creationId xmlns:a16="http://schemas.microsoft.com/office/drawing/2014/main" id="{C076A374-9523-485E-97E0-7005AEF8048B}"/>
              </a:ext>
            </a:extLst>
          </p:cNvPr>
          <p:cNvSpPr txBox="1"/>
          <p:nvPr/>
        </p:nvSpPr>
        <p:spPr>
          <a:xfrm>
            <a:off x="7342294" y="5645426"/>
            <a:ext cx="2574616" cy="461665"/>
          </a:xfrm>
          <a:prstGeom prst="rect">
            <a:avLst/>
          </a:prstGeom>
          <a:noFill/>
        </p:spPr>
        <p:txBody>
          <a:bodyPr wrap="none" rtlCol="0">
            <a:spAutoFit/>
          </a:bodyPr>
          <a:lstStyle/>
          <a:p>
            <a:pPr defTabSz="457200"/>
            <a:r>
              <a:rPr lang="en-US" sz="2400" b="1" dirty="0">
                <a:solidFill>
                  <a:prstClr val="white"/>
                </a:solidFill>
              </a:rPr>
              <a:t>Margaret Wheatley</a:t>
            </a:r>
            <a:endParaRPr lang="es-HN" sz="2400" b="1" dirty="0">
              <a:solidFill>
                <a:prstClr val="white"/>
              </a:solidFill>
            </a:endParaRPr>
          </a:p>
        </p:txBody>
      </p:sp>
      <p:sp>
        <p:nvSpPr>
          <p:cNvPr id="4" name="Rectangle 3">
            <a:extLst>
              <a:ext uri="{FF2B5EF4-FFF2-40B4-BE49-F238E27FC236}">
                <a16:creationId xmlns:a16="http://schemas.microsoft.com/office/drawing/2014/main" id="{0ADF9BAB-36DA-41C1-9062-19186C34C319}"/>
              </a:ext>
            </a:extLst>
          </p:cNvPr>
          <p:cNvSpPr/>
          <p:nvPr/>
        </p:nvSpPr>
        <p:spPr>
          <a:xfrm>
            <a:off x="820199" y="4196080"/>
            <a:ext cx="10830560" cy="1323439"/>
          </a:xfrm>
          <a:prstGeom prst="rect">
            <a:avLst/>
          </a:prstGeom>
        </p:spPr>
        <p:txBody>
          <a:bodyPr wrap="square">
            <a:spAutoFit/>
          </a:bodyPr>
          <a:lstStyle/>
          <a:p>
            <a:r>
              <a:rPr lang="es-CL" sz="4000" dirty="0">
                <a:solidFill>
                  <a:schemeClr val="tx1">
                    <a:lumMod val="65000"/>
                  </a:schemeClr>
                </a:solidFill>
                <a:latin typeface="Aharoni" panose="02010803020104030203" pitchFamily="2" charset="-79"/>
                <a:cs typeface="Aharoni" panose="02010803020104030203" pitchFamily="2" charset="-79"/>
              </a:rPr>
              <a:t>Presencia y servicio a lo que está a nuestro alcance"</a:t>
            </a:r>
            <a:endParaRPr lang="en-US" sz="4000" dirty="0">
              <a:solidFill>
                <a:schemeClr val="tx1">
                  <a:lumMod val="65000"/>
                </a:schemeClr>
              </a:solidFill>
            </a:endParaRPr>
          </a:p>
        </p:txBody>
      </p:sp>
      <p:sp>
        <p:nvSpPr>
          <p:cNvPr id="5" name="Rectangle 4">
            <a:extLst>
              <a:ext uri="{FF2B5EF4-FFF2-40B4-BE49-F238E27FC236}">
                <a16:creationId xmlns:a16="http://schemas.microsoft.com/office/drawing/2014/main" id="{B6D03E79-1D13-4AAF-8A91-256B9F80A956}"/>
              </a:ext>
            </a:extLst>
          </p:cNvPr>
          <p:cNvSpPr/>
          <p:nvPr/>
        </p:nvSpPr>
        <p:spPr>
          <a:xfrm>
            <a:off x="820199" y="2000777"/>
            <a:ext cx="10830560" cy="1569660"/>
          </a:xfrm>
          <a:prstGeom prst="rect">
            <a:avLst/>
          </a:prstGeom>
        </p:spPr>
        <p:txBody>
          <a:bodyPr wrap="square">
            <a:spAutoFit/>
          </a:bodyPr>
          <a:lstStyle/>
          <a:p>
            <a:r>
              <a:rPr lang="es-CL" sz="4800" dirty="0">
                <a:solidFill>
                  <a:schemeClr val="tx1">
                    <a:lumMod val="65000"/>
                  </a:schemeClr>
                </a:solidFill>
                <a:latin typeface="Aharoni" panose="02010803020104030203" pitchFamily="2" charset="-79"/>
                <a:cs typeface="Aharoni" panose="02010803020104030203" pitchFamily="2" charset="-79"/>
              </a:rPr>
              <a:t>Estar presente al dolor sin cerrar nuestros corazones</a:t>
            </a:r>
            <a:endParaRPr lang="en-US" sz="4800" dirty="0">
              <a:solidFill>
                <a:schemeClr val="tx1">
                  <a:lumMod val="65000"/>
                </a:schemeClr>
              </a:solidFill>
            </a:endParaRPr>
          </a:p>
        </p:txBody>
      </p:sp>
    </p:spTree>
    <p:extLst>
      <p:ext uri="{BB962C8B-B14F-4D97-AF65-F5344CB8AC3E}">
        <p14:creationId xmlns:p14="http://schemas.microsoft.com/office/powerpoint/2010/main" val="359123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47602" y="1862577"/>
            <a:ext cx="10164156" cy="3970318"/>
          </a:xfrm>
          <a:prstGeom prst="rect">
            <a:avLst/>
          </a:prstGeom>
        </p:spPr>
        <p:txBody>
          <a:bodyPr wrap="square">
            <a:spAutoFit/>
          </a:bodyPr>
          <a:lstStyle/>
          <a:p>
            <a:r>
              <a:rPr lang="es-CL" sz="3600" b="1" dirty="0">
                <a:solidFill>
                  <a:srgbClr val="FFFF00"/>
                </a:solidFill>
              </a:rPr>
              <a:t>Cuando tú miras en el corazón, tal vez tus ojos tengan la bondad y la reverencia de la luz de las velas.</a:t>
            </a:r>
          </a:p>
          <a:p>
            <a:endParaRPr lang="en-US" sz="3600" b="1" dirty="0">
              <a:solidFill>
                <a:srgbClr val="FFFF00"/>
              </a:solidFill>
            </a:endParaRPr>
          </a:p>
          <a:p>
            <a:r>
              <a:rPr lang="en-US" sz="3600" b="1" dirty="0">
                <a:solidFill>
                  <a:srgbClr val="FFFF00"/>
                </a:solidFill>
              </a:rPr>
              <a:t>  </a:t>
            </a:r>
            <a:r>
              <a:rPr lang="en-US" sz="3200" dirty="0">
                <a:solidFill>
                  <a:srgbClr val="FFFF00"/>
                </a:solidFill>
              </a:rPr>
              <a:t>(John </a:t>
            </a:r>
            <a:r>
              <a:rPr lang="en-US" sz="3200" dirty="0" err="1">
                <a:solidFill>
                  <a:srgbClr val="FFFF00"/>
                </a:solidFill>
              </a:rPr>
              <a:t>O’Donohue</a:t>
            </a:r>
            <a:r>
              <a:rPr lang="en-US" sz="3200" dirty="0">
                <a:solidFill>
                  <a:srgbClr val="FFFF00"/>
                </a:solidFill>
              </a:rPr>
              <a:t>, excerpt from “To Bless The Space Between Us”) </a:t>
            </a:r>
            <a:endParaRPr lang="en-US" sz="3600" dirty="0">
              <a:solidFill>
                <a:srgbClr val="FFFF00"/>
              </a:solidFill>
            </a:endParaRPr>
          </a:p>
          <a:p>
            <a:endParaRPr lang="es-CL" sz="3600" b="1" dirty="0">
              <a:solidFill>
                <a:srgbClr val="FFFF00"/>
              </a:solidFill>
            </a:endParaRPr>
          </a:p>
        </p:txBody>
      </p:sp>
    </p:spTree>
    <p:extLst>
      <p:ext uri="{BB962C8B-B14F-4D97-AF65-F5344CB8AC3E}">
        <p14:creationId xmlns:p14="http://schemas.microsoft.com/office/powerpoint/2010/main" val="213950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67407"/>
            <a:ext cx="10922000" cy="5447645"/>
          </a:xfrm>
          <a:prstGeom prst="rect">
            <a:avLst/>
          </a:prstGeom>
        </p:spPr>
        <p:txBody>
          <a:bodyPr wrap="square">
            <a:spAutoFit/>
          </a:bodyPr>
          <a:lstStyle/>
          <a:p>
            <a:pPr defTabSz="457200"/>
            <a:endParaRPr lang="es-CL" sz="3600" b="1" dirty="0">
              <a:solidFill>
                <a:srgbClr val="FFFF00"/>
              </a:solidFill>
              <a:cs typeface="Baskerville SemiBold"/>
            </a:endParaRPr>
          </a:p>
          <a:p>
            <a:pPr defTabSz="457200"/>
            <a:endParaRPr lang="es-CL" sz="3600" b="1" dirty="0">
              <a:solidFill>
                <a:srgbClr val="FFFF00"/>
              </a:solidFill>
              <a:cs typeface="Baskerville SemiBold"/>
            </a:endParaRPr>
          </a:p>
          <a:p>
            <a:pPr defTabSz="457200"/>
            <a:r>
              <a:rPr lang="es-CL" sz="3600" b="1" dirty="0">
                <a:solidFill>
                  <a:srgbClr val="FFFF00"/>
                </a:solidFill>
                <a:cs typeface="Baskerville SemiBold"/>
              </a:rPr>
              <a:t>"Este ser humano es una casa de huéspedes. Cada mañana una nueva llegada. Una alegría, una depresión, una maldad, una conciencia momentánea viene como un visitante inesperado.</a:t>
            </a:r>
            <a:endParaRPr lang="en-US" sz="3600" b="1" dirty="0">
              <a:solidFill>
                <a:srgbClr val="FFFF00"/>
              </a:solidFill>
              <a:cs typeface="Baskerville SemiBold"/>
            </a:endParaRPr>
          </a:p>
          <a:p>
            <a:pPr lvl="0" algn="ctr" defTabSz="457200"/>
            <a:r>
              <a:rPr lang="en-US" sz="2400" dirty="0">
                <a:solidFill>
                  <a:prstClr val="white"/>
                </a:solidFill>
                <a:latin typeface="Baskerville SemiBold"/>
                <a:cs typeface="Baskerville SemiBold"/>
              </a:rPr>
              <a:t>The Guest House by Rumi</a:t>
            </a:r>
          </a:p>
          <a:p>
            <a:pPr lvl="0" algn="ctr" defTabSz="457200"/>
            <a:endParaRPr lang="en-US" sz="2400" dirty="0">
              <a:solidFill>
                <a:prstClr val="white"/>
              </a:solidFill>
              <a:latin typeface="Baskerville SemiBold"/>
              <a:cs typeface="Baskerville SemiBold"/>
            </a:endParaRPr>
          </a:p>
          <a:p>
            <a:pPr lvl="0" algn="ctr" defTabSz="457200"/>
            <a:r>
              <a:rPr lang="en-US" sz="2400" b="1" dirty="0">
                <a:solidFill>
                  <a:prstClr val="white"/>
                </a:solidFill>
                <a:latin typeface="Baskerville SemiBold"/>
                <a:cs typeface="Baskerville SemiBold"/>
              </a:rPr>
              <a:t>										</a:t>
            </a:r>
          </a:p>
          <a:p>
            <a:pPr defTabSz="457200"/>
            <a:endParaRPr lang="en-US" sz="2400" b="1" dirty="0">
              <a:solidFill>
                <a:srgbClr val="FFFF00"/>
              </a:solidFill>
              <a:latin typeface="Baskerville SemiBold"/>
              <a:cs typeface="Baskerville SemiBold"/>
            </a:endParaRPr>
          </a:p>
        </p:txBody>
      </p:sp>
    </p:spTree>
    <p:extLst>
      <p:ext uri="{BB962C8B-B14F-4D97-AF65-F5344CB8AC3E}">
        <p14:creationId xmlns:p14="http://schemas.microsoft.com/office/powerpoint/2010/main" val="347116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9491" y="1723790"/>
            <a:ext cx="11762509" cy="2554545"/>
          </a:xfrm>
          <a:prstGeom prst="rect">
            <a:avLst/>
          </a:prstGeom>
        </p:spPr>
        <p:txBody>
          <a:bodyPr wrap="square">
            <a:spAutoFit/>
          </a:bodyPr>
          <a:lstStyle/>
          <a:p>
            <a:r>
              <a:rPr lang="es-CL" sz="3200" dirty="0">
                <a:solidFill>
                  <a:srgbClr val="FFFF00"/>
                </a:solidFill>
                <a:latin typeface="Arial Black" panose="020B0A04020102020204" pitchFamily="34" charset="0"/>
              </a:rPr>
              <a:t>¡Denles la bienvenida y entretengan a todos! Incluso si son una multitud de penas, que barren violentamente su casa vacía de sus muebles, todavía tratar a cada huésped honorablemente. Él puede que te esté sacando para un nuevo deleite.</a:t>
            </a:r>
          </a:p>
        </p:txBody>
      </p:sp>
    </p:spTree>
    <p:extLst>
      <p:ext uri="{BB962C8B-B14F-4D97-AF65-F5344CB8AC3E}">
        <p14:creationId xmlns:p14="http://schemas.microsoft.com/office/powerpoint/2010/main" val="1483917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4755" y="1766579"/>
            <a:ext cx="11482647" cy="2862322"/>
          </a:xfrm>
          <a:prstGeom prst="rect">
            <a:avLst/>
          </a:prstGeom>
        </p:spPr>
        <p:txBody>
          <a:bodyPr wrap="square">
            <a:spAutoFit/>
          </a:bodyPr>
          <a:lstStyle/>
          <a:p>
            <a:r>
              <a:rPr lang="es-CL" sz="3600" b="1" dirty="0">
                <a:solidFill>
                  <a:srgbClr val="FFFF00"/>
                </a:solidFill>
              </a:rPr>
              <a:t>El pensamiento oscuro, la vergüenza, la malicia, se encuentran en la puerta riendo, y los invitan a entrar. Sed agradecidos por quien viene, porque cada uno ha sido enviado como guía desde el más allá".</a:t>
            </a:r>
          </a:p>
        </p:txBody>
      </p:sp>
    </p:spTree>
    <p:extLst>
      <p:ext uri="{BB962C8B-B14F-4D97-AF65-F5344CB8AC3E}">
        <p14:creationId xmlns:p14="http://schemas.microsoft.com/office/powerpoint/2010/main" val="3226498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5" y="680711"/>
            <a:ext cx="11458222" cy="5496577"/>
          </a:xfrm>
        </p:spPr>
        <p:txBody>
          <a:bodyPr>
            <a:normAutofit/>
          </a:bodyPr>
          <a:lstStyle/>
          <a:p>
            <a:pPr>
              <a:buNone/>
            </a:pPr>
            <a:endParaRPr lang="en-US" sz="4400" b="1" i="1" dirty="0">
              <a:solidFill>
                <a:schemeClr val="tx1"/>
              </a:solidFill>
              <a:latin typeface="Arial Black" panose="020B0A04020102020204" pitchFamily="34" charset="0"/>
            </a:endParaRPr>
          </a:p>
          <a:p>
            <a:pPr>
              <a:buNone/>
            </a:pPr>
            <a:endParaRPr lang="en-US" sz="4400" b="1" i="1" dirty="0">
              <a:latin typeface="Arial Black" panose="020B0A04020102020204" pitchFamily="34" charset="0"/>
            </a:endParaRPr>
          </a:p>
          <a:p>
            <a:pPr>
              <a:buNone/>
            </a:pPr>
            <a:endParaRPr lang="en-US" sz="4400" b="1" i="1" dirty="0">
              <a:solidFill>
                <a:schemeClr val="tx1"/>
              </a:solidFill>
              <a:latin typeface="Arial Black" panose="020B0A04020102020204" pitchFamily="34" charset="0"/>
            </a:endParaRPr>
          </a:p>
          <a:p>
            <a:pPr>
              <a:buNone/>
            </a:pPr>
            <a:r>
              <a:rPr lang="en-US" sz="4400" b="1" i="1" dirty="0">
                <a:solidFill>
                  <a:schemeClr val="tx1"/>
                </a:solidFill>
                <a:latin typeface="Arial Black" panose="020B0A04020102020204" pitchFamily="34" charset="0"/>
              </a:rPr>
              <a:t>No-</a:t>
            </a:r>
            <a:r>
              <a:rPr lang="en-US" sz="4400" b="1" i="1" dirty="0" err="1">
                <a:solidFill>
                  <a:schemeClr val="tx1"/>
                </a:solidFill>
                <a:latin typeface="Arial Black" panose="020B0A04020102020204" pitchFamily="34" charset="0"/>
              </a:rPr>
              <a:t>violencia</a:t>
            </a:r>
            <a:endParaRPr lang="en-US" sz="4400" b="1" i="1" dirty="0">
              <a:solidFill>
                <a:schemeClr val="tx1"/>
              </a:solidFill>
              <a:latin typeface="Arial Black" panose="020B0A04020102020204" pitchFamily="34" charset="0"/>
            </a:endParaRPr>
          </a:p>
          <a:p>
            <a:pPr>
              <a:buNone/>
            </a:pPr>
            <a:r>
              <a:rPr lang="en-US" b="1" i="1" dirty="0">
                <a:solidFill>
                  <a:schemeClr val="tx1"/>
                </a:solidFill>
              </a:rPr>
              <a:t>		</a:t>
            </a:r>
            <a:endParaRPr lang="en-US" sz="4400" b="1" i="1" dirty="0">
              <a:solidFill>
                <a:schemeClr val="tx1"/>
              </a:solidFill>
            </a:endParaRPr>
          </a:p>
        </p:txBody>
      </p:sp>
      <p:sp>
        <p:nvSpPr>
          <p:cNvPr id="4" name="Rectángulo 3"/>
          <p:cNvSpPr/>
          <p:nvPr/>
        </p:nvSpPr>
        <p:spPr>
          <a:xfrm>
            <a:off x="4589199" y="406371"/>
            <a:ext cx="7190756" cy="5078313"/>
          </a:xfrm>
          <a:prstGeom prst="rect">
            <a:avLst/>
          </a:prstGeom>
        </p:spPr>
        <p:txBody>
          <a:bodyPr wrap="square">
            <a:spAutoFit/>
          </a:bodyPr>
          <a:lstStyle/>
          <a:p>
            <a:r>
              <a:rPr lang="es-CL" sz="3600" b="1" u="sng" dirty="0">
                <a:solidFill>
                  <a:srgbClr val="FFFF00"/>
                </a:solidFill>
              </a:rPr>
              <a:t>Construcción de puentes </a:t>
            </a:r>
          </a:p>
          <a:p>
            <a:endParaRPr lang="es-CL" sz="3600" b="1" u="sng" dirty="0">
              <a:solidFill>
                <a:srgbClr val="FFFF00"/>
              </a:solidFill>
            </a:endParaRPr>
          </a:p>
          <a:p>
            <a:r>
              <a:rPr lang="es-CL" sz="3600" b="1" dirty="0">
                <a:solidFill>
                  <a:srgbClr val="FFFF00"/>
                </a:solidFill>
              </a:rPr>
              <a:t>…. Honrar y celebrar la diferencia </a:t>
            </a:r>
          </a:p>
          <a:p>
            <a:r>
              <a:rPr lang="es-CL" sz="3600" b="1" dirty="0">
                <a:solidFill>
                  <a:srgbClr val="FFFF00"/>
                </a:solidFill>
              </a:rPr>
              <a:t>….. Relaciones curativas </a:t>
            </a:r>
          </a:p>
          <a:p>
            <a:r>
              <a:rPr lang="es-CL" sz="3600" b="1" dirty="0">
                <a:solidFill>
                  <a:srgbClr val="FFFF00"/>
                </a:solidFill>
              </a:rPr>
              <a:t>….. Crear condiciones para el diálogo</a:t>
            </a:r>
          </a:p>
          <a:p>
            <a:r>
              <a:rPr lang="es-CL" sz="3600" b="1" dirty="0">
                <a:solidFill>
                  <a:srgbClr val="FFFF00"/>
                </a:solidFill>
              </a:rPr>
              <a:t> ….. Eliminar el juicio</a:t>
            </a:r>
          </a:p>
          <a:p>
            <a:r>
              <a:rPr lang="es-CL" sz="3600" b="1" dirty="0">
                <a:solidFill>
                  <a:srgbClr val="FFFF00"/>
                </a:solidFill>
              </a:rPr>
              <a:t> ……. Elegir la vulnerabilidad</a:t>
            </a:r>
          </a:p>
        </p:txBody>
      </p:sp>
    </p:spTree>
    <p:extLst>
      <p:ext uri="{BB962C8B-B14F-4D97-AF65-F5344CB8AC3E}">
        <p14:creationId xmlns:p14="http://schemas.microsoft.com/office/powerpoint/2010/main" val="710830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6759" y="2044005"/>
            <a:ext cx="10954794" cy="2554545"/>
          </a:xfrm>
          <a:prstGeom prst="rect">
            <a:avLst/>
          </a:prstGeom>
        </p:spPr>
        <p:txBody>
          <a:bodyPr wrap="square">
            <a:spAutoFit/>
          </a:bodyPr>
          <a:lstStyle/>
          <a:p>
            <a:r>
              <a:rPr lang="es-CL" sz="4000" b="1" dirty="0">
                <a:solidFill>
                  <a:srgbClr val="FFFF00"/>
                </a:solidFill>
              </a:rPr>
              <a:t>Trabajo personal interno de desarrollar la capacidad de respuestas no violentas, perfeccionado sólo en la práctica externa. Hablar sin juicio Oír sin ofensa</a:t>
            </a:r>
          </a:p>
        </p:txBody>
      </p:sp>
    </p:spTree>
    <p:extLst>
      <p:ext uri="{BB962C8B-B14F-4D97-AF65-F5344CB8AC3E}">
        <p14:creationId xmlns:p14="http://schemas.microsoft.com/office/powerpoint/2010/main" val="1513334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58" y="124337"/>
            <a:ext cx="10638382" cy="1507067"/>
          </a:xfrm>
        </p:spPr>
        <p:txBody>
          <a:bodyPr>
            <a:normAutofit/>
          </a:bodyPr>
          <a:lstStyle/>
          <a:p>
            <a:pPr algn="l"/>
            <a:br>
              <a:rPr lang="en-US" sz="3100" b="1" dirty="0">
                <a:latin typeface="Times New Roman" panose="02020603050405020304" pitchFamily="18" charset="0"/>
                <a:cs typeface="Times New Roman" panose="02020603050405020304" pitchFamily="18" charset="0"/>
              </a:rPr>
            </a:br>
            <a:r>
              <a:rPr lang="en-US" dirty="0" err="1">
                <a:solidFill>
                  <a:srgbClr val="FFFF00"/>
                </a:solidFill>
                <a:latin typeface="Arial Black" panose="020B0A04020102020204" pitchFamily="34" charset="0"/>
                <a:cs typeface="Aharoni" panose="02010803020104030203" pitchFamily="2" charset="-79"/>
              </a:rPr>
              <a:t>Comunidad</a:t>
            </a:r>
            <a:r>
              <a:rPr lang="en-US" dirty="0">
                <a:solidFill>
                  <a:srgbClr val="FFFF00"/>
                </a:solidFill>
                <a:latin typeface="Arial Black" panose="020B0A04020102020204" pitchFamily="34" charset="0"/>
                <a:cs typeface="Aharoni" panose="02010803020104030203" pitchFamily="2" charset="-79"/>
              </a:rPr>
              <a:t> </a:t>
            </a:r>
            <a:r>
              <a:rPr lang="en-US" dirty="0" err="1">
                <a:solidFill>
                  <a:srgbClr val="FFFF00"/>
                </a:solidFill>
                <a:latin typeface="Arial Black" panose="020B0A04020102020204" pitchFamily="34" charset="0"/>
                <a:cs typeface="Aharoni" panose="02010803020104030203" pitchFamily="2" charset="-79"/>
              </a:rPr>
              <a:t>Compasiva</a:t>
            </a:r>
            <a:endParaRPr lang="en-US" sz="3100" dirty="0">
              <a:solidFill>
                <a:srgbClr val="FFFF00"/>
              </a:solidFill>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13661" y="1465217"/>
            <a:ext cx="10850881" cy="4876800"/>
          </a:xfrm>
        </p:spPr>
        <p:txBody>
          <a:bodyPr>
            <a:normAutofit/>
          </a:bodyPr>
          <a:lstStyle/>
          <a:p>
            <a:pPr>
              <a:buNone/>
            </a:pPr>
            <a:endParaRPr lang="en-US" sz="12800" b="1" dirty="0">
              <a:solidFill>
                <a:schemeClr val="tx1"/>
              </a:solidFill>
            </a:endParaRPr>
          </a:p>
          <a:p>
            <a:pPr>
              <a:buNone/>
            </a:pPr>
            <a:r>
              <a:rPr lang="en-US" dirty="0"/>
              <a:t>                  </a:t>
            </a:r>
          </a:p>
        </p:txBody>
      </p:sp>
      <p:sp>
        <p:nvSpPr>
          <p:cNvPr id="4" name="Rectángulo 3"/>
          <p:cNvSpPr/>
          <p:nvPr/>
        </p:nvSpPr>
        <p:spPr>
          <a:xfrm>
            <a:off x="415636" y="2372119"/>
            <a:ext cx="10962703" cy="4031873"/>
          </a:xfrm>
          <a:prstGeom prst="rect">
            <a:avLst/>
          </a:prstGeom>
        </p:spPr>
        <p:txBody>
          <a:bodyPr wrap="square">
            <a:spAutoFit/>
          </a:bodyPr>
          <a:lstStyle/>
          <a:p>
            <a:r>
              <a:rPr lang="es-CL" sz="3200" dirty="0">
                <a:solidFill>
                  <a:srgbClr val="FFFF00"/>
                </a:solidFill>
                <a:latin typeface="Arial Black" panose="020B0A04020102020204" pitchFamily="34" charset="0"/>
              </a:rPr>
              <a:t>Comunidad inclusiva: el camino de Jesús "Jesús introduce una verdadera revolución. El código de santidad generó una sociedad discriminatoria y exclusiva. El código de compasión que propuso genera una sociedad compasiva, acogedora e inclusiva... En el reino de Dios, nadie debe ser humillado, excluido o separado de la comunidad.</a:t>
            </a:r>
          </a:p>
        </p:txBody>
      </p:sp>
    </p:spTree>
    <p:extLst>
      <p:ext uri="{BB962C8B-B14F-4D97-AF65-F5344CB8AC3E}">
        <p14:creationId xmlns:p14="http://schemas.microsoft.com/office/powerpoint/2010/main" val="7451557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1498" y="4547937"/>
            <a:ext cx="7837402" cy="1077218"/>
          </a:xfrm>
          <a:prstGeom prst="rect">
            <a:avLst/>
          </a:prstGeom>
          <a:noFill/>
        </p:spPr>
        <p:txBody>
          <a:bodyPr wrap="none" rtlCol="0">
            <a:spAutoFit/>
          </a:bodyPr>
          <a:lstStyle/>
          <a:p>
            <a:pPr defTabSz="457200"/>
            <a:r>
              <a:rPr lang="en-US" sz="3200" u="sng" dirty="0">
                <a:solidFill>
                  <a:prstClr val="white"/>
                </a:solidFill>
                <a:latin typeface="Baskerville SemiBold"/>
                <a:cs typeface="Baskerville SemiBold"/>
              </a:rPr>
              <a:t>An Upstart Spring</a:t>
            </a:r>
            <a:r>
              <a:rPr lang="en-US" sz="3200" dirty="0">
                <a:solidFill>
                  <a:prstClr val="white"/>
                </a:solidFill>
                <a:latin typeface="Baskerville SemiBold"/>
                <a:cs typeface="Baskerville SemiBold"/>
              </a:rPr>
              <a:t>, Francis B. </a:t>
            </a:r>
            <a:r>
              <a:rPr lang="en-US" sz="3200" dirty="0" err="1">
                <a:solidFill>
                  <a:prstClr val="white"/>
                </a:solidFill>
                <a:latin typeface="Baskerville SemiBold"/>
                <a:cs typeface="Baskerville SemiBold"/>
              </a:rPr>
              <a:t>Rothluebber</a:t>
            </a:r>
            <a:endParaRPr lang="en-US" sz="3200" dirty="0">
              <a:solidFill>
                <a:prstClr val="white"/>
              </a:solidFill>
              <a:latin typeface="Baskerville SemiBold"/>
              <a:cs typeface="Baskerville SemiBold"/>
            </a:endParaRPr>
          </a:p>
          <a:p>
            <a:pPr defTabSz="457200"/>
            <a:endParaRPr lang="en-US" sz="3200" dirty="0">
              <a:solidFill>
                <a:prstClr val="white"/>
              </a:solidFill>
            </a:endParaRPr>
          </a:p>
        </p:txBody>
      </p:sp>
      <p:sp>
        <p:nvSpPr>
          <p:cNvPr id="4" name="Rectángulo 3"/>
          <p:cNvSpPr/>
          <p:nvPr/>
        </p:nvSpPr>
        <p:spPr>
          <a:xfrm>
            <a:off x="775854" y="2269973"/>
            <a:ext cx="10640291" cy="2308324"/>
          </a:xfrm>
          <a:prstGeom prst="rect">
            <a:avLst/>
          </a:prstGeom>
        </p:spPr>
        <p:txBody>
          <a:bodyPr wrap="square">
            <a:spAutoFit/>
          </a:bodyPr>
          <a:lstStyle/>
          <a:p>
            <a:r>
              <a:rPr lang="es-CL" sz="3600" b="1" dirty="0">
                <a:solidFill>
                  <a:srgbClr val="FFFF00"/>
                </a:solidFill>
              </a:rPr>
              <a:t>Nuestra tarea debe ser… ampliar nuestro círculo de compasión para abarcar toda la humanidad y toda la naturaleza en su belleza."</a:t>
            </a:r>
          </a:p>
        </p:txBody>
      </p:sp>
    </p:spTree>
    <p:extLst>
      <p:ext uri="{BB962C8B-B14F-4D97-AF65-F5344CB8AC3E}">
        <p14:creationId xmlns:p14="http://schemas.microsoft.com/office/powerpoint/2010/main" val="2348209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0BE25-F64E-4BB9-96E3-1D3273D622E5}"/>
              </a:ext>
            </a:extLst>
          </p:cNvPr>
          <p:cNvSpPr/>
          <p:nvPr/>
        </p:nvSpPr>
        <p:spPr>
          <a:xfrm>
            <a:off x="127000" y="147785"/>
            <a:ext cx="11521440" cy="1569660"/>
          </a:xfrm>
          <a:prstGeom prst="rect">
            <a:avLst/>
          </a:prstGeom>
        </p:spPr>
        <p:txBody>
          <a:bodyPr wrap="square">
            <a:spAutoFit/>
          </a:bodyPr>
          <a:lstStyle/>
          <a:p>
            <a:pPr algn="just"/>
            <a:r>
              <a:rPr lang="en-US" sz="3200" b="1" dirty="0">
                <a:solidFill>
                  <a:srgbClr val="FFFF00"/>
                </a:solidFill>
                <a:latin typeface="Times New Roman" panose="02020603050405020304" pitchFamily="18" charset="0"/>
                <a:ea typeface="Calibri" panose="020F0502020204030204" pitchFamily="34" charset="0"/>
              </a:rPr>
              <a:t> </a:t>
            </a:r>
            <a:r>
              <a:rPr lang="es-CL" sz="3200" b="1" dirty="0">
                <a:solidFill>
                  <a:srgbClr val="FFFF00"/>
                </a:solidFill>
                <a:latin typeface="Times New Roman" panose="02020603050405020304" pitchFamily="18" charset="0"/>
                <a:ea typeface="Calibri" panose="020F0502020204030204" pitchFamily="34" charset="0"/>
              </a:rPr>
              <a:t>Esa mezcla de oscuridad y luz es la realidad que Dios ha creado y permitido. Llevamos un tesoro en vasijas de barro. Es el simple ritmo de lo que significa ser humano.</a:t>
            </a:r>
            <a:endParaRPr lang="en-US" b="1" dirty="0">
              <a:solidFill>
                <a:srgbClr val="FFFF00"/>
              </a:solidFill>
            </a:endParaRPr>
          </a:p>
        </p:txBody>
      </p:sp>
      <p:sp>
        <p:nvSpPr>
          <p:cNvPr id="3" name="Rectangle 2">
            <a:extLst>
              <a:ext uri="{FF2B5EF4-FFF2-40B4-BE49-F238E27FC236}">
                <a16:creationId xmlns:a16="http://schemas.microsoft.com/office/drawing/2014/main" id="{61661029-75F8-47BB-B553-4A68925A3A48}"/>
              </a:ext>
            </a:extLst>
          </p:cNvPr>
          <p:cNvSpPr/>
          <p:nvPr/>
        </p:nvSpPr>
        <p:spPr>
          <a:xfrm>
            <a:off x="0" y="1685486"/>
            <a:ext cx="11836400" cy="2308324"/>
          </a:xfrm>
          <a:prstGeom prst="rect">
            <a:avLst/>
          </a:prstGeom>
        </p:spPr>
        <p:txBody>
          <a:bodyPr wrap="square">
            <a:spAutoFit/>
          </a:bodyPr>
          <a:lstStyle/>
          <a:p>
            <a:pPr algn="just"/>
            <a:r>
              <a:rPr lang="en-US" sz="4800" b="1" dirty="0">
                <a:latin typeface="Times New Roman" panose="02020603050405020304" pitchFamily="18" charset="0"/>
                <a:ea typeface="Calibri" panose="020F0502020204030204" pitchFamily="34" charset="0"/>
              </a:rPr>
              <a:t> </a:t>
            </a:r>
            <a:r>
              <a:rPr lang="es-CL" sz="3200" b="1" dirty="0">
                <a:solidFill>
                  <a:schemeClr val="tx1">
                    <a:lumMod val="75000"/>
                  </a:schemeClr>
                </a:solidFill>
                <a:latin typeface="Times New Roman" panose="02020603050405020304" pitchFamily="18" charset="0"/>
                <a:ea typeface="Calibri" panose="020F0502020204030204" pitchFamily="34" charset="0"/>
              </a:rPr>
              <a:t>Como seres humanos arrojamos nuestra luz y nuestra sombra dondequiera que vamos, en todo lo que hacemos. Nuestra presencia puede traer alegría y sufrimiento, a nosotros mismos y a los demás.</a:t>
            </a:r>
            <a:endParaRPr lang="en-US" sz="3200" b="1" dirty="0">
              <a:solidFill>
                <a:schemeClr val="tx1">
                  <a:lumMod val="75000"/>
                </a:schemeClr>
              </a:solidFill>
            </a:endParaRPr>
          </a:p>
        </p:txBody>
      </p:sp>
      <p:sp>
        <p:nvSpPr>
          <p:cNvPr id="4" name="Rectangle 3">
            <a:extLst>
              <a:ext uri="{FF2B5EF4-FFF2-40B4-BE49-F238E27FC236}">
                <a16:creationId xmlns:a16="http://schemas.microsoft.com/office/drawing/2014/main" id="{FD3FAB88-A7DD-4EE1-B63D-5C3444CFB38D}"/>
              </a:ext>
            </a:extLst>
          </p:cNvPr>
          <p:cNvSpPr/>
          <p:nvPr/>
        </p:nvSpPr>
        <p:spPr>
          <a:xfrm>
            <a:off x="127000" y="3961850"/>
            <a:ext cx="11836400" cy="1569660"/>
          </a:xfrm>
          <a:prstGeom prst="rect">
            <a:avLst/>
          </a:prstGeom>
        </p:spPr>
        <p:txBody>
          <a:bodyPr wrap="square">
            <a:spAutoFit/>
          </a:bodyPr>
          <a:lstStyle/>
          <a:p>
            <a:pPr algn="just"/>
            <a:r>
              <a:rPr lang="en-US" sz="3200" b="1" dirty="0">
                <a:solidFill>
                  <a:srgbClr val="FFFF00"/>
                </a:solidFill>
                <a:latin typeface="Times New Roman" panose="02020603050405020304" pitchFamily="18" charset="0"/>
                <a:ea typeface="Calibri" panose="020F0502020204030204" pitchFamily="34" charset="0"/>
              </a:rPr>
              <a:t> </a:t>
            </a:r>
            <a:r>
              <a:rPr lang="es-CL" sz="3200" b="1" dirty="0">
                <a:solidFill>
                  <a:srgbClr val="FFFF00"/>
                </a:solidFill>
                <a:latin typeface="Times New Roman" panose="02020603050405020304" pitchFamily="18" charset="0"/>
                <a:ea typeface="Calibri" panose="020F0502020204030204" pitchFamily="34" charset="0"/>
              </a:rPr>
              <a:t>Y así nos encontramos en un mundo tanto de alegría como de sufrimiento. ¿Y no es nuestro deseo ser una presencia que trae más alegría que sufrimiento?</a:t>
            </a:r>
            <a:endParaRPr lang="en-US" sz="2000" b="1" dirty="0">
              <a:solidFill>
                <a:srgbClr val="FFFF00"/>
              </a:solidFill>
            </a:endParaRPr>
          </a:p>
        </p:txBody>
      </p:sp>
      <p:sp>
        <p:nvSpPr>
          <p:cNvPr id="5" name="Rectangle 4">
            <a:extLst>
              <a:ext uri="{FF2B5EF4-FFF2-40B4-BE49-F238E27FC236}">
                <a16:creationId xmlns:a16="http://schemas.microsoft.com/office/drawing/2014/main" id="{263BCC86-6DEE-4697-804E-0F9CB53422FD}"/>
              </a:ext>
            </a:extLst>
          </p:cNvPr>
          <p:cNvSpPr/>
          <p:nvPr/>
        </p:nvSpPr>
        <p:spPr>
          <a:xfrm>
            <a:off x="127000" y="5693093"/>
            <a:ext cx="11836400" cy="1077218"/>
          </a:xfrm>
          <a:prstGeom prst="rect">
            <a:avLst/>
          </a:prstGeom>
        </p:spPr>
        <p:txBody>
          <a:bodyPr wrap="square">
            <a:spAutoFit/>
          </a:bodyPr>
          <a:lstStyle/>
          <a:p>
            <a:r>
              <a:rPr lang="es-CL" sz="3200" b="1" dirty="0">
                <a:solidFill>
                  <a:schemeClr val="tx1">
                    <a:lumMod val="75000"/>
                  </a:schemeClr>
                </a:solidFill>
                <a:latin typeface="Times New Roman" panose="02020603050405020304" pitchFamily="18" charset="0"/>
                <a:ea typeface="Calibri" panose="020F0502020204030204" pitchFamily="34" charset="0"/>
              </a:rPr>
              <a:t>Estamos permanentemente en proceso de movimiento hacia la totalidad y la conversión</a:t>
            </a:r>
            <a:r>
              <a:rPr lang="es-CL" b="1" dirty="0">
                <a:solidFill>
                  <a:schemeClr val="tx1">
                    <a:lumMod val="75000"/>
                  </a:schemeClr>
                </a:solidFill>
                <a:latin typeface="Times New Roman" panose="02020603050405020304" pitchFamily="18" charset="0"/>
                <a:ea typeface="Calibri" panose="020F0502020204030204" pitchFamily="34" charset="0"/>
              </a:rPr>
              <a:t>.</a:t>
            </a:r>
            <a:endParaRPr lang="en-US" b="1" dirty="0">
              <a:solidFill>
                <a:schemeClr val="tx1">
                  <a:lumMod val="75000"/>
                </a:schemeClr>
              </a:solidFill>
            </a:endParaRPr>
          </a:p>
        </p:txBody>
      </p:sp>
    </p:spTree>
    <p:extLst>
      <p:ext uri="{BB962C8B-B14F-4D97-AF65-F5344CB8AC3E}">
        <p14:creationId xmlns:p14="http://schemas.microsoft.com/office/powerpoint/2010/main" val="558525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800" y="1818641"/>
            <a:ext cx="9813636" cy="3434079"/>
          </a:xfrm>
        </p:spPr>
        <p:txBody>
          <a:bodyPr>
            <a:noAutofit/>
          </a:bodyPr>
          <a:lstStyle/>
          <a:p>
            <a:pPr>
              <a:buNone/>
            </a:pPr>
            <a:endParaRPr lang="en-US" sz="4000" b="1" dirty="0">
              <a:solidFill>
                <a:srgbClr val="FFFF00"/>
              </a:solidFill>
              <a:latin typeface="Times New Roman" panose="02020603050405020304" pitchFamily="18" charset="0"/>
              <a:cs typeface="Times New Roman" panose="02020603050405020304" pitchFamily="18" charset="0"/>
            </a:endParaRPr>
          </a:p>
          <a:p>
            <a:pPr>
              <a:buNone/>
            </a:pPr>
            <a:r>
              <a:rPr lang="es-CL" sz="3200" b="1" dirty="0">
                <a:solidFill>
                  <a:srgbClr val="FFFF00"/>
                </a:solidFill>
                <a:latin typeface="Times New Roman" panose="02020603050405020304" pitchFamily="18" charset="0"/>
                <a:cs typeface="Times New Roman" panose="02020603050405020304" pitchFamily="18" charset="0"/>
              </a:rPr>
              <a:t>Dando a luz a una nueva humanidad (</a:t>
            </a:r>
            <a:r>
              <a:rPr lang="es-CL" sz="3200" b="1" dirty="0" err="1">
                <a:solidFill>
                  <a:srgbClr val="FFFF00"/>
                </a:solidFill>
                <a:latin typeface="Times New Roman" panose="02020603050405020304" pitchFamily="18" charset="0"/>
                <a:cs typeface="Times New Roman" panose="02020603050405020304" pitchFamily="18" charset="0"/>
              </a:rPr>
              <a:t>Jn</a:t>
            </a:r>
            <a:r>
              <a:rPr lang="es-CL" sz="3200" b="1" dirty="0">
                <a:solidFill>
                  <a:srgbClr val="FFFF00"/>
                </a:solidFill>
                <a:latin typeface="Times New Roman" panose="02020603050405020304" pitchFamily="18" charset="0"/>
                <a:cs typeface="Times New Roman" panose="02020603050405020304" pitchFamily="18" charset="0"/>
              </a:rPr>
              <a:t>. 16: 20-22)</a:t>
            </a:r>
            <a:endParaRPr lang="en-US" sz="3200" b="1" dirty="0">
              <a:solidFill>
                <a:srgbClr val="FFFF00"/>
              </a:solidFill>
              <a:latin typeface="Times New Roman" panose="02020603050405020304" pitchFamily="18" charset="0"/>
              <a:cs typeface="Times New Roman" panose="02020603050405020304" pitchFamily="18" charset="0"/>
            </a:endParaRPr>
          </a:p>
          <a:p>
            <a:pPr>
              <a:buNone/>
            </a:pPr>
            <a:r>
              <a:rPr lang="en-US" sz="4000" b="1" dirty="0">
                <a:solidFill>
                  <a:srgbClr val="FFFF00"/>
                </a:solidFill>
                <a:latin typeface="Times New Roman" panose="02020603050405020304" pitchFamily="18" charset="0"/>
                <a:cs typeface="Times New Roman" panose="02020603050405020304" pitchFamily="18" charset="0"/>
              </a:rPr>
              <a:t>La hora ha </a:t>
            </a:r>
            <a:r>
              <a:rPr lang="en-US" sz="4000" b="1" dirty="0" err="1">
                <a:solidFill>
                  <a:srgbClr val="FFFF00"/>
                </a:solidFill>
                <a:latin typeface="Times New Roman" panose="02020603050405020304" pitchFamily="18" charset="0"/>
                <a:cs typeface="Times New Roman" panose="02020603050405020304" pitchFamily="18" charset="0"/>
              </a:rPr>
              <a:t>llegado</a:t>
            </a:r>
            <a:r>
              <a:rPr lang="en-US" sz="40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Jn. 12:23-24</a:t>
            </a:r>
          </a:p>
          <a:p>
            <a:pPr>
              <a:buNone/>
            </a:pPr>
            <a:r>
              <a:rPr lang="en-US" sz="3200" b="1" dirty="0">
                <a:solidFill>
                  <a:srgbClr val="FFFF00"/>
                </a:solidFill>
                <a:latin typeface="Times New Roman" panose="02020603050405020304" pitchFamily="18" charset="0"/>
                <a:cs typeface="Times New Roman" panose="02020603050405020304" pitchFamily="18" charset="0"/>
              </a:rPr>
              <a:t>		                                   Jn. 17:1-2</a:t>
            </a:r>
          </a:p>
        </p:txBody>
      </p:sp>
    </p:spTree>
    <p:extLst>
      <p:ext uri="{BB962C8B-B14F-4D97-AF65-F5344CB8AC3E}">
        <p14:creationId xmlns:p14="http://schemas.microsoft.com/office/powerpoint/2010/main" val="2665298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73" y="222066"/>
            <a:ext cx="11260183" cy="6635933"/>
          </a:xfrm>
        </p:spPr>
        <p:txBody>
          <a:bodyPr>
            <a:normAutofit fontScale="55000" lnSpcReduction="20000"/>
          </a:bodyPr>
          <a:lstStyle/>
          <a:p>
            <a:pPr>
              <a:buNone/>
            </a:pPr>
            <a:endParaRPr lang="en-US" sz="4000" b="1" dirty="0">
              <a:solidFill>
                <a:srgbClr val="FFFF00"/>
              </a:solidFill>
              <a:latin typeface="Times New Roman" panose="02020603050405020304" pitchFamily="18" charset="0"/>
              <a:cs typeface="Times New Roman" panose="02020603050405020304" pitchFamily="18" charset="0"/>
            </a:endParaRPr>
          </a:p>
          <a:p>
            <a:pPr>
              <a:buNone/>
            </a:pPr>
            <a:r>
              <a:rPr lang="en-US" sz="4000" b="1" dirty="0">
                <a:solidFill>
                  <a:srgbClr val="FFFF00"/>
                </a:solidFill>
                <a:latin typeface="Times New Roman" panose="02020603050405020304" pitchFamily="18" charset="0"/>
                <a:cs typeface="Times New Roman" panose="02020603050405020304" pitchFamily="18" charset="0"/>
              </a:rPr>
              <a:t>	</a:t>
            </a:r>
            <a:r>
              <a:rPr lang="es-CL" sz="6500" b="1" dirty="0">
                <a:solidFill>
                  <a:srgbClr val="FFFF00"/>
                </a:solidFill>
                <a:latin typeface="Times New Roman" panose="02020603050405020304" pitchFamily="18" charset="0"/>
                <a:cs typeface="Times New Roman" panose="02020603050405020304" pitchFamily="18" charset="0"/>
              </a:rPr>
              <a:t>La Pascua de Jesús y el nacimiento moribundo que caracteriza toda la creación, incluso las estrellas. </a:t>
            </a:r>
          </a:p>
          <a:p>
            <a:pPr>
              <a:buNone/>
            </a:pPr>
            <a:endParaRPr lang="es-CL" sz="5800" b="1" dirty="0">
              <a:solidFill>
                <a:srgbClr val="FFFF00"/>
              </a:solidFill>
              <a:latin typeface="Times New Roman" panose="02020603050405020304" pitchFamily="18" charset="0"/>
              <a:cs typeface="Times New Roman" panose="02020603050405020304" pitchFamily="18" charset="0"/>
            </a:endParaRPr>
          </a:p>
          <a:p>
            <a:pPr>
              <a:buNone/>
            </a:pPr>
            <a:r>
              <a:rPr lang="es-CL" sz="6500" b="1" dirty="0">
                <a:solidFill>
                  <a:srgbClr val="FFFF00"/>
                </a:solidFill>
                <a:latin typeface="Times New Roman" panose="02020603050405020304" pitchFamily="18" charset="0"/>
                <a:cs typeface="Times New Roman" panose="02020603050405020304" pitchFamily="18" charset="0"/>
              </a:rPr>
              <a:t>Toda la creación nos sostiene.... ¿Estamos dispuestos a participar en la muerte/nacimiento que sostiene la vida en curso?</a:t>
            </a:r>
            <a:endParaRPr lang="en-US" sz="6500" b="1" dirty="0">
              <a:solidFill>
                <a:srgbClr val="FFFF00"/>
              </a:solidFill>
              <a:latin typeface="Times New Roman" panose="02020603050405020304" pitchFamily="18" charset="0"/>
              <a:cs typeface="Times New Roman" panose="02020603050405020304" pitchFamily="18" charset="0"/>
            </a:endParaRPr>
          </a:p>
          <a:p>
            <a:pPr>
              <a:buNone/>
            </a:pPr>
            <a:endParaRPr lang="en-US" sz="5800" b="1" dirty="0">
              <a:solidFill>
                <a:srgbClr val="FFFF00"/>
              </a:solidFill>
              <a:latin typeface="Times New Roman" panose="02020603050405020304" pitchFamily="18" charset="0"/>
              <a:cs typeface="Times New Roman" panose="02020603050405020304" pitchFamily="18" charset="0"/>
            </a:endParaRPr>
          </a:p>
          <a:p>
            <a:pPr>
              <a:buNone/>
            </a:pPr>
            <a:r>
              <a:rPr lang="es-CL" sz="6500" b="1" dirty="0">
                <a:solidFill>
                  <a:srgbClr val="FFFF00"/>
                </a:solidFill>
                <a:latin typeface="Times New Roman" panose="02020603050405020304" pitchFamily="18" charset="0"/>
                <a:cs typeface="Times New Roman" panose="02020603050405020304" pitchFamily="18" charset="0"/>
              </a:rPr>
              <a:t>"Si no estamos dispuestos a "soltarnos", a relacionarnos con la Vida con humildad y sensibilidad con el resto de la creación, no podemos sobrevivir."</a:t>
            </a:r>
            <a:endParaRPr lang="en-US" sz="6500" b="1" dirty="0">
              <a:solidFill>
                <a:srgbClr val="FFFF00"/>
              </a:solidFill>
              <a:latin typeface="Times New Roman" panose="02020603050405020304" pitchFamily="18" charset="0"/>
              <a:cs typeface="Times New Roman" panose="02020603050405020304" pitchFamily="18" charset="0"/>
            </a:endParaRPr>
          </a:p>
          <a:p>
            <a:pPr>
              <a:buNone/>
            </a:pPr>
            <a:endParaRPr lang="en-US" sz="4000" b="1" dirty="0">
              <a:solidFill>
                <a:srgbClr val="FFFF00"/>
              </a:solidFill>
              <a:latin typeface="Times New Roman" panose="02020603050405020304" pitchFamily="18" charset="0"/>
              <a:cs typeface="Times New Roman" panose="02020603050405020304" pitchFamily="18" charset="0"/>
            </a:endParaRPr>
          </a:p>
          <a:p>
            <a:pPr>
              <a:buNone/>
            </a:pPr>
            <a:r>
              <a:rPr lang="en-US" b="1" dirty="0">
                <a:solidFill>
                  <a:srgbClr val="FFFF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--Elaine </a:t>
            </a:r>
            <a:r>
              <a:rPr lang="en-US" sz="3600" b="1" dirty="0" err="1">
                <a:solidFill>
                  <a:srgbClr val="FFFF00"/>
                </a:solidFill>
                <a:latin typeface="Times New Roman" panose="02020603050405020304" pitchFamily="18" charset="0"/>
                <a:cs typeface="Times New Roman" panose="02020603050405020304" pitchFamily="18" charset="0"/>
              </a:rPr>
              <a:t>Prevallet</a:t>
            </a:r>
            <a:r>
              <a:rPr lang="en-US" sz="3600" b="1" dirty="0">
                <a:solidFill>
                  <a:srgbClr val="FFFF00"/>
                </a:solidFill>
                <a:latin typeface="Times New Roman" panose="02020603050405020304" pitchFamily="18" charset="0"/>
                <a:cs typeface="Times New Roman" panose="02020603050405020304" pitchFamily="18" charset="0"/>
              </a:rPr>
              <a:t>, SL</a:t>
            </a:r>
            <a:endParaRPr lang="en-US"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766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69" y="-324786"/>
            <a:ext cx="6808329" cy="5821363"/>
          </a:xfrm>
        </p:spPr>
        <p:txBody>
          <a:bodyPr>
            <a:normAutofit/>
          </a:bodyPr>
          <a:lstStyle/>
          <a:p>
            <a:pPr>
              <a:buNone/>
            </a:pPr>
            <a:endParaRPr lang="en-US" sz="4400" b="1" i="1" dirty="0">
              <a:solidFill>
                <a:srgbClr val="FFFF00"/>
              </a:solidFill>
              <a:latin typeface="Comic Sans MS" pitchFamily="66" charset="0"/>
            </a:endParaRPr>
          </a:p>
          <a:p>
            <a:pPr>
              <a:buNone/>
            </a:pPr>
            <a:r>
              <a:rPr lang="en-US" dirty="0">
                <a:solidFill>
                  <a:schemeClr val="tx1"/>
                </a:solidFill>
              </a:rPr>
              <a:t>           </a:t>
            </a:r>
          </a:p>
          <a:p>
            <a:pPr>
              <a:buNone/>
            </a:pPr>
            <a:r>
              <a:rPr lang="en-US" dirty="0">
                <a:solidFill>
                  <a:schemeClr val="tx1"/>
                </a:solidFill>
              </a:rPr>
              <a:t>					</a:t>
            </a:r>
            <a:endParaRPr lang="en-US" b="1" dirty="0">
              <a:solidFill>
                <a:schemeClr val="tx1"/>
              </a:solidFill>
            </a:endParaRPr>
          </a:p>
        </p:txBody>
      </p:sp>
      <p:pic>
        <p:nvPicPr>
          <p:cNvPr id="1026" name="Picture 2" descr="https://cdn.pixabay.com/photo/2015/09/05/19/58/girl-924903_960_720.jpg"/>
          <p:cNvPicPr>
            <a:picLocks noChangeAspect="1" noChangeArrowheads="1"/>
          </p:cNvPicPr>
          <p:nvPr/>
        </p:nvPicPr>
        <p:blipFill>
          <a:blip r:embed="rId3" cstate="print"/>
          <a:srcRect l="23866" t="2731"/>
          <a:stretch>
            <a:fillRect/>
          </a:stretch>
        </p:blipFill>
        <p:spPr bwMode="auto">
          <a:xfrm>
            <a:off x="7007351" y="581378"/>
            <a:ext cx="5178517" cy="4577644"/>
          </a:xfrm>
          <a:prstGeom prst="rect">
            <a:avLst/>
          </a:prstGeom>
          <a:ln>
            <a:noFill/>
          </a:ln>
          <a:effectLst>
            <a:softEdge rad="112500"/>
          </a:effectLst>
        </p:spPr>
      </p:pic>
      <p:sp>
        <p:nvSpPr>
          <p:cNvPr id="2" name="Rectángulo 1"/>
          <p:cNvSpPr/>
          <p:nvPr/>
        </p:nvSpPr>
        <p:spPr>
          <a:xfrm>
            <a:off x="1106454" y="950362"/>
            <a:ext cx="5188054" cy="4708981"/>
          </a:xfrm>
          <a:prstGeom prst="rect">
            <a:avLst/>
          </a:prstGeom>
        </p:spPr>
        <p:txBody>
          <a:bodyPr wrap="square">
            <a:spAutoFit/>
          </a:bodyPr>
          <a:lstStyle/>
          <a:p>
            <a:r>
              <a:rPr lang="es-CL" sz="3600" b="1" dirty="0">
                <a:solidFill>
                  <a:srgbClr val="FFFF00"/>
                </a:solidFill>
              </a:rPr>
              <a:t>El camino no es largo Pero el camino es profundo</a:t>
            </a:r>
          </a:p>
          <a:p>
            <a:r>
              <a:rPr lang="es-CL" sz="3600" b="1" dirty="0">
                <a:solidFill>
                  <a:srgbClr val="FFFF00"/>
                </a:solidFill>
              </a:rPr>
              <a:t>No sólo debes caminar allí </a:t>
            </a:r>
          </a:p>
          <a:p>
            <a:r>
              <a:rPr lang="es-CL" sz="3600" b="1" dirty="0">
                <a:solidFill>
                  <a:srgbClr val="FFFF00"/>
                </a:solidFill>
              </a:rPr>
              <a:t>Debes estar preparado para saltar</a:t>
            </a:r>
          </a:p>
          <a:p>
            <a:endParaRPr lang="es-CL" sz="2400" dirty="0"/>
          </a:p>
          <a:p>
            <a:r>
              <a:rPr lang="es-CL" sz="2400" dirty="0" err="1"/>
              <a:t>Hildegard</a:t>
            </a:r>
            <a:r>
              <a:rPr lang="es-CL" sz="2400" dirty="0"/>
              <a:t> </a:t>
            </a:r>
            <a:r>
              <a:rPr lang="es-CL" sz="2400" dirty="0" err="1"/>
              <a:t>of</a:t>
            </a:r>
            <a:r>
              <a:rPr lang="es-CL" sz="2400" dirty="0"/>
              <a:t> </a:t>
            </a:r>
            <a:r>
              <a:rPr lang="es-CL" sz="2400" dirty="0" err="1"/>
              <a:t>Bingen</a:t>
            </a:r>
            <a:endParaRPr lang="es-CL" sz="2400" dirty="0"/>
          </a:p>
        </p:txBody>
      </p:sp>
    </p:spTree>
    <p:extLst>
      <p:ext uri="{BB962C8B-B14F-4D97-AF65-F5344CB8AC3E}">
        <p14:creationId xmlns:p14="http://schemas.microsoft.com/office/powerpoint/2010/main" val="250701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9259BC-EF25-424E-99D8-0A4B4DB9F364}"/>
              </a:ext>
            </a:extLst>
          </p:cNvPr>
          <p:cNvSpPr>
            <a:spLocks noGrp="1"/>
          </p:cNvSpPr>
          <p:nvPr>
            <p:ph idx="1"/>
          </p:nvPr>
        </p:nvSpPr>
        <p:spPr>
          <a:xfrm>
            <a:off x="556340" y="145368"/>
            <a:ext cx="10753725" cy="6405181"/>
          </a:xfrm>
        </p:spPr>
        <p:txBody>
          <a:bodyPr>
            <a:normAutofit/>
          </a:bodyPr>
          <a:lstStyle/>
          <a:p>
            <a:pPr marL="0" indent="0">
              <a:buNone/>
            </a:pPr>
            <a:endParaRPr lang="es-HN" sz="4800" b="1" i="1" dirty="0">
              <a:solidFill>
                <a:srgbClr val="FFFF00"/>
              </a:solidFill>
              <a:latin typeface="High Tower Text" panose="02040502050506030303" pitchFamily="18" charset="0"/>
            </a:endParaRPr>
          </a:p>
        </p:txBody>
      </p:sp>
      <p:sp>
        <p:nvSpPr>
          <p:cNvPr id="2" name="Rectángulo 1"/>
          <p:cNvSpPr/>
          <p:nvPr/>
        </p:nvSpPr>
        <p:spPr>
          <a:xfrm>
            <a:off x="556340" y="145368"/>
            <a:ext cx="9744517" cy="4524315"/>
          </a:xfrm>
          <a:prstGeom prst="rect">
            <a:avLst/>
          </a:prstGeom>
        </p:spPr>
        <p:txBody>
          <a:bodyPr wrap="square">
            <a:spAutoFit/>
          </a:bodyPr>
          <a:lstStyle/>
          <a:p>
            <a:endParaRPr lang="es-CL" sz="3600" b="1" dirty="0">
              <a:solidFill>
                <a:srgbClr val="FFFF00"/>
              </a:solidFill>
            </a:endParaRPr>
          </a:p>
          <a:p>
            <a:endParaRPr lang="es-CL" sz="3600" b="1" dirty="0">
              <a:solidFill>
                <a:srgbClr val="FFFF00"/>
              </a:solidFill>
            </a:endParaRPr>
          </a:p>
          <a:p>
            <a:r>
              <a:rPr lang="es-CL" sz="3600" b="1" dirty="0">
                <a:solidFill>
                  <a:srgbClr val="FFFF00"/>
                </a:solidFill>
              </a:rPr>
              <a:t>Considerando todo lo que hemos reflejado, piensa en términos de nuestro momento histórico de vida religiosa mística y profética.</a:t>
            </a:r>
          </a:p>
          <a:p>
            <a:endParaRPr lang="es-CL" sz="3600" b="1" dirty="0">
              <a:solidFill>
                <a:srgbClr val="FFFF00"/>
              </a:solidFill>
            </a:endParaRPr>
          </a:p>
          <a:p>
            <a:endParaRPr lang="es-CL" sz="3600" b="1" dirty="0">
              <a:solidFill>
                <a:srgbClr val="FFFF00"/>
              </a:solidFill>
            </a:endParaRPr>
          </a:p>
        </p:txBody>
      </p:sp>
      <p:sp>
        <p:nvSpPr>
          <p:cNvPr id="4" name="Rectángulo 3"/>
          <p:cNvSpPr/>
          <p:nvPr/>
        </p:nvSpPr>
        <p:spPr>
          <a:xfrm>
            <a:off x="609706" y="3688227"/>
            <a:ext cx="10972587" cy="2862322"/>
          </a:xfrm>
          <a:prstGeom prst="rect">
            <a:avLst/>
          </a:prstGeom>
        </p:spPr>
        <p:txBody>
          <a:bodyPr wrap="square">
            <a:spAutoFit/>
          </a:bodyPr>
          <a:lstStyle/>
          <a:p>
            <a:pPr marL="342900" indent="-342900">
              <a:buFont typeface="Wingdings" panose="05000000000000000000" pitchFamily="2" charset="2"/>
              <a:buChar char="v"/>
            </a:pPr>
            <a:r>
              <a:rPr lang="es-CL" sz="3600" b="1" dirty="0">
                <a:solidFill>
                  <a:srgbClr val="FFFF00"/>
                </a:solidFill>
              </a:rPr>
              <a:t>¿Dónde sentiste resonancia? ¿Resistencia?  </a:t>
            </a:r>
          </a:p>
          <a:p>
            <a:pPr marL="342900" indent="-342900">
              <a:buFont typeface="Wingdings" panose="05000000000000000000" pitchFamily="2" charset="2"/>
              <a:buChar char="v"/>
            </a:pPr>
            <a:r>
              <a:rPr lang="es-CL" sz="3600" b="1" dirty="0">
                <a:solidFill>
                  <a:srgbClr val="FFFF00"/>
                </a:solidFill>
              </a:rPr>
              <a:t> ¿Qué probablemente está terminado/ finalizado en  la vida religiosa?</a:t>
            </a:r>
          </a:p>
          <a:p>
            <a:pPr marL="342900" indent="-342900">
              <a:buFont typeface="Wingdings" panose="05000000000000000000" pitchFamily="2" charset="2"/>
              <a:buChar char="v"/>
            </a:pPr>
            <a:r>
              <a:rPr lang="es-CL" sz="3600" b="1" dirty="0">
                <a:solidFill>
                  <a:srgbClr val="FFFF00"/>
                </a:solidFill>
              </a:rPr>
              <a:t> ¿Qué puede venir en el futuro?</a:t>
            </a:r>
          </a:p>
          <a:p>
            <a:pPr marL="342900" indent="-342900">
              <a:buFont typeface="Wingdings" panose="05000000000000000000" pitchFamily="2" charset="2"/>
              <a:buChar char="v"/>
            </a:pPr>
            <a:r>
              <a:rPr lang="es-CL" sz="3600" b="1" dirty="0">
                <a:solidFill>
                  <a:srgbClr val="FFFF00"/>
                </a:solidFill>
              </a:rPr>
              <a:t> ¿Qué es constante en la vida humana?</a:t>
            </a:r>
          </a:p>
        </p:txBody>
      </p:sp>
    </p:spTree>
    <p:extLst>
      <p:ext uri="{BB962C8B-B14F-4D97-AF65-F5344CB8AC3E}">
        <p14:creationId xmlns:p14="http://schemas.microsoft.com/office/powerpoint/2010/main" val="258686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3D840-8EDD-4D7F-BF12-917E4AA304A4}"/>
              </a:ext>
            </a:extLst>
          </p:cNvPr>
          <p:cNvSpPr/>
          <p:nvPr/>
        </p:nvSpPr>
        <p:spPr>
          <a:xfrm>
            <a:off x="1343891" y="156334"/>
            <a:ext cx="10972800" cy="1077218"/>
          </a:xfrm>
          <a:prstGeom prst="rect">
            <a:avLst/>
          </a:prstGeom>
        </p:spPr>
        <p:txBody>
          <a:bodyPr wrap="square">
            <a:spAutoFit/>
          </a:bodyPr>
          <a:lstStyle/>
          <a:p>
            <a:r>
              <a:rPr lang="es-CL" sz="3200" b="1" dirty="0">
                <a:solidFill>
                  <a:srgbClr val="FFFF00"/>
                </a:solidFill>
                <a:latin typeface="Times New Roman" panose="02020603050405020304" pitchFamily="18" charset="0"/>
                <a:ea typeface="Calibri" panose="020F0502020204030204" pitchFamily="34" charset="0"/>
              </a:rPr>
              <a:t>Parte de la oscuridad en y alrededor de nosotros es nuestra conciencia limitada. Vemos sólo parcialmente.</a:t>
            </a:r>
            <a:endParaRPr lang="en-US" sz="3200" b="1" dirty="0">
              <a:solidFill>
                <a:srgbClr val="FFFF00"/>
              </a:solidFill>
            </a:endParaRPr>
          </a:p>
        </p:txBody>
      </p:sp>
      <p:sp>
        <p:nvSpPr>
          <p:cNvPr id="3" name="Rectangle 2">
            <a:extLst>
              <a:ext uri="{FF2B5EF4-FFF2-40B4-BE49-F238E27FC236}">
                <a16:creationId xmlns:a16="http://schemas.microsoft.com/office/drawing/2014/main" id="{A5C4F403-3D15-4308-B4CA-F31319564892}"/>
              </a:ext>
            </a:extLst>
          </p:cNvPr>
          <p:cNvSpPr/>
          <p:nvPr/>
        </p:nvSpPr>
        <p:spPr>
          <a:xfrm>
            <a:off x="736600" y="1859340"/>
            <a:ext cx="11099800" cy="1200329"/>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 </a:t>
            </a:r>
            <a:r>
              <a:rPr lang="es-CL" sz="3200" b="1" dirty="0">
                <a:solidFill>
                  <a:schemeClr val="tx1">
                    <a:lumMod val="75000"/>
                  </a:schemeClr>
                </a:solidFill>
                <a:latin typeface="Times New Roman" panose="02020603050405020304" pitchFamily="18" charset="0"/>
                <a:ea typeface="Calibri" panose="020F0502020204030204" pitchFamily="34" charset="0"/>
              </a:rPr>
              <a:t>La metáfora más común del pecado en la Escritura es la ceguera y Jesús a menudo da la vista a los ciegos</a:t>
            </a:r>
            <a:r>
              <a:rPr lang="es-CL" sz="4000" b="1" dirty="0">
                <a:latin typeface="Times New Roman" panose="02020603050405020304" pitchFamily="18" charset="0"/>
                <a:ea typeface="Calibri" panose="020F0502020204030204" pitchFamily="34" charset="0"/>
              </a:rPr>
              <a:t>.</a:t>
            </a:r>
            <a:endParaRPr lang="en-US" sz="3200" b="1" dirty="0"/>
          </a:p>
        </p:txBody>
      </p:sp>
      <p:sp>
        <p:nvSpPr>
          <p:cNvPr id="4" name="Rectangle 3">
            <a:extLst>
              <a:ext uri="{FF2B5EF4-FFF2-40B4-BE49-F238E27FC236}">
                <a16:creationId xmlns:a16="http://schemas.microsoft.com/office/drawing/2014/main" id="{CD4BCFFD-D188-49AC-A08C-F9A7792A8B47}"/>
              </a:ext>
            </a:extLst>
          </p:cNvPr>
          <p:cNvSpPr/>
          <p:nvPr/>
        </p:nvSpPr>
        <p:spPr>
          <a:xfrm>
            <a:off x="304799" y="3525982"/>
            <a:ext cx="11748655" cy="2174121"/>
          </a:xfrm>
          <a:prstGeom prst="rect">
            <a:avLst/>
          </a:prstGeom>
        </p:spPr>
        <p:txBody>
          <a:bodyPr wrap="square">
            <a:spAutoFit/>
          </a:bodyPr>
          <a:lstStyle/>
          <a:p>
            <a:pPr indent="457200" algn="just">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s-CL"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Buscamos una recuperación de la vista -claridad y valor para      vernos a nosotros mismos, unos a otros, y el mundo con la luz de la profunda visión para que podamos ver cómo vamos a caminar juntos hacia el futuro.</a:t>
            </a:r>
            <a:endParaRPr lang="en-US"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14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media.pixcove.com/K/2/5/Candle-Taper-Shine-Black-Light-Dark-Free-Image-Fre-3131.jpg"/>
          <p:cNvPicPr>
            <a:picLocks noChangeAspect="1" noChangeArrowheads="1"/>
          </p:cNvPicPr>
          <p:nvPr/>
        </p:nvPicPr>
        <p:blipFill>
          <a:blip r:embed="rId3" cstate="print"/>
          <a:srcRect/>
          <a:stretch>
            <a:fillRect/>
          </a:stretch>
        </p:blipFill>
        <p:spPr bwMode="auto">
          <a:xfrm>
            <a:off x="-62089" y="-55418"/>
            <a:ext cx="12141200" cy="6768994"/>
          </a:xfrm>
          <a:prstGeom prst="rect">
            <a:avLst/>
          </a:prstGeom>
          <a:noFill/>
        </p:spPr>
      </p:pic>
      <p:sp>
        <p:nvSpPr>
          <p:cNvPr id="2" name="Rectángulo 1"/>
          <p:cNvSpPr/>
          <p:nvPr/>
        </p:nvSpPr>
        <p:spPr>
          <a:xfrm>
            <a:off x="1623934" y="1142216"/>
            <a:ext cx="6096000" cy="2431435"/>
          </a:xfrm>
          <a:prstGeom prst="rect">
            <a:avLst/>
          </a:prstGeom>
        </p:spPr>
        <p:txBody>
          <a:bodyPr>
            <a:spAutoFit/>
          </a:bodyPr>
          <a:lstStyle/>
          <a:p>
            <a:r>
              <a:rPr lang="es-CL" sz="3600" dirty="0">
                <a:solidFill>
                  <a:srgbClr val="FFC000"/>
                </a:solidFill>
                <a:latin typeface="Arial Black" panose="020B0A04020102020204" pitchFamily="34" charset="0"/>
                <a:cs typeface="Aharoni" panose="02010803020104030203" pitchFamily="2" charset="-79"/>
              </a:rPr>
              <a:t>Actúa sobre la pequeña luz </a:t>
            </a:r>
            <a:r>
              <a:rPr lang="es-CL" sz="4400" dirty="0">
                <a:solidFill>
                  <a:srgbClr val="FFC000"/>
                </a:solidFill>
                <a:latin typeface="Arial Black" panose="020B0A04020102020204" pitchFamily="34" charset="0"/>
                <a:cs typeface="Aharoni" panose="02010803020104030203" pitchFamily="2" charset="-79"/>
              </a:rPr>
              <a:t>que</a:t>
            </a:r>
            <a:r>
              <a:rPr lang="es-CL" sz="3600" dirty="0">
                <a:solidFill>
                  <a:srgbClr val="FFC000"/>
                </a:solidFill>
                <a:latin typeface="Arial Black" panose="020B0A04020102020204" pitchFamily="34" charset="0"/>
                <a:cs typeface="Aharoni" panose="02010803020104030203" pitchFamily="2" charset="-79"/>
              </a:rPr>
              <a:t> tienes -- y se te dará más. John </a:t>
            </a:r>
            <a:r>
              <a:rPr lang="es-CL" sz="3600" dirty="0" err="1">
                <a:solidFill>
                  <a:srgbClr val="FFC000"/>
                </a:solidFill>
                <a:latin typeface="Arial Black" panose="020B0A04020102020204" pitchFamily="34" charset="0"/>
                <a:cs typeface="Aharoni" panose="02010803020104030203" pitchFamily="2" charset="-79"/>
              </a:rPr>
              <a:t>Shea</a:t>
            </a:r>
            <a:r>
              <a:rPr lang="es-CL" sz="3600" dirty="0">
                <a:solidFill>
                  <a:srgbClr val="FFC000"/>
                </a:solidFill>
                <a:latin typeface="Arial Black" panose="020B0A04020102020204" pitchFamily="34" charset="0"/>
                <a:cs typeface="Aharoni" panose="02010803020104030203" pitchFamily="2" charset="-79"/>
              </a:rPr>
              <a:t>.</a:t>
            </a:r>
          </a:p>
        </p:txBody>
      </p:sp>
    </p:spTree>
    <p:extLst>
      <p:ext uri="{BB962C8B-B14F-4D97-AF65-F5344CB8AC3E}">
        <p14:creationId xmlns:p14="http://schemas.microsoft.com/office/powerpoint/2010/main" val="399802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sk">
            <a:hlinkClick r:id="rId3"/>
          </p:cNvPr>
          <p:cNvPicPr>
            <a:picLocks noChangeAspect="1" noChangeArrowheads="1"/>
          </p:cNvPicPr>
          <p:nvPr/>
        </p:nvPicPr>
        <p:blipFill>
          <a:blip r:embed="rId4" cstate="print"/>
          <a:srcRect/>
          <a:stretch>
            <a:fillRect/>
          </a:stretch>
        </p:blipFill>
        <p:spPr bwMode="auto">
          <a:xfrm>
            <a:off x="-56444" y="173975"/>
            <a:ext cx="12248444" cy="6684025"/>
          </a:xfrm>
          <a:prstGeom prst="rect">
            <a:avLst/>
          </a:prstGeom>
          <a:noFill/>
        </p:spPr>
      </p:pic>
      <p:sp>
        <p:nvSpPr>
          <p:cNvPr id="3" name="Rectangle 2"/>
          <p:cNvSpPr/>
          <p:nvPr/>
        </p:nvSpPr>
        <p:spPr>
          <a:xfrm>
            <a:off x="465667" y="475842"/>
            <a:ext cx="11204221" cy="2554545"/>
          </a:xfrm>
          <a:prstGeom prst="rect">
            <a:avLst/>
          </a:prstGeom>
        </p:spPr>
        <p:txBody>
          <a:bodyPr wrap="square">
            <a:spAutoFit/>
          </a:bodyPr>
          <a:lstStyle/>
          <a:p>
            <a:pPr defTabSz="457200"/>
            <a:r>
              <a:rPr lang="en-US" sz="4400" b="1" dirty="0">
                <a:solidFill>
                  <a:prstClr val="white"/>
                </a:solidFill>
                <a:latin typeface="Arial" pitchFamily="34" charset="0"/>
                <a:cs typeface="Arial" pitchFamily="34" charset="0"/>
              </a:rPr>
              <a:t>.</a:t>
            </a:r>
            <a:r>
              <a:rPr lang="es-CL" sz="4400" b="1" dirty="0">
                <a:solidFill>
                  <a:prstClr val="white"/>
                </a:solidFill>
                <a:latin typeface="Arial" pitchFamily="34" charset="0"/>
                <a:cs typeface="Arial" pitchFamily="34" charset="0"/>
              </a:rPr>
              <a:t> </a:t>
            </a:r>
            <a:r>
              <a:rPr lang="es-CL" sz="3600" b="1" dirty="0">
                <a:solidFill>
                  <a:srgbClr val="FFFF00"/>
                </a:solidFill>
                <a:latin typeface="Arial" pitchFamily="34" charset="0"/>
                <a:cs typeface="Arial" pitchFamily="34" charset="0"/>
              </a:rPr>
              <a:t>Reflexiona en un momento en que la luz y la oscuridad, la muerte y la vida, te parecían indistinguibles y lo que este momento te enseñó.</a:t>
            </a:r>
            <a:endParaRPr lang="en-US" sz="3600" b="1" dirty="0">
              <a:solidFill>
                <a:srgbClr val="FFFF00"/>
              </a:solidFill>
              <a:latin typeface="Arial" pitchFamily="34" charset="0"/>
              <a:cs typeface="Arial" pitchFamily="34" charset="0"/>
            </a:endParaRPr>
          </a:p>
          <a:p>
            <a:pPr defTabSz="457200"/>
            <a:endParaRPr lang="en-US" sz="4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458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someone giving light to another">
            <a:hlinkClick r:id="rId3"/>
          </p:cNvPr>
          <p:cNvPicPr>
            <a:picLocks noChangeAspect="1" noChangeArrowheads="1"/>
          </p:cNvPicPr>
          <p:nvPr/>
        </p:nvPicPr>
        <p:blipFill>
          <a:blip r:embed="rId4" cstate="print"/>
          <a:srcRect r="12546"/>
          <a:stretch>
            <a:fillRect/>
          </a:stretch>
        </p:blipFill>
        <p:spPr bwMode="auto">
          <a:xfrm>
            <a:off x="3643285" y="2188564"/>
            <a:ext cx="4911102" cy="4456857"/>
          </a:xfrm>
          <a:prstGeom prst="rect">
            <a:avLst/>
          </a:prstGeom>
          <a:ln>
            <a:noFill/>
          </a:ln>
          <a:effectLst>
            <a:softEdge rad="112500"/>
          </a:effectLst>
        </p:spPr>
      </p:pic>
      <p:sp>
        <p:nvSpPr>
          <p:cNvPr id="3" name="Rectángulo 2"/>
          <p:cNvSpPr/>
          <p:nvPr/>
        </p:nvSpPr>
        <p:spPr>
          <a:xfrm>
            <a:off x="908345" y="618904"/>
            <a:ext cx="10030690" cy="1569660"/>
          </a:xfrm>
          <a:prstGeom prst="rect">
            <a:avLst/>
          </a:prstGeom>
        </p:spPr>
        <p:txBody>
          <a:bodyPr wrap="square">
            <a:spAutoFit/>
          </a:bodyPr>
          <a:lstStyle/>
          <a:p>
            <a:r>
              <a:rPr lang="es-CL" sz="3200" dirty="0">
                <a:latin typeface="Arial Black" panose="020B0A04020102020204" pitchFamily="34" charset="0"/>
              </a:rPr>
              <a:t>Seamos una luz el uno para el otro y no nos desanimemos. Recuerden, fuimos hechos para estos tiempos."</a:t>
            </a:r>
          </a:p>
        </p:txBody>
      </p:sp>
    </p:spTree>
    <p:extLst>
      <p:ext uri="{BB962C8B-B14F-4D97-AF65-F5344CB8AC3E}">
        <p14:creationId xmlns:p14="http://schemas.microsoft.com/office/powerpoint/2010/main" val="260826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1763" y="1628704"/>
            <a:ext cx="8908473" cy="2800767"/>
          </a:xfrm>
          <a:prstGeom prst="rect">
            <a:avLst/>
          </a:prstGeom>
        </p:spPr>
        <p:txBody>
          <a:bodyPr wrap="square">
            <a:spAutoFit/>
          </a:bodyPr>
          <a:lstStyle/>
          <a:p>
            <a:r>
              <a:rPr lang="es-CL" sz="3200" dirty="0">
                <a:solidFill>
                  <a:srgbClr val="FFFF00"/>
                </a:solidFill>
              </a:rPr>
              <a:t>"</a:t>
            </a:r>
            <a:r>
              <a:rPr lang="es-CL" sz="3600" b="1" dirty="0">
                <a:solidFill>
                  <a:srgbClr val="FFFF00"/>
                </a:solidFill>
              </a:rPr>
              <a:t>La oscuridad acumulada de las edades se disipa de inmediato al traer la luz, no tratando de expulsar a la oscuridad.“ </a:t>
            </a:r>
            <a:endParaRPr lang="es-CL" sz="3200" b="1" dirty="0">
              <a:solidFill>
                <a:srgbClr val="FFFF00"/>
              </a:solidFill>
            </a:endParaRPr>
          </a:p>
          <a:p>
            <a:r>
              <a:rPr lang="es-CL" sz="3200" dirty="0">
                <a:solidFill>
                  <a:srgbClr val="FFFF00"/>
                </a:solidFill>
              </a:rPr>
              <a:t>Sri </a:t>
            </a:r>
            <a:r>
              <a:rPr lang="es-CL" sz="3200" dirty="0" err="1">
                <a:solidFill>
                  <a:srgbClr val="FFFF00"/>
                </a:solidFill>
              </a:rPr>
              <a:t>Aurobindo</a:t>
            </a:r>
            <a:endParaRPr lang="es-CL" sz="3200" dirty="0">
              <a:solidFill>
                <a:srgbClr val="FFFF00"/>
              </a:solidFill>
            </a:endParaRPr>
          </a:p>
        </p:txBody>
      </p:sp>
    </p:spTree>
    <p:extLst>
      <p:ext uri="{BB962C8B-B14F-4D97-AF65-F5344CB8AC3E}">
        <p14:creationId xmlns:p14="http://schemas.microsoft.com/office/powerpoint/2010/main" val="4723681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4F4F439-D895-44CB-9F28-E806F2B934C8}"/>
              </a:ext>
            </a:extLst>
          </p:cNvPr>
          <p:cNvSpPr/>
          <p:nvPr/>
        </p:nvSpPr>
        <p:spPr>
          <a:xfrm>
            <a:off x="762866" y="0"/>
            <a:ext cx="10858086" cy="5170646"/>
          </a:xfrm>
          <a:prstGeom prst="rect">
            <a:avLst/>
          </a:prstGeom>
        </p:spPr>
        <p:txBody>
          <a:bodyPr wrap="square">
            <a:spAutoFit/>
          </a:bodyPr>
          <a:lstStyle/>
          <a:p>
            <a:pPr algn="ctr" defTabSz="457200"/>
            <a:br>
              <a:rPr lang="en-US" b="1" dirty="0">
                <a:solidFill>
                  <a:prstClr val="white"/>
                </a:solidFill>
              </a:rPr>
            </a:br>
            <a:endParaRPr lang="en-US" sz="7200" b="1" dirty="0">
              <a:solidFill>
                <a:srgbClr val="FFFF00"/>
              </a:solidFill>
              <a:latin typeface="Franklin Gothic Demi" panose="020B0703020102020204" pitchFamily="34" charset="0"/>
            </a:endParaRPr>
          </a:p>
          <a:p>
            <a:pPr algn="ctr" defTabSz="457200"/>
            <a:r>
              <a:rPr lang="en-US" sz="4000" b="1" dirty="0">
                <a:solidFill>
                  <a:prstClr val="white"/>
                </a:solidFill>
              </a:rPr>
              <a:t>                                         </a:t>
            </a:r>
            <a:endParaRPr lang="en-US" sz="7200" b="1" dirty="0">
              <a:solidFill>
                <a:srgbClr val="FFFF00"/>
              </a:solidFill>
              <a:latin typeface="Franklin Gothic Demi" panose="020B0703020102020204" pitchFamily="34" charset="0"/>
            </a:endParaRPr>
          </a:p>
          <a:p>
            <a:pPr algn="ctr" defTabSz="457200"/>
            <a:r>
              <a:rPr lang="es-CL" sz="4000" b="1" dirty="0">
                <a:solidFill>
                  <a:srgbClr val="FFFF00"/>
                </a:solidFill>
                <a:latin typeface="Century Gothic" panose="020B0502020202020204" pitchFamily="34" charset="0"/>
              </a:rPr>
              <a:t>"Nunca cambias las cosas luchando contra la realidad existente. Para cambiar algo, construye un nuevo modelo que haga obsoleto el modelo existente.“</a:t>
            </a:r>
          </a:p>
          <a:p>
            <a:pPr algn="ctr" defTabSz="457200"/>
            <a:r>
              <a:rPr lang="es-HN" sz="3200" b="1" dirty="0" err="1">
                <a:solidFill>
                  <a:srgbClr val="FFFF00"/>
                </a:solidFill>
                <a:latin typeface="Century Gothic" panose="020B0502020202020204" pitchFamily="34" charset="0"/>
              </a:rPr>
              <a:t>Buckminster</a:t>
            </a:r>
            <a:r>
              <a:rPr lang="es-HN" sz="3200" b="1" dirty="0">
                <a:solidFill>
                  <a:srgbClr val="FFFF00"/>
                </a:solidFill>
                <a:latin typeface="Century Gothic" panose="020B0502020202020204" pitchFamily="34" charset="0"/>
              </a:rPr>
              <a:t> Fuller</a:t>
            </a:r>
            <a:endParaRPr lang="es-HN" sz="40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62439336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976EF6-49BC-4F0A-AF2B-BFC2161A7725}"/>
              </a:ext>
            </a:extLst>
          </p:cNvPr>
          <p:cNvSpPr txBox="1"/>
          <p:nvPr/>
        </p:nvSpPr>
        <p:spPr>
          <a:xfrm>
            <a:off x="1003098" y="1974573"/>
            <a:ext cx="9379151" cy="1446550"/>
          </a:xfrm>
          <a:prstGeom prst="rect">
            <a:avLst/>
          </a:prstGeom>
          <a:noFill/>
        </p:spPr>
        <p:txBody>
          <a:bodyPr wrap="square" rtlCol="0">
            <a:spAutoFit/>
          </a:bodyPr>
          <a:lstStyle/>
          <a:p>
            <a:pPr algn="ctr" defTabSz="457200"/>
            <a:r>
              <a:rPr lang="es-CL" sz="8800" dirty="0">
                <a:solidFill>
                  <a:srgbClr val="FFFF00"/>
                </a:solidFill>
                <a:latin typeface="Arial Black" panose="020B0A04020102020204" pitchFamily="34" charset="0"/>
              </a:rPr>
              <a:t> Compasión</a:t>
            </a:r>
            <a:endParaRPr lang="es-HN" sz="88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744678042"/>
      </p:ext>
    </p:extLst>
  </p:cSld>
  <p:clrMapOvr>
    <a:masterClrMapping/>
  </p:clrMapOvr>
</p:sld>
</file>

<file path=ppt/theme/theme1.xml><?xml version="1.0" encoding="utf-8"?>
<a:theme xmlns:a="http://schemas.openxmlformats.org/drawingml/2006/main" name="Metropolitano">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1333</Words>
  <Application>Microsoft Office PowerPoint</Application>
  <PresentationFormat>Widescreen</PresentationFormat>
  <Paragraphs>101</Paragraphs>
  <Slides>23</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Aharoni</vt:lpstr>
      <vt:lpstr>Arial</vt:lpstr>
      <vt:lpstr>Arial Black</vt:lpstr>
      <vt:lpstr>Baskerville SemiBold</vt:lpstr>
      <vt:lpstr>Calibri</vt:lpstr>
      <vt:lpstr>Calibri Light</vt:lpstr>
      <vt:lpstr>Century Gothic</vt:lpstr>
      <vt:lpstr>Comic Sans MS</vt:lpstr>
      <vt:lpstr>Franklin Gothic Demi</vt:lpstr>
      <vt:lpstr>High Tower Text</vt:lpstr>
      <vt:lpstr>Times New Roman</vt:lpstr>
      <vt:lpstr>Wingdings</vt:lpstr>
      <vt:lpstr>Metropolitano</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Entrar en lugares de dolor  </vt:lpstr>
      <vt:lpstr>PowerPoint Presentation</vt:lpstr>
      <vt:lpstr>PowerPoint Presentation</vt:lpstr>
      <vt:lpstr>PowerPoint Presentation</vt:lpstr>
      <vt:lpstr>PowerPoint Presentation</vt:lpstr>
      <vt:lpstr>PowerPoint Presentation</vt:lpstr>
      <vt:lpstr>PowerPoint Presentation</vt:lpstr>
      <vt:lpstr> Comunidad Compasiva</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Paul Kunnemuriyil</dc:creator>
  <cp:lastModifiedBy>Generalat</cp:lastModifiedBy>
  <cp:revision>44</cp:revision>
  <dcterms:created xsi:type="dcterms:W3CDTF">2019-07-07T04:47:07Z</dcterms:created>
  <dcterms:modified xsi:type="dcterms:W3CDTF">2020-06-18T12:40:46Z</dcterms:modified>
</cp:coreProperties>
</file>