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57" r:id="rId3"/>
    <p:sldId id="281" r:id="rId4"/>
    <p:sldId id="282"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5" r:id="rId18"/>
    <p:sldId id="276" r:id="rId19"/>
    <p:sldId id="277" r:id="rId20"/>
    <p:sldId id="5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3867" autoAdjust="0"/>
  </p:normalViewPr>
  <p:slideViewPr>
    <p:cSldViewPr snapToGrid="0">
      <p:cViewPr varScale="1">
        <p:scale>
          <a:sx n="81" d="100"/>
          <a:sy n="81" d="100"/>
        </p:scale>
        <p:origin x="614" y="5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C4F38-8CCD-4F5A-A42E-60D1DACBB1A9}" type="datetimeFigureOut">
              <a:rPr lang="en-IN" smtClean="0"/>
              <a:t>27-04-2020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57094-4D3A-47C1-8267-5CFD7778720B}" type="slidenum">
              <a:rPr lang="en-IN" smtClean="0"/>
              <a:t>‹#›</a:t>
            </a:fld>
            <a:endParaRPr lang="en-IN"/>
          </a:p>
        </p:txBody>
      </p:sp>
    </p:spTree>
    <p:extLst>
      <p:ext uri="{BB962C8B-B14F-4D97-AF65-F5344CB8AC3E}">
        <p14:creationId xmlns:p14="http://schemas.microsoft.com/office/powerpoint/2010/main" val="894774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57094-4D3A-47C1-8267-5CFD7778720B}" type="slidenum">
              <a:rPr lang="en-IN" smtClean="0"/>
              <a:t>1</a:t>
            </a:fld>
            <a:endParaRPr lang="en-IN"/>
          </a:p>
        </p:txBody>
      </p:sp>
    </p:spTree>
    <p:extLst>
      <p:ext uri="{BB962C8B-B14F-4D97-AF65-F5344CB8AC3E}">
        <p14:creationId xmlns:p14="http://schemas.microsoft.com/office/powerpoint/2010/main" val="76777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57094-4D3A-47C1-8267-5CFD7778720B}" type="slidenum">
              <a:rPr lang="en-IN" smtClean="0"/>
              <a:t>2</a:t>
            </a:fld>
            <a:endParaRPr lang="en-IN"/>
          </a:p>
        </p:txBody>
      </p:sp>
    </p:spTree>
    <p:extLst>
      <p:ext uri="{BB962C8B-B14F-4D97-AF65-F5344CB8AC3E}">
        <p14:creationId xmlns:p14="http://schemas.microsoft.com/office/powerpoint/2010/main" val="2744889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That path of death and life, so inseparable and marvelously joined, is the </a:t>
            </a:r>
            <a:r>
              <a:rPr lang="en-US" sz="1200" b="1" kern="1200" dirty="0">
                <a:solidFill>
                  <a:schemeClr val="tx1"/>
                </a:solidFill>
                <a:effectLst/>
                <a:latin typeface="+mn-lt"/>
                <a:ea typeface="+mn-ea"/>
                <a:cs typeface="+mn-cs"/>
              </a:rPr>
              <a:t>way of Jesus</a:t>
            </a:r>
            <a:r>
              <a:rPr lang="en-US" sz="1200" kern="1200" dirty="0">
                <a:solidFill>
                  <a:schemeClr val="tx1"/>
                </a:solidFill>
                <a:effectLst/>
                <a:latin typeface="+mn-lt"/>
                <a:ea typeface="+mn-ea"/>
                <a:cs typeface="+mn-cs"/>
              </a:rPr>
              <a:t> and it is deeply imbedded in the experience of the universe and of our lives.  Romans chapter 8 tells us that all creation is groaning in one great act of giving birth.  Death and resurrection is the </a:t>
            </a:r>
            <a:r>
              <a:rPr lang="en-US" sz="1200" b="1" kern="1200" dirty="0">
                <a:solidFill>
                  <a:schemeClr val="tx1"/>
                </a:solidFill>
                <a:effectLst/>
                <a:latin typeface="+mn-lt"/>
                <a:ea typeface="+mn-ea"/>
                <a:cs typeface="+mn-cs"/>
              </a:rPr>
              <a:t>cosmic pattern of growth</a:t>
            </a:r>
            <a:r>
              <a:rPr lang="en-US" sz="1200" kern="1200" dirty="0">
                <a:solidFill>
                  <a:schemeClr val="tx1"/>
                </a:solidFill>
                <a:effectLst/>
                <a:latin typeface="+mn-lt"/>
                <a:ea typeface="+mn-ea"/>
                <a:cs typeface="+mn-cs"/>
              </a:rPr>
              <a:t>.  The universe and a new human consciousness are coming to birth, painfully.  Seeds fall into the ground to die and bring forth new life.  We move forward with acceptance and creativity as well as with resistance and push-back</a:t>
            </a:r>
            <a:endParaRPr lang="en-US" dirty="0"/>
          </a:p>
        </p:txBody>
      </p:sp>
      <p:sp>
        <p:nvSpPr>
          <p:cNvPr id="4" name="Slide Number Placeholder 3"/>
          <p:cNvSpPr>
            <a:spLocks noGrp="1"/>
          </p:cNvSpPr>
          <p:nvPr>
            <p:ph type="sldNum" sz="quarter" idx="5"/>
          </p:nvPr>
        </p:nvSpPr>
        <p:spPr/>
        <p:txBody>
          <a:bodyPr/>
          <a:lstStyle/>
          <a:p>
            <a:fld id="{C6157094-4D3A-47C1-8267-5CFD7778720B}" type="slidenum">
              <a:rPr lang="en-IN" smtClean="0"/>
              <a:t>4</a:t>
            </a:fld>
            <a:endParaRPr lang="en-IN"/>
          </a:p>
        </p:txBody>
      </p:sp>
    </p:spTree>
    <p:extLst>
      <p:ext uri="{BB962C8B-B14F-4D97-AF65-F5344CB8AC3E}">
        <p14:creationId xmlns:p14="http://schemas.microsoft.com/office/powerpoint/2010/main" val="3357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is a great deal of both darkness and light in our world right now.  A lot is in crisis:  economic and political systems;  the church, religious.  Remember that crisis precedes transformation.  So much of what is presently in crisis is on its way, however painfully, towards profound transformation.</a:t>
            </a:r>
          </a:p>
          <a:p>
            <a:endParaRPr lang="en-US" dirty="0"/>
          </a:p>
        </p:txBody>
      </p:sp>
      <p:sp>
        <p:nvSpPr>
          <p:cNvPr id="4" name="Slide Number Placeholder 3"/>
          <p:cNvSpPr>
            <a:spLocks noGrp="1"/>
          </p:cNvSpPr>
          <p:nvPr>
            <p:ph type="sldNum" sz="quarter" idx="5"/>
          </p:nvPr>
        </p:nvSpPr>
        <p:spPr/>
        <p:txBody>
          <a:bodyPr/>
          <a:lstStyle/>
          <a:p>
            <a:fld id="{C6157094-4D3A-47C1-8267-5CFD7778720B}" type="slidenum">
              <a:rPr lang="en-IN" smtClean="0"/>
              <a:t>5</a:t>
            </a:fld>
            <a:endParaRPr lang="en-IN"/>
          </a:p>
        </p:txBody>
      </p:sp>
    </p:spTree>
    <p:extLst>
      <p:ext uri="{BB962C8B-B14F-4D97-AF65-F5344CB8AC3E}">
        <p14:creationId xmlns:p14="http://schemas.microsoft.com/office/powerpoint/2010/main" val="258410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Transformation </a:t>
            </a:r>
            <a:r>
              <a:rPr lang="en-US" sz="1200" kern="1200" dirty="0">
                <a:solidFill>
                  <a:schemeClr val="tx1"/>
                </a:solidFill>
                <a:effectLst/>
                <a:latin typeface="+mn-lt"/>
                <a:ea typeface="+mn-ea"/>
                <a:cs typeface="+mn-cs"/>
              </a:rPr>
              <a:t>is the work of God’s Spirit. Transformation is beyond our control but dependent upon our cooperation. Like contemplation, It is less something we do and more something that we allow.  It has both internal and external dimensions and the two are mysteriously and inextricably intertwined.  Transformation has a rhythm and timing of its own but carries within it a sense of urgency. What can help us to allow, to be available for, to cooperate with, and to sustain the process of transformation that God is somehow working in us, in our world, and in our Church during these times?  What graces do we seek?  How do we live with change in a way that makes us malleable to processes of transformation?</a:t>
            </a:r>
          </a:p>
          <a:p>
            <a:endParaRPr lang="en-US" dirty="0"/>
          </a:p>
        </p:txBody>
      </p:sp>
      <p:sp>
        <p:nvSpPr>
          <p:cNvPr id="4" name="Slide Number Placeholder 3"/>
          <p:cNvSpPr>
            <a:spLocks noGrp="1"/>
          </p:cNvSpPr>
          <p:nvPr>
            <p:ph type="sldNum" sz="quarter" idx="10"/>
          </p:nvPr>
        </p:nvSpPr>
        <p:spPr/>
        <p:txBody>
          <a:bodyPr/>
          <a:lstStyle/>
          <a:p>
            <a:fld id="{D76A4C8E-FDF0-4B76-884A-12AAEBA2B2C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28593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a positive, pro-active, forward-moving process of creating.  </a:t>
            </a:r>
            <a:br>
              <a:rPr lang="en-US" sz="1200" b="1" kern="1200" dirty="0">
                <a:solidFill>
                  <a:schemeClr val="tx1"/>
                </a:solidFill>
                <a:effectLst/>
                <a:latin typeface="+mn-lt"/>
                <a:ea typeface="+mn-ea"/>
                <a:cs typeface="+mn-cs"/>
              </a:rPr>
            </a:br>
            <a:r>
              <a:rPr lang="en-US" sz="1200" b="1" kern="1200">
                <a:solidFill>
                  <a:schemeClr val="tx1"/>
                </a:solidFill>
                <a:effectLst/>
                <a:latin typeface="+mn-lt"/>
                <a:ea typeface="+mn-ea"/>
                <a:cs typeface="+mn-cs"/>
              </a:rPr>
              <a:t>T</a:t>
            </a:r>
            <a:r>
              <a:rPr lang="en-US" sz="1200" kern="1200">
                <a:solidFill>
                  <a:schemeClr val="tx1"/>
                </a:solidFill>
                <a:effectLst/>
                <a:latin typeface="+mn-lt"/>
                <a:ea typeface="+mn-ea"/>
                <a:cs typeface="+mn-cs"/>
              </a:rPr>
              <a:t>o </a:t>
            </a:r>
            <a:r>
              <a:rPr lang="en-US" sz="1200" kern="1200" dirty="0">
                <a:solidFill>
                  <a:schemeClr val="tx1"/>
                </a:solidFill>
                <a:effectLst/>
                <a:latin typeface="+mn-lt"/>
                <a:ea typeface="+mn-ea"/>
                <a:cs typeface="+mn-cs"/>
              </a:rPr>
              <a:t>do so demands that we grow in freedom, that we honor and encourage freedom in one another, because the moment we’re living invites us to risk something new.  </a:t>
            </a:r>
          </a:p>
          <a:p>
            <a:endParaRPr lang="en-US" dirty="0"/>
          </a:p>
        </p:txBody>
      </p:sp>
      <p:sp>
        <p:nvSpPr>
          <p:cNvPr id="4" name="Slide Number Placeholder 3"/>
          <p:cNvSpPr>
            <a:spLocks noGrp="1"/>
          </p:cNvSpPr>
          <p:nvPr>
            <p:ph type="sldNum" sz="quarter" idx="5"/>
          </p:nvPr>
        </p:nvSpPr>
        <p:spPr/>
        <p:txBody>
          <a:bodyPr/>
          <a:lstStyle/>
          <a:p>
            <a:fld id="{C6157094-4D3A-47C1-8267-5CFD7778720B}" type="slidenum">
              <a:rPr lang="en-IN" smtClean="0"/>
              <a:t>7</a:t>
            </a:fld>
            <a:endParaRPr lang="en-IN"/>
          </a:p>
        </p:txBody>
      </p:sp>
    </p:spTree>
    <p:extLst>
      <p:ext uri="{BB962C8B-B14F-4D97-AF65-F5344CB8AC3E}">
        <p14:creationId xmlns:p14="http://schemas.microsoft.com/office/powerpoint/2010/main" val="261220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8963675-F621-42A2-A1F7-01AE2A649E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F85A24B3-DFA3-49A8-81C5-8D094EB8C0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a:p>
        </p:txBody>
      </p:sp>
      <p:sp>
        <p:nvSpPr>
          <p:cNvPr id="4" name="Slide Number Placeholder 3">
            <a:extLst>
              <a:ext uri="{FF2B5EF4-FFF2-40B4-BE49-F238E27FC236}">
                <a16:creationId xmlns:a16="http://schemas.microsoft.com/office/drawing/2014/main" id="{CD5E98A4-E02C-498F-9C9A-5BFACC8DB664}"/>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B90E27-8321-46A6-B426-DF826FEF495A}" type="slidenum">
              <a:rPr lang="en-US" altLang="es-HN">
                <a:solidFill>
                  <a:prstClr val="black"/>
                </a:solidFill>
                <a:latin typeface="Calibri" panose="020F0502020204030204" pitchFamily="34" charset="0"/>
              </a:rPr>
              <a:pPr eaLnBrk="1" hangingPunct="1"/>
              <a:t>10</a:t>
            </a:fld>
            <a:endParaRPr lang="en-US" altLang="es-HN">
              <a:solidFill>
                <a:prstClr val="black"/>
              </a:solidFill>
              <a:latin typeface="Calibri" panose="020F0502020204030204" pitchFamily="34" charset="0"/>
            </a:endParaRPr>
          </a:p>
        </p:txBody>
      </p:sp>
    </p:spTree>
    <p:extLst>
      <p:ext uri="{BB962C8B-B14F-4D97-AF65-F5344CB8AC3E}">
        <p14:creationId xmlns:p14="http://schemas.microsoft.com/office/powerpoint/2010/main" val="2774504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The Passover of Jesus and the dying/giving</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birth that characterizes the whole creation, even the stars.</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All creation sustains us....   Are we willing</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to participate in the death/birth that sustains ongoing life?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157094-4D3A-47C1-8267-5CFD7778720B}" type="slidenum">
              <a:rPr lang="en-IN" smtClean="0"/>
              <a:t>16</a:t>
            </a:fld>
            <a:endParaRPr lang="en-IN"/>
          </a:p>
        </p:txBody>
      </p:sp>
    </p:spTree>
    <p:extLst>
      <p:ext uri="{BB962C8B-B14F-4D97-AF65-F5344CB8AC3E}">
        <p14:creationId xmlns:p14="http://schemas.microsoft.com/office/powerpoint/2010/main" val="378210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157094-4D3A-47C1-8267-5CFD7778720B}" type="slidenum">
              <a:rPr lang="en-IN" smtClean="0"/>
              <a:t>18</a:t>
            </a:fld>
            <a:endParaRPr lang="en-IN"/>
          </a:p>
        </p:txBody>
      </p:sp>
    </p:spTree>
    <p:extLst>
      <p:ext uri="{BB962C8B-B14F-4D97-AF65-F5344CB8AC3E}">
        <p14:creationId xmlns:p14="http://schemas.microsoft.com/office/powerpoint/2010/main" val="1164280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prstClr val="white">
                    <a:alpha val="80000"/>
                  </a:prstClr>
                </a:solidFill>
              </a:rPr>
              <a:pPr/>
              <a:t>4/27/2020</a:t>
            </a:fld>
            <a:endParaRPr lang="en-US" dirty="0">
              <a:solidFill>
                <a:prstClr val="white">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white">
                  <a:alpha val="8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291533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solidFill>
                  <a:prstClr val="white">
                    <a:alpha val="80000"/>
                  </a:prstClr>
                </a:solidFill>
              </a:rPr>
              <a:pPr/>
              <a:t>4/27/2020</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85842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solidFill>
                  <a:prstClr val="white">
                    <a:alpha val="80000"/>
                  </a:prstClr>
                </a:solidFill>
              </a:rPr>
              <a:pPr/>
              <a:t>4/27/2020</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526328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pPr defTabSz="457200"/>
            <a:fld id="{5586B75A-687E-405C-8A0B-8D00578BA2C3}" type="datetimeFigureOut">
              <a:rPr lang="en-US" smtClean="0">
                <a:solidFill>
                  <a:prstClr val="white">
                    <a:alpha val="80000"/>
                  </a:prstClr>
                </a:solidFill>
              </a:rPr>
              <a:pPr defTabSz="457200"/>
              <a:t>4/27/2020</a:t>
            </a:fld>
            <a:endParaRPr lang="en-US" dirty="0">
              <a:solidFill>
                <a:prstClr val="white">
                  <a:alpha val="80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pPr defTabSz="457200"/>
            <a:endParaRPr lang="en-US" dirty="0">
              <a:solidFill>
                <a:prstClr val="white">
                  <a:alpha val="80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42656465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4/27/2020</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2907605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pPr defTabSz="457200"/>
            <a:fld id="{5586B75A-687E-405C-8A0B-8D00578BA2C3}" type="datetimeFigureOut">
              <a:rPr lang="en-US" smtClean="0">
                <a:solidFill>
                  <a:prstClr val="white">
                    <a:alpha val="80000"/>
                  </a:prstClr>
                </a:solidFill>
              </a:rPr>
              <a:pPr defTabSz="457200"/>
              <a:t>4/27/2020</a:t>
            </a:fld>
            <a:endParaRPr lang="en-US" dirty="0">
              <a:solidFill>
                <a:prstClr val="white">
                  <a:alpha val="80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pPr defTabSz="457200"/>
            <a:endParaRPr lang="en-US" dirty="0">
              <a:solidFill>
                <a:prstClr val="white">
                  <a:alpha val="80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74921653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4/27/2020</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2357191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4/27/2020</a:t>
            </a:fld>
            <a:endParaRPr lang="en-US" dirty="0">
              <a:solidFill>
                <a:prstClr val="white">
                  <a:alpha val="80000"/>
                </a:prstClr>
              </a:solidFill>
            </a:endParaRPr>
          </a:p>
        </p:txBody>
      </p:sp>
      <p:sp>
        <p:nvSpPr>
          <p:cNvPr id="8" name="Footer Placeholder 7"/>
          <p:cNvSpPr>
            <a:spLocks noGrp="1"/>
          </p:cNvSpPr>
          <p:nvPr>
            <p:ph type="ftr" sz="quarter" idx="11"/>
          </p:nvPr>
        </p:nvSpPr>
        <p:spPr/>
        <p:txBody>
          <a:bodyPr/>
          <a:lstStyle/>
          <a:p>
            <a:pPr defTabSz="457200"/>
            <a:endParaRPr lang="en-US" dirty="0">
              <a:solidFill>
                <a:prstClr val="white">
                  <a:alpha val="80000"/>
                </a:prstClr>
              </a:solidFill>
            </a:endParaRPr>
          </a:p>
        </p:txBody>
      </p:sp>
      <p:sp>
        <p:nvSpPr>
          <p:cNvPr id="9" name="Slide Number Placeholder 8"/>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174102590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4/27/2020</a:t>
            </a:fld>
            <a:endParaRPr lang="en-US" dirty="0">
              <a:solidFill>
                <a:prstClr val="white">
                  <a:alpha val="80000"/>
                </a:prstClr>
              </a:solidFill>
            </a:endParaRPr>
          </a:p>
        </p:txBody>
      </p:sp>
      <p:sp>
        <p:nvSpPr>
          <p:cNvPr id="4" name="Footer Placeholder 3"/>
          <p:cNvSpPr>
            <a:spLocks noGrp="1"/>
          </p:cNvSpPr>
          <p:nvPr>
            <p:ph type="ftr" sz="quarter" idx="11"/>
          </p:nvPr>
        </p:nvSpPr>
        <p:spPr/>
        <p:txBody>
          <a:bodyPr/>
          <a:lstStyle/>
          <a:p>
            <a:pPr defTabSz="457200"/>
            <a:endParaRPr lang="en-US" dirty="0">
              <a:solidFill>
                <a:prstClr val="white">
                  <a:alpha val="80000"/>
                </a:prstClr>
              </a:solidFill>
            </a:endParaRPr>
          </a:p>
        </p:txBody>
      </p:sp>
      <p:sp>
        <p:nvSpPr>
          <p:cNvPr id="5" name="Slide Number Placeholder 4"/>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65917726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4/27/2020</a:t>
            </a:fld>
            <a:endParaRPr lang="en-US" dirty="0">
              <a:solidFill>
                <a:prstClr val="white">
                  <a:alpha val="80000"/>
                </a:prstClr>
              </a:solidFill>
            </a:endParaRPr>
          </a:p>
        </p:txBody>
      </p:sp>
      <p:sp>
        <p:nvSpPr>
          <p:cNvPr id="3" name="Footer Placeholder 2"/>
          <p:cNvSpPr>
            <a:spLocks noGrp="1"/>
          </p:cNvSpPr>
          <p:nvPr>
            <p:ph type="ftr" sz="quarter" idx="11"/>
          </p:nvPr>
        </p:nvSpPr>
        <p:spPr/>
        <p:txBody>
          <a:bodyPr/>
          <a:lstStyle/>
          <a:p>
            <a:pPr defTabSz="457200"/>
            <a:endParaRPr lang="en-US" dirty="0">
              <a:solidFill>
                <a:prstClr val="white">
                  <a:alpha val="80000"/>
                </a:prstClr>
              </a:solidFill>
            </a:endParaRPr>
          </a:p>
        </p:txBody>
      </p:sp>
      <p:sp>
        <p:nvSpPr>
          <p:cNvPr id="4" name="Slide Number Placeholder 3"/>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3023713365"/>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4/27/2020</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9053021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solidFill>
                  <a:prstClr val="white">
                    <a:alpha val="80000"/>
                  </a:prstClr>
                </a:solidFill>
              </a:rPr>
              <a:pPr/>
              <a:t>4/27/2020</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3017137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4/27/2020</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356685997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4/27/2020</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pPr defTabSz="457200"/>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107196118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defTabSz="457200"/>
            <a:fld id="{5586B75A-687E-405C-8A0B-8D00578BA2C3}" type="datetimeFigureOut">
              <a:rPr lang="en-US" smtClean="0">
                <a:solidFill>
                  <a:prstClr val="white">
                    <a:alpha val="80000"/>
                  </a:prstClr>
                </a:solidFill>
              </a:rPr>
              <a:pPr defTabSz="457200"/>
              <a:t>4/27/2020</a:t>
            </a:fld>
            <a:endParaRPr lang="en-US" dirty="0">
              <a:solidFill>
                <a:prstClr val="white">
                  <a:alpha val="80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pPr defTabSz="457200"/>
            <a:endParaRPr lang="en-US" dirty="0">
              <a:solidFill>
                <a:prstClr val="white">
                  <a:alpha val="80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48175497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pPr defTabSz="457200"/>
            <a:fld id="{5586B75A-687E-405C-8A0B-8D00578BA2C3}" type="datetimeFigureOut">
              <a:rPr lang="en-US" smtClean="0">
                <a:solidFill>
                  <a:prstClr val="white">
                    <a:alpha val="80000"/>
                  </a:prstClr>
                </a:solidFill>
              </a:rPr>
              <a:pPr defTabSz="457200"/>
              <a:t>4/27/2020</a:t>
            </a:fld>
            <a:endParaRPr lang="en-US" dirty="0">
              <a:solidFill>
                <a:prstClr val="white">
                  <a:alpha val="80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pPr defTabSz="457200"/>
            <a:endParaRPr lang="en-US" dirty="0">
              <a:solidFill>
                <a:prstClr val="white">
                  <a:alpha val="80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1882522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pPr defTabSz="457200"/>
            <a:fld id="{5586B75A-687E-405C-8A0B-8D00578BA2C3}" type="datetimeFigureOut">
              <a:rPr lang="en-US" smtClean="0">
                <a:solidFill>
                  <a:prstClr val="white">
                    <a:alpha val="80000"/>
                  </a:prstClr>
                </a:solidFill>
              </a:rPr>
              <a:pPr defTabSz="457200"/>
              <a:t>4/27/2020</a:t>
            </a:fld>
            <a:endParaRPr lang="en-US" dirty="0">
              <a:solidFill>
                <a:prstClr val="white">
                  <a:alpha val="80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pPr defTabSz="457200"/>
            <a:endParaRPr lang="en-US" dirty="0">
              <a:solidFill>
                <a:prstClr val="white">
                  <a:alpha val="80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1486934830"/>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4/27/2020</a:t>
            </a:fld>
            <a:endParaRPr lang="en-US" dirty="0">
              <a:solidFill>
                <a:prstClr val="white">
                  <a:alpha val="80000"/>
                </a:prstClr>
              </a:solidFill>
            </a:endParaRPr>
          </a:p>
        </p:txBody>
      </p:sp>
      <p:sp>
        <p:nvSpPr>
          <p:cNvPr id="4" name="Footer Placeholder 3"/>
          <p:cNvSpPr>
            <a:spLocks noGrp="1"/>
          </p:cNvSpPr>
          <p:nvPr>
            <p:ph type="ftr" sz="quarter" idx="11"/>
          </p:nvPr>
        </p:nvSpPr>
        <p:spPr/>
        <p:txBody>
          <a:bodyPr/>
          <a:lstStyle/>
          <a:p>
            <a:pPr defTabSz="457200"/>
            <a:endParaRPr lang="en-US" dirty="0">
              <a:solidFill>
                <a:prstClr val="white">
                  <a:alpha val="80000"/>
                </a:prstClr>
              </a:solidFill>
            </a:endParaRPr>
          </a:p>
        </p:txBody>
      </p:sp>
      <p:sp>
        <p:nvSpPr>
          <p:cNvPr id="5" name="Slide Number Placeholder 4"/>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58739716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4/27/2020</a:t>
            </a:fld>
            <a:endParaRPr lang="en-US" dirty="0">
              <a:solidFill>
                <a:prstClr val="white">
                  <a:alpha val="80000"/>
                </a:prstClr>
              </a:solidFill>
            </a:endParaRPr>
          </a:p>
        </p:txBody>
      </p:sp>
      <p:sp>
        <p:nvSpPr>
          <p:cNvPr id="4" name="Footer Placeholder 3"/>
          <p:cNvSpPr>
            <a:spLocks noGrp="1"/>
          </p:cNvSpPr>
          <p:nvPr>
            <p:ph type="ftr" sz="quarter" idx="11"/>
          </p:nvPr>
        </p:nvSpPr>
        <p:spPr/>
        <p:txBody>
          <a:bodyPr/>
          <a:lstStyle/>
          <a:p>
            <a:pPr defTabSz="457200"/>
            <a:endParaRPr lang="en-US" dirty="0">
              <a:solidFill>
                <a:prstClr val="white">
                  <a:alpha val="80000"/>
                </a:prstClr>
              </a:solidFill>
            </a:endParaRPr>
          </a:p>
        </p:txBody>
      </p:sp>
      <p:sp>
        <p:nvSpPr>
          <p:cNvPr id="5" name="Slide Number Placeholder 4"/>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411859311"/>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57200"/>
            <a:fld id="{5586B75A-687E-405C-8A0B-8D00578BA2C3}" type="datetimeFigureOut">
              <a:rPr lang="en-US" smtClean="0">
                <a:solidFill>
                  <a:prstClr val="white">
                    <a:alpha val="80000"/>
                  </a:prstClr>
                </a:solidFill>
              </a:rPr>
              <a:pPr defTabSz="457200"/>
              <a:t>4/27/2020</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pPr defTabSz="457200"/>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3019696995"/>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pPr defTabSz="457200"/>
            <a:fld id="{5586B75A-687E-405C-8A0B-8D00578BA2C3}" type="datetimeFigureOut">
              <a:rPr lang="en-US" smtClean="0">
                <a:solidFill>
                  <a:prstClr val="white">
                    <a:alpha val="80000"/>
                  </a:prstClr>
                </a:solidFill>
              </a:rPr>
              <a:pPr defTabSz="457200"/>
              <a:t>4/27/2020</a:t>
            </a:fld>
            <a:endParaRPr lang="en-US" dirty="0">
              <a:solidFill>
                <a:prstClr val="white">
                  <a:alpha val="80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pPr defTabSz="457200"/>
            <a:endParaRPr lang="en-US" dirty="0">
              <a:solidFill>
                <a:prstClr val="white">
                  <a:alpha val="80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pPr defTabSz="457200"/>
            <a:fld id="{4FAB73BC-B049-4115-A692-8D63A059BFB8}" type="slidenum">
              <a:rPr lang="en-US" smtClean="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38236530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586B75A-687E-405C-8A0B-8D00578BA2C3}" type="datetimeFigureOut">
              <a:rPr lang="en-US" dirty="0">
                <a:solidFill>
                  <a:prstClr val="white">
                    <a:alpha val="80000"/>
                  </a:prstClr>
                </a:solidFill>
              </a:rPr>
              <a:pPr/>
              <a:t>4/27/2020</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355823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solidFill>
                  <a:prstClr val="white">
                    <a:alpha val="80000"/>
                  </a:prstClr>
                </a:solidFill>
              </a:rPr>
              <a:pPr/>
              <a:t>4/27/2020</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107471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solidFill>
                  <a:prstClr val="white">
                    <a:alpha val="80000"/>
                  </a:prstClr>
                </a:solidFill>
              </a:rPr>
              <a:pPr/>
              <a:t>4/27/2020</a:t>
            </a:fld>
            <a:endParaRPr lang="en-US" dirty="0">
              <a:solidFill>
                <a:prstClr val="white">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white">
                  <a:alpha val="8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1900387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solidFill>
                  <a:prstClr val="white">
                    <a:alpha val="80000"/>
                  </a:prstClr>
                </a:solidFill>
              </a:rPr>
              <a:pPr/>
              <a:t>4/27/2020</a:t>
            </a:fld>
            <a:endParaRPr lang="en-US" dirty="0">
              <a:solidFill>
                <a:prstClr val="white">
                  <a:alpha val="80000"/>
                </a:prstClr>
              </a:solidFill>
            </a:endParaRPr>
          </a:p>
        </p:txBody>
      </p:sp>
      <p:sp>
        <p:nvSpPr>
          <p:cNvPr id="4" name="Footer Placeholder 3"/>
          <p:cNvSpPr>
            <a:spLocks noGrp="1"/>
          </p:cNvSpPr>
          <p:nvPr>
            <p:ph type="ftr" sz="quarter" idx="11"/>
          </p:nvPr>
        </p:nvSpPr>
        <p:spPr/>
        <p:txBody>
          <a:bodyPr/>
          <a:lstStyle/>
          <a:p>
            <a:endParaRPr lang="en-US" dirty="0">
              <a:solidFill>
                <a:prstClr val="white">
                  <a:alpha val="80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148395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solidFill>
                  <a:prstClr val="white">
                    <a:alpha val="80000"/>
                  </a:prstClr>
                </a:solidFill>
              </a:rPr>
              <a:pPr/>
              <a:t>4/27/2020</a:t>
            </a:fld>
            <a:endParaRPr lang="en-US" dirty="0">
              <a:solidFill>
                <a:prstClr val="white">
                  <a:alpha val="80000"/>
                </a:prstClr>
              </a:solidFill>
            </a:endParaRPr>
          </a:p>
        </p:txBody>
      </p:sp>
      <p:sp>
        <p:nvSpPr>
          <p:cNvPr id="3" name="Footer Placeholder 2"/>
          <p:cNvSpPr>
            <a:spLocks noGrp="1"/>
          </p:cNvSpPr>
          <p:nvPr>
            <p:ph type="ftr" sz="quarter" idx="11"/>
          </p:nvPr>
        </p:nvSpPr>
        <p:spPr/>
        <p:txBody>
          <a:bodyPr/>
          <a:lstStyle/>
          <a:p>
            <a:endParaRPr lang="en-US" dirty="0">
              <a:solidFill>
                <a:prstClr val="white">
                  <a:alpha val="80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322199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s-ES"/>
              <a:t>Haga clic para modificar los estilos de texto del patrón</a:t>
            </a:r>
          </a:p>
        </p:txBody>
      </p:sp>
      <p:sp>
        <p:nvSpPr>
          <p:cNvPr id="5" name="Date Placeholder 4"/>
          <p:cNvSpPr>
            <a:spLocks noGrp="1"/>
          </p:cNvSpPr>
          <p:nvPr>
            <p:ph type="dt" sz="half" idx="10"/>
          </p:nvPr>
        </p:nvSpPr>
        <p:spPr/>
        <p:txBody>
          <a:bodyPr/>
          <a:lstStyle/>
          <a:p>
            <a:fld id="{AF6E2C9B-5FA2-460D-9BE7-B0812FC2A6FF}" type="datetimeFigureOut">
              <a:rPr lang="en-US" dirty="0">
                <a:solidFill>
                  <a:prstClr val="white">
                    <a:alpha val="80000"/>
                  </a:prstClr>
                </a:solidFill>
              </a:rPr>
              <a:pPr/>
              <a:t>4/27/2020</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7821316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12192000" cy="5330952"/>
          </a:xfrm>
          <a:solidFill>
            <a:schemeClr val="tx2"/>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5586B75A-687E-405C-8A0B-8D00578BA2C3}" type="datetimeFigureOut">
              <a:rPr lang="en-US" dirty="0">
                <a:solidFill>
                  <a:prstClr val="white">
                    <a:alpha val="80000"/>
                  </a:prstClr>
                </a:solidFill>
              </a:rPr>
              <a:pPr/>
              <a:t>4/27/2020</a:t>
            </a:fld>
            <a:endParaRPr lang="en-US" dirty="0">
              <a:solidFill>
                <a:prstClr val="white">
                  <a:alpha val="80000"/>
                </a:prstClr>
              </a:solidFill>
            </a:endParaRPr>
          </a:p>
        </p:txBody>
      </p:sp>
      <p:sp>
        <p:nvSpPr>
          <p:cNvPr id="10" name="Footer Placeholder 9"/>
          <p:cNvSpPr>
            <a:spLocks noGrp="1"/>
          </p:cNvSpPr>
          <p:nvPr>
            <p:ph type="ftr" sz="quarter" idx="11"/>
          </p:nvPr>
        </p:nvSpPr>
        <p:spPr/>
        <p:txBody>
          <a:bodyPr/>
          <a:lstStyle/>
          <a:p>
            <a:endParaRPr lang="en-US" dirty="0">
              <a:solidFill>
                <a:prstClr val="white">
                  <a:alpha val="80000"/>
                </a:prstClr>
              </a:solidFill>
            </a:endParaRPr>
          </a:p>
        </p:txBody>
      </p:sp>
      <p:sp>
        <p:nvSpPr>
          <p:cNvPr id="11" name="Slide Number Placeholder 10"/>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367540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defTabSz="457200"/>
            <a:fld id="{5586B75A-687E-405C-8A0B-8D00578BA2C3}" type="datetimeFigureOut">
              <a:rPr lang="en-US" dirty="0">
                <a:solidFill>
                  <a:prstClr val="white">
                    <a:alpha val="80000"/>
                  </a:prstClr>
                </a:solidFill>
              </a:rPr>
              <a:pPr defTabSz="457200"/>
              <a:t>4/27/2020</a:t>
            </a:fld>
            <a:endParaRPr lang="en-US" dirty="0">
              <a:solidFill>
                <a:prstClr val="white">
                  <a:alpha val="80000"/>
                </a:prstClr>
              </a:solidFill>
            </a:endParaRP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defTabSz="457200"/>
            <a:endParaRPr lang="en-US" dirty="0">
              <a:solidFill>
                <a:prstClr val="white">
                  <a:alpha val="80000"/>
                </a:prstClr>
              </a:solidFill>
            </a:endParaRP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pPr defTabSz="457200"/>
            <a:fld id="{4FAB73BC-B049-4115-A692-8D63A059BFB8}" type="slidenum">
              <a:rPr lang="en-US" dirty="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14263279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2">
              <a:lumMod val="7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2">
              <a:lumMod val="7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2">
              <a:lumMod val="7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7A23F17-FE30-4AF4-9468-B15376B6DB0E}" type="datetimeFigureOut">
              <a:rPr lang="en-IN" smtClean="0"/>
              <a:t>27-04-2020</a:t>
            </a:fld>
            <a:endParaRPr lang="en-IN"/>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440E666-A947-47B8-819D-4FAE01605489}" type="slidenum">
              <a:rPr lang="en-IN" smtClean="0"/>
              <a:t>‹#›</a:t>
            </a:fld>
            <a:endParaRPr lang="en-IN"/>
          </a:p>
        </p:txBody>
      </p:sp>
    </p:spTree>
    <p:extLst>
      <p:ext uri="{BB962C8B-B14F-4D97-AF65-F5344CB8AC3E}">
        <p14:creationId xmlns:p14="http://schemas.microsoft.com/office/powerpoint/2010/main" val="329252339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ahUKEwj15Yjw8sfQAhWHWSYKHWkUDCsQjRwIBw&amp;url=https://commons.wikimedia.org/wiki/File:Dusk-A330.JPG&amp;psig=AFQjCNHbN3S_2HZav06VlvNhKHnBty5A6A&amp;ust=148030039774921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uact=8&amp;ved=0ahUKEwiAmaPa6cbWAhWL5SYKHZf5BdoQjRwIBw&amp;url=https://twitter.com/apostlestarkes1/status/223635521061126144&amp;psig=AFQjCNHCLklf4jhpx26mPbDtgdGaYtkMNw&amp;ust=150665184466692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AF7A31A-2D0F-4195-B41E-5C1C58319733}"/>
              </a:ext>
            </a:extLst>
          </p:cNvPr>
          <p:cNvPicPr/>
          <p:nvPr/>
        </p:nvPicPr>
        <p:blipFill>
          <a:blip r:embed="rId3">
            <a:extLst>
              <a:ext uri="{28A0092B-C50C-407E-A947-70E740481C1C}">
                <a14:useLocalDpi xmlns:a14="http://schemas.microsoft.com/office/drawing/2010/main" val="0"/>
              </a:ext>
            </a:extLst>
          </a:blip>
          <a:stretch>
            <a:fillRect/>
          </a:stretch>
        </p:blipFill>
        <p:spPr>
          <a:xfrm>
            <a:off x="86746" y="0"/>
            <a:ext cx="11678654" cy="6773779"/>
          </a:xfrm>
          <a:prstGeom prst="rect">
            <a:avLst/>
          </a:prstGeom>
        </p:spPr>
      </p:pic>
      <p:sp>
        <p:nvSpPr>
          <p:cNvPr id="2" name="Rectangle 1"/>
          <p:cNvSpPr/>
          <p:nvPr/>
        </p:nvSpPr>
        <p:spPr>
          <a:xfrm>
            <a:off x="1467131" y="5084002"/>
            <a:ext cx="8230458" cy="923330"/>
          </a:xfrm>
          <a:prstGeom prst="rect">
            <a:avLst/>
          </a:prstGeom>
          <a:noFill/>
        </p:spPr>
        <p:txBody>
          <a:bodyPr wrap="none" lIns="91440" tIns="45720" rIns="91440" bIns="45720">
            <a:spAutoFit/>
          </a:bodyPr>
          <a:lstStyle/>
          <a:p>
            <a:pPr algn="ctr"/>
            <a:r>
              <a:rPr lang="en-US" sz="5400" b="1" dirty="0">
                <a:ln w="12700">
                  <a:solidFill>
                    <a:schemeClr val="accent1"/>
                  </a:solidFill>
                  <a:prstDash val="solid"/>
                </a:ln>
                <a:solidFill>
                  <a:srgbClr val="FFFF00"/>
                </a:solidFill>
                <a:effectLst>
                  <a:outerShdw dist="38100" dir="2640000" algn="bl" rotWithShape="0">
                    <a:schemeClr val="accent1"/>
                  </a:outerShdw>
                </a:effectLst>
                <a:latin typeface="Arial Black" panose="020B0A04020102020204" pitchFamily="34" charset="0"/>
              </a:rPr>
              <a:t>Dark clouds and light</a:t>
            </a:r>
          </a:p>
        </p:txBody>
      </p:sp>
    </p:spTree>
    <p:extLst>
      <p:ext uri="{BB962C8B-B14F-4D97-AF65-F5344CB8AC3E}">
        <p14:creationId xmlns:p14="http://schemas.microsoft.com/office/powerpoint/2010/main" val="2111427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t1.gstatic.com/images?q=tbn:ANd9GcTaXTe8SXqL-h6hXTMcgFKUsH5kLFDA8MrDFrhWvGeF08UM3BWOQA">
            <a:extLst>
              <a:ext uri="{FF2B5EF4-FFF2-40B4-BE49-F238E27FC236}">
                <a16:creationId xmlns:a16="http://schemas.microsoft.com/office/drawing/2014/main" id="{19990967-C8DD-420B-99CC-39FE22542E2B}"/>
              </a:ext>
            </a:extLst>
          </p:cNvPr>
          <p:cNvPicPr>
            <a:picLocks noChangeAspect="1" noChangeArrowheads="1"/>
          </p:cNvPicPr>
          <p:nvPr/>
        </p:nvPicPr>
        <p:blipFill>
          <a:blip r:embed="rId3" cstate="print"/>
          <a:srcRect/>
          <a:stretch>
            <a:fillRect/>
          </a:stretch>
        </p:blipFill>
        <p:spPr bwMode="auto">
          <a:xfrm>
            <a:off x="1638300" y="381000"/>
            <a:ext cx="8991600" cy="6096000"/>
          </a:xfrm>
          <a:prstGeom prst="rect">
            <a:avLst/>
          </a:prstGeom>
          <a:noFill/>
          <a:effectLst>
            <a:outerShdw blurRad="1231900" dist="50800" dir="5400000" algn="ctr" rotWithShape="0">
              <a:srgbClr val="000000">
                <a:alpha val="43137"/>
              </a:srgbClr>
            </a:outerShdw>
            <a:softEdge rad="317500"/>
          </a:effectLst>
        </p:spPr>
      </p:pic>
      <p:sp>
        <p:nvSpPr>
          <p:cNvPr id="20483" name="TextBox 3">
            <a:extLst>
              <a:ext uri="{FF2B5EF4-FFF2-40B4-BE49-F238E27FC236}">
                <a16:creationId xmlns:a16="http://schemas.microsoft.com/office/drawing/2014/main" id="{2970F7BC-E96B-4C66-B5BE-4DC70FC9DC5F}"/>
              </a:ext>
            </a:extLst>
          </p:cNvPr>
          <p:cNvSpPr txBox="1">
            <a:spLocks noChangeArrowheads="1"/>
          </p:cNvSpPr>
          <p:nvPr/>
        </p:nvSpPr>
        <p:spPr bwMode="auto">
          <a:xfrm>
            <a:off x="2209800" y="838200"/>
            <a:ext cx="78486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eaLnBrk="0" hangingPunct="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eaLnBrk="0" hangingPunct="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eaLnBrk="0" hangingPunct="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eaLnBrk="0" hangingPunct="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defTabSz="457200" eaLnBrk="1" hangingPunct="1">
              <a:spcBef>
                <a:spcPct val="0"/>
              </a:spcBef>
              <a:buClrTx/>
              <a:buSzTx/>
              <a:buFontTx/>
              <a:buNone/>
            </a:pPr>
            <a:r>
              <a:rPr lang="en-US" altLang="es-PE" sz="5400" b="1" dirty="0">
                <a:solidFill>
                  <a:prstClr val="white"/>
                </a:solidFill>
                <a:latin typeface="Lucida Calligraphy" panose="03010101010101010101" pitchFamily="66" charset="0"/>
              </a:rPr>
              <a:t>Compassion</a:t>
            </a:r>
          </a:p>
          <a:p>
            <a:pPr algn="ctr" defTabSz="457200" eaLnBrk="1" hangingPunct="1">
              <a:spcBef>
                <a:spcPct val="0"/>
              </a:spcBef>
              <a:buClrTx/>
              <a:buSzTx/>
              <a:buFontTx/>
              <a:buNone/>
            </a:pPr>
            <a:r>
              <a:rPr lang="en-US" altLang="es-PE" sz="3600" b="1" dirty="0">
                <a:solidFill>
                  <a:prstClr val="white"/>
                </a:solidFill>
                <a:latin typeface="Leelawadee" panose="020B0502040204020203" pitchFamily="34" charset="-34"/>
                <a:cs typeface="Leelawadee" panose="020B0502040204020203" pitchFamily="34" charset="-34"/>
              </a:rPr>
              <a:t>Deep awareness of the suffering of another without the need to relieve it, feeling total  appreciation for its value; a state of   non-judgment.</a:t>
            </a:r>
          </a:p>
          <a:p>
            <a:pPr algn="ctr" defTabSz="457200" eaLnBrk="1" hangingPunct="1">
              <a:spcBef>
                <a:spcPct val="0"/>
              </a:spcBef>
              <a:buClrTx/>
              <a:buSzTx/>
              <a:buFontTx/>
              <a:buNone/>
            </a:pPr>
            <a:endParaRPr lang="en-US" altLang="es-PE" sz="3600" dirty="0">
              <a:solidFill>
                <a:srgbClr val="E4E4E4"/>
              </a:solidFill>
              <a:latin typeface="Lucida Handwriting" panose="03010101010101010101" pitchFamily="66" charset="0"/>
            </a:endParaRPr>
          </a:p>
        </p:txBody>
      </p:sp>
    </p:spTree>
    <p:extLst>
      <p:ext uri="{BB962C8B-B14F-4D97-AF65-F5344CB8AC3E}">
        <p14:creationId xmlns:p14="http://schemas.microsoft.com/office/powerpoint/2010/main" val="2102908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0"/>
                                        <p:tgtEl>
                                          <p:spTgt spid="20483"/>
                                        </p:tgtEl>
                                      </p:cBhvr>
                                    </p:animEffect>
                                    <p:anim calcmode="lin" valueType="num">
                                      <p:cBhvr>
                                        <p:cTn id="8" dur="1000" fill="hold"/>
                                        <p:tgtEl>
                                          <p:spTgt spid="20483"/>
                                        </p:tgtEl>
                                        <p:attrNameLst>
                                          <p:attrName>ppt_x</p:attrName>
                                        </p:attrNameLst>
                                      </p:cBhvr>
                                      <p:tavLst>
                                        <p:tav tm="0">
                                          <p:val>
                                            <p:strVal val="#ppt_x"/>
                                          </p:val>
                                        </p:tav>
                                        <p:tav tm="100000">
                                          <p:val>
                                            <p:strVal val="#ppt_x"/>
                                          </p:val>
                                        </p:tav>
                                      </p:tavLst>
                                    </p:anim>
                                    <p:anim calcmode="lin" valueType="num">
                                      <p:cBhvr>
                                        <p:cTn id="9"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199" y="389652"/>
            <a:ext cx="10396441" cy="1412240"/>
          </a:xfrm>
        </p:spPr>
        <p:txBody>
          <a:bodyPr>
            <a:noAutofit/>
          </a:bodyPr>
          <a:lstStyle/>
          <a:p>
            <a:br>
              <a:rPr lang="en-US" dirty="0">
                <a:solidFill>
                  <a:srgbClr val="FFFF00"/>
                </a:solidFill>
                <a:latin typeface="Aharoni" panose="02010803020104030203" pitchFamily="2" charset="-79"/>
                <a:cs typeface="Aharoni" panose="02010803020104030203" pitchFamily="2" charset="-79"/>
              </a:rPr>
            </a:br>
            <a:br>
              <a:rPr lang="en-US" dirty="0">
                <a:solidFill>
                  <a:srgbClr val="FFFF00"/>
                </a:solidFill>
                <a:latin typeface="Aharoni" panose="02010803020104030203" pitchFamily="2" charset="-79"/>
                <a:cs typeface="Aharoni" panose="02010803020104030203" pitchFamily="2" charset="-79"/>
              </a:rPr>
            </a:br>
            <a:r>
              <a:rPr lang="en-US" dirty="0">
                <a:solidFill>
                  <a:srgbClr val="FFFF00"/>
                </a:solidFill>
                <a:latin typeface="Aharoni" panose="02010803020104030203" pitchFamily="2" charset="-79"/>
                <a:cs typeface="Aharoni" panose="02010803020104030203" pitchFamily="2" charset="-79"/>
              </a:rPr>
              <a:t>“Going into places of pain</a:t>
            </a:r>
            <a:br>
              <a:rPr lang="en-US" dirty="0">
                <a:solidFill>
                  <a:srgbClr val="FFFF00"/>
                </a:solidFill>
                <a:latin typeface="Aharoni" panose="02010803020104030203" pitchFamily="2" charset="-79"/>
                <a:cs typeface="Aharoni" panose="02010803020104030203" pitchFamily="2" charset="-79"/>
              </a:rPr>
            </a:br>
            <a:br>
              <a:rPr lang="en-US" dirty="0">
                <a:solidFill>
                  <a:srgbClr val="FFFF00"/>
                </a:solidFill>
              </a:rPr>
            </a:br>
            <a:endParaRPr lang="en-US" dirty="0">
              <a:solidFill>
                <a:srgbClr val="FFFF00"/>
              </a:solidFill>
            </a:endParaRPr>
          </a:p>
        </p:txBody>
      </p:sp>
      <p:sp>
        <p:nvSpPr>
          <p:cNvPr id="3" name="CuadroTexto 2">
            <a:extLst>
              <a:ext uri="{FF2B5EF4-FFF2-40B4-BE49-F238E27FC236}">
                <a16:creationId xmlns:a16="http://schemas.microsoft.com/office/drawing/2014/main" id="{C076A374-9523-485E-97E0-7005AEF8048B}"/>
              </a:ext>
            </a:extLst>
          </p:cNvPr>
          <p:cNvSpPr txBox="1"/>
          <p:nvPr/>
        </p:nvSpPr>
        <p:spPr>
          <a:xfrm>
            <a:off x="7342294" y="5645426"/>
            <a:ext cx="2574616" cy="461665"/>
          </a:xfrm>
          <a:prstGeom prst="rect">
            <a:avLst/>
          </a:prstGeom>
          <a:noFill/>
        </p:spPr>
        <p:txBody>
          <a:bodyPr wrap="none" rtlCol="0">
            <a:spAutoFit/>
          </a:bodyPr>
          <a:lstStyle/>
          <a:p>
            <a:pPr defTabSz="457200"/>
            <a:r>
              <a:rPr lang="en-US" sz="2400" b="1" dirty="0">
                <a:solidFill>
                  <a:prstClr val="white"/>
                </a:solidFill>
              </a:rPr>
              <a:t>Margaret Wheatley</a:t>
            </a:r>
            <a:endParaRPr lang="es-HN" sz="2400" b="1" dirty="0">
              <a:solidFill>
                <a:prstClr val="white"/>
              </a:solidFill>
            </a:endParaRPr>
          </a:p>
        </p:txBody>
      </p:sp>
      <p:sp>
        <p:nvSpPr>
          <p:cNvPr id="4" name="Rectangle 3">
            <a:extLst>
              <a:ext uri="{FF2B5EF4-FFF2-40B4-BE49-F238E27FC236}">
                <a16:creationId xmlns:a16="http://schemas.microsoft.com/office/drawing/2014/main" id="{0ADF9BAB-36DA-41C1-9062-19186C34C319}"/>
              </a:ext>
            </a:extLst>
          </p:cNvPr>
          <p:cNvSpPr/>
          <p:nvPr/>
        </p:nvSpPr>
        <p:spPr>
          <a:xfrm>
            <a:off x="820199" y="4196080"/>
            <a:ext cx="10830560" cy="1569660"/>
          </a:xfrm>
          <a:prstGeom prst="rect">
            <a:avLst/>
          </a:prstGeom>
        </p:spPr>
        <p:txBody>
          <a:bodyPr wrap="square">
            <a:spAutoFit/>
          </a:bodyPr>
          <a:lstStyle/>
          <a:p>
            <a:r>
              <a:rPr lang="en-US" sz="4800" dirty="0">
                <a:solidFill>
                  <a:srgbClr val="FFFF00"/>
                </a:solidFill>
                <a:latin typeface="Aharoni" panose="02010803020104030203" pitchFamily="2" charset="-79"/>
                <a:cs typeface="Aharoni" panose="02010803020104030203" pitchFamily="2" charset="-79"/>
              </a:rPr>
              <a:t>Presence and service to what is within our reach”</a:t>
            </a:r>
            <a:endParaRPr lang="en-US" sz="4800" dirty="0"/>
          </a:p>
        </p:txBody>
      </p:sp>
      <p:sp>
        <p:nvSpPr>
          <p:cNvPr id="5" name="Rectangle 4">
            <a:extLst>
              <a:ext uri="{FF2B5EF4-FFF2-40B4-BE49-F238E27FC236}">
                <a16:creationId xmlns:a16="http://schemas.microsoft.com/office/drawing/2014/main" id="{B6D03E79-1D13-4AAF-8A91-256B9F80A956}"/>
              </a:ext>
            </a:extLst>
          </p:cNvPr>
          <p:cNvSpPr/>
          <p:nvPr/>
        </p:nvSpPr>
        <p:spPr>
          <a:xfrm>
            <a:off x="820199" y="2000777"/>
            <a:ext cx="10830560" cy="1569660"/>
          </a:xfrm>
          <a:prstGeom prst="rect">
            <a:avLst/>
          </a:prstGeom>
        </p:spPr>
        <p:txBody>
          <a:bodyPr wrap="square">
            <a:spAutoFit/>
          </a:bodyPr>
          <a:lstStyle/>
          <a:p>
            <a:r>
              <a:rPr lang="en-US" sz="4800" dirty="0">
                <a:solidFill>
                  <a:srgbClr val="FFFF00"/>
                </a:solidFill>
                <a:latin typeface="Aharoni" panose="02010803020104030203" pitchFamily="2" charset="-79"/>
                <a:cs typeface="Aharoni" panose="02010803020104030203" pitchFamily="2" charset="-79"/>
              </a:rPr>
              <a:t>Being present to pain without closing our hearts </a:t>
            </a:r>
            <a:endParaRPr lang="en-US" sz="4800" dirty="0"/>
          </a:p>
        </p:txBody>
      </p:sp>
    </p:spTree>
    <p:extLst>
      <p:ext uri="{BB962C8B-B14F-4D97-AF65-F5344CB8AC3E}">
        <p14:creationId xmlns:p14="http://schemas.microsoft.com/office/powerpoint/2010/main" val="359123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17783" y="1886181"/>
            <a:ext cx="8085017" cy="1446550"/>
          </a:xfrm>
          <a:prstGeom prst="rect">
            <a:avLst/>
          </a:prstGeom>
          <a:noFill/>
        </p:spPr>
        <p:txBody>
          <a:bodyPr wrap="square" rtlCol="0">
            <a:spAutoFit/>
          </a:bodyPr>
          <a:lstStyle/>
          <a:p>
            <a:pPr defTabSz="457200"/>
            <a:r>
              <a:rPr lang="en-US" sz="8800" b="1" dirty="0">
                <a:solidFill>
                  <a:srgbClr val="FFFF00"/>
                </a:solidFill>
                <a:latin typeface="Baskerville SemiBold"/>
                <a:cs typeface="Baskerville SemiBold"/>
              </a:rPr>
              <a:t>Self Compassion</a:t>
            </a:r>
            <a:endParaRPr lang="en-US" sz="2000" b="1" dirty="0">
              <a:solidFill>
                <a:srgbClr val="FFFF00"/>
              </a:solidFill>
              <a:latin typeface="Baskerville SemiBold"/>
              <a:cs typeface="Baskerville SemiBold"/>
            </a:endParaRPr>
          </a:p>
        </p:txBody>
      </p:sp>
    </p:spTree>
    <p:extLst>
      <p:ext uri="{BB962C8B-B14F-4D97-AF65-F5344CB8AC3E}">
        <p14:creationId xmlns:p14="http://schemas.microsoft.com/office/powerpoint/2010/main" val="1301316191"/>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7080" y="1400912"/>
            <a:ext cx="11125200" cy="4616648"/>
          </a:xfrm>
          <a:prstGeom prst="rect">
            <a:avLst/>
          </a:prstGeom>
        </p:spPr>
        <p:txBody>
          <a:bodyPr wrap="square">
            <a:spAutoFit/>
          </a:bodyPr>
          <a:lstStyle/>
          <a:p>
            <a:pPr defTabSz="457200"/>
            <a:r>
              <a:rPr lang="en-US" sz="5400" b="1" dirty="0">
                <a:solidFill>
                  <a:srgbClr val="FFFF00"/>
                </a:solidFill>
                <a:latin typeface="Baskerville SemiBold"/>
                <a:cs typeface="Baskerville SemiBold"/>
              </a:rPr>
              <a:t>When [you] look into the heart, may [your] eyes have the kindness and reverence of candlelight…”</a:t>
            </a:r>
          </a:p>
          <a:p>
            <a:pPr defTabSz="457200"/>
            <a:endParaRPr lang="en-US" sz="5400" dirty="0">
              <a:solidFill>
                <a:prstClr val="white"/>
              </a:solidFill>
              <a:latin typeface="Baskerville SemiBold"/>
              <a:cs typeface="Baskerville SemiBold"/>
            </a:endParaRPr>
          </a:p>
          <a:p>
            <a:pPr defTabSz="457200"/>
            <a:r>
              <a:rPr lang="en-US" sz="2400" b="1" dirty="0">
                <a:solidFill>
                  <a:prstClr val="white"/>
                </a:solidFill>
                <a:latin typeface="Baskerville SemiBold"/>
                <a:cs typeface="Baskerville SemiBold"/>
              </a:rPr>
              <a:t>  (John </a:t>
            </a:r>
            <a:r>
              <a:rPr lang="en-US" sz="2400" b="1" dirty="0" err="1">
                <a:solidFill>
                  <a:prstClr val="white"/>
                </a:solidFill>
                <a:latin typeface="Baskerville SemiBold"/>
                <a:cs typeface="Baskerville SemiBold"/>
              </a:rPr>
              <a:t>O’Donohue</a:t>
            </a:r>
            <a:r>
              <a:rPr lang="en-US" sz="2400" b="1" dirty="0">
                <a:solidFill>
                  <a:prstClr val="white"/>
                </a:solidFill>
                <a:latin typeface="Baskerville SemiBold"/>
                <a:cs typeface="Baskerville SemiBold"/>
              </a:rPr>
              <a:t>, excerpt from “To Bless The Space Between Us”) </a:t>
            </a:r>
          </a:p>
        </p:txBody>
      </p:sp>
    </p:spTree>
    <p:extLst>
      <p:ext uri="{BB962C8B-B14F-4D97-AF65-F5344CB8AC3E}">
        <p14:creationId xmlns:p14="http://schemas.microsoft.com/office/powerpoint/2010/main" val="2139506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267407"/>
            <a:ext cx="10922000" cy="6617196"/>
          </a:xfrm>
          <a:prstGeom prst="rect">
            <a:avLst/>
          </a:prstGeom>
        </p:spPr>
        <p:txBody>
          <a:bodyPr wrap="square">
            <a:spAutoFit/>
          </a:bodyPr>
          <a:lstStyle/>
          <a:p>
            <a:pPr defTabSz="457200"/>
            <a:r>
              <a:rPr lang="en-US" sz="2800" b="1" dirty="0">
                <a:solidFill>
                  <a:prstClr val="white"/>
                </a:solidFill>
                <a:latin typeface="Baskerville SemiBold"/>
                <a:cs typeface="Baskerville SemiBold"/>
              </a:rPr>
              <a:t>The Guest House by Rumi</a:t>
            </a:r>
            <a:endParaRPr lang="en-US" sz="2800" b="1" dirty="0">
              <a:solidFill>
                <a:srgbClr val="FFFF00"/>
              </a:solidFill>
              <a:latin typeface="Baskerville SemiBold"/>
              <a:cs typeface="Baskerville SemiBold"/>
            </a:endParaRPr>
          </a:p>
          <a:p>
            <a:pPr defTabSz="457200"/>
            <a:endParaRPr lang="en-US" sz="5400" b="1" dirty="0">
              <a:solidFill>
                <a:srgbClr val="FFFF00"/>
              </a:solidFill>
              <a:latin typeface="Baskerville SemiBold"/>
              <a:cs typeface="Baskerville SemiBold"/>
            </a:endParaRPr>
          </a:p>
          <a:p>
            <a:pPr defTabSz="457200"/>
            <a:r>
              <a:rPr lang="en-US" sz="5400" b="1" dirty="0">
                <a:solidFill>
                  <a:srgbClr val="FFFF00"/>
                </a:solidFill>
                <a:latin typeface="Baskerville SemiBold"/>
                <a:cs typeface="Baskerville SemiBold"/>
              </a:rPr>
              <a:t>“This being human is a guest house. Every morning a new arrival. A joy, a depression, a meanness, some momentary awareness comes as an unexpected visitor.</a:t>
            </a:r>
          </a:p>
          <a:p>
            <a:pPr lvl="0" algn="ctr" defTabSz="457200"/>
            <a:endParaRPr lang="en-US" sz="2400" dirty="0">
              <a:solidFill>
                <a:prstClr val="white"/>
              </a:solidFill>
              <a:latin typeface="Baskerville SemiBold"/>
              <a:cs typeface="Baskerville SemiBold"/>
            </a:endParaRPr>
          </a:p>
          <a:p>
            <a:pPr lvl="0" algn="ctr" defTabSz="457200"/>
            <a:r>
              <a:rPr lang="en-US" sz="2400" b="1" dirty="0">
                <a:solidFill>
                  <a:prstClr val="white"/>
                </a:solidFill>
                <a:latin typeface="Baskerville SemiBold"/>
                <a:cs typeface="Baskerville SemiBold"/>
              </a:rPr>
              <a:t>										</a:t>
            </a:r>
          </a:p>
          <a:p>
            <a:pPr defTabSz="457200"/>
            <a:endParaRPr lang="en-US" sz="2400" b="1" dirty="0">
              <a:solidFill>
                <a:srgbClr val="FFFF00"/>
              </a:solidFill>
              <a:latin typeface="Baskerville SemiBold"/>
              <a:cs typeface="Baskerville SemiBold"/>
            </a:endParaRPr>
          </a:p>
        </p:txBody>
      </p:sp>
    </p:spTree>
    <p:extLst>
      <p:ext uri="{BB962C8B-B14F-4D97-AF65-F5344CB8AC3E}">
        <p14:creationId xmlns:p14="http://schemas.microsoft.com/office/powerpoint/2010/main" val="3471161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4560" y="355600"/>
            <a:ext cx="10759440" cy="5078313"/>
          </a:xfrm>
          <a:prstGeom prst="rect">
            <a:avLst/>
          </a:prstGeom>
        </p:spPr>
        <p:txBody>
          <a:bodyPr wrap="square">
            <a:spAutoFit/>
          </a:bodyPr>
          <a:lstStyle/>
          <a:p>
            <a:pPr defTabSz="457200"/>
            <a:r>
              <a:rPr lang="en-US" sz="5400" b="1" dirty="0">
                <a:solidFill>
                  <a:srgbClr val="FFFF00"/>
                </a:solidFill>
                <a:latin typeface="Baskerville SemiBold"/>
                <a:cs typeface="Baskerville SemiBold"/>
              </a:rPr>
              <a:t>Welcome and entertain them all!</a:t>
            </a:r>
            <a:br>
              <a:rPr lang="en-US" sz="5400" b="1" dirty="0">
                <a:solidFill>
                  <a:srgbClr val="FFFF00"/>
                </a:solidFill>
                <a:latin typeface="Baskerville SemiBold"/>
                <a:cs typeface="Baskerville SemiBold"/>
              </a:rPr>
            </a:br>
            <a:r>
              <a:rPr lang="en-US" sz="5400" b="1" dirty="0">
                <a:solidFill>
                  <a:srgbClr val="FFFF00"/>
                </a:solidFill>
                <a:latin typeface="Baskerville SemiBold"/>
                <a:cs typeface="Baskerville SemiBold"/>
              </a:rPr>
              <a:t>Even if they’re a crowd of sorrows, who violently sweep your house empty of its furniture, still treat each guest honorably. He may be clearing you out for some new delight.</a:t>
            </a:r>
          </a:p>
        </p:txBody>
      </p:sp>
    </p:spTree>
    <p:extLst>
      <p:ext uri="{BB962C8B-B14F-4D97-AF65-F5344CB8AC3E}">
        <p14:creationId xmlns:p14="http://schemas.microsoft.com/office/powerpoint/2010/main" val="1483917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4800" y="1818641"/>
            <a:ext cx="9652000" cy="3434079"/>
          </a:xfrm>
        </p:spPr>
        <p:txBody>
          <a:bodyPr>
            <a:noAutofit/>
          </a:bodyPr>
          <a:lstStyle/>
          <a:p>
            <a:pPr>
              <a:buNone/>
            </a:pPr>
            <a:r>
              <a:rPr lang="en-US" sz="4000" b="1" dirty="0">
                <a:solidFill>
                  <a:srgbClr val="FFFF00"/>
                </a:solidFill>
                <a:latin typeface="Times New Roman" panose="02020603050405020304" pitchFamily="18" charset="0"/>
                <a:cs typeface="Times New Roman" panose="02020603050405020304" pitchFamily="18" charset="0"/>
              </a:rPr>
              <a:t>Jesus:  Giving birth to a new humanity</a:t>
            </a:r>
          </a:p>
          <a:p>
            <a:pPr>
              <a:buNone/>
            </a:pPr>
            <a:r>
              <a:rPr lang="en-US" sz="4000" b="1" dirty="0">
                <a:solidFill>
                  <a:srgbClr val="FFFF00"/>
                </a:solidFill>
                <a:latin typeface="Times New Roman" panose="02020603050405020304" pitchFamily="18" charset="0"/>
                <a:cs typeface="Times New Roman" panose="02020603050405020304" pitchFamily="18" charset="0"/>
              </a:rPr>
              <a:t>Jn. 16: 20-22</a:t>
            </a:r>
          </a:p>
          <a:p>
            <a:pPr>
              <a:buNone/>
            </a:pPr>
            <a:r>
              <a:rPr lang="en-US" sz="4000" b="1" dirty="0">
                <a:solidFill>
                  <a:srgbClr val="FFFF00"/>
                </a:solidFill>
                <a:latin typeface="Times New Roman" panose="02020603050405020304" pitchFamily="18" charset="0"/>
                <a:cs typeface="Times New Roman" panose="02020603050405020304" pitchFamily="18" charset="0"/>
              </a:rPr>
              <a:t>The hour has come:</a:t>
            </a:r>
          </a:p>
          <a:p>
            <a:pPr>
              <a:buNone/>
            </a:pPr>
            <a:r>
              <a:rPr lang="en-US" sz="4000" b="1" dirty="0">
                <a:solidFill>
                  <a:srgbClr val="FFFF00"/>
                </a:solidFill>
                <a:latin typeface="Times New Roman" panose="02020603050405020304" pitchFamily="18" charset="0"/>
                <a:cs typeface="Times New Roman" panose="02020603050405020304" pitchFamily="18" charset="0"/>
              </a:rPr>
              <a:t>		Jn. 12:23-24</a:t>
            </a:r>
          </a:p>
          <a:p>
            <a:pPr>
              <a:buNone/>
            </a:pPr>
            <a:r>
              <a:rPr lang="en-US" sz="4000" b="1" dirty="0">
                <a:solidFill>
                  <a:srgbClr val="FFFF00"/>
                </a:solidFill>
                <a:latin typeface="Times New Roman" panose="02020603050405020304" pitchFamily="18" charset="0"/>
                <a:cs typeface="Times New Roman" panose="02020603050405020304" pitchFamily="18" charset="0"/>
              </a:rPr>
              <a:t>		Jn. 17:1-2</a:t>
            </a:r>
          </a:p>
        </p:txBody>
      </p:sp>
    </p:spTree>
    <p:extLst>
      <p:ext uri="{BB962C8B-B14F-4D97-AF65-F5344CB8AC3E}">
        <p14:creationId xmlns:p14="http://schemas.microsoft.com/office/powerpoint/2010/main" val="2665298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073" y="222067"/>
            <a:ext cx="11260183" cy="6400802"/>
          </a:xfrm>
        </p:spPr>
        <p:txBody>
          <a:bodyPr>
            <a:normAutofit fontScale="92500" lnSpcReduction="20000"/>
          </a:bodyPr>
          <a:lstStyle/>
          <a:p>
            <a:pPr>
              <a:buNone/>
            </a:pPr>
            <a:endParaRPr lang="en-US" sz="4000" b="1" dirty="0">
              <a:solidFill>
                <a:srgbClr val="FFFF00"/>
              </a:solidFill>
              <a:latin typeface="Times New Roman" panose="02020603050405020304" pitchFamily="18" charset="0"/>
              <a:cs typeface="Times New Roman" panose="02020603050405020304" pitchFamily="18" charset="0"/>
            </a:endParaRPr>
          </a:p>
          <a:p>
            <a:pPr>
              <a:buNone/>
            </a:pPr>
            <a:r>
              <a:rPr lang="en-US" sz="4000" b="1" dirty="0">
                <a:solidFill>
                  <a:srgbClr val="FFFF00"/>
                </a:solidFill>
                <a:latin typeface="Times New Roman" panose="02020603050405020304" pitchFamily="18" charset="0"/>
                <a:cs typeface="Times New Roman" panose="02020603050405020304" pitchFamily="18" charset="0"/>
              </a:rPr>
              <a:t>The Passover of Jesus and the dying/giving   birth that characterizes the whole creation, even the stars.</a:t>
            </a:r>
          </a:p>
          <a:p>
            <a:pPr>
              <a:buNone/>
            </a:pPr>
            <a:r>
              <a:rPr lang="en-US" sz="4000" b="1" dirty="0">
                <a:solidFill>
                  <a:srgbClr val="FFFF00"/>
                </a:solidFill>
                <a:latin typeface="Times New Roman" panose="02020603050405020304" pitchFamily="18" charset="0"/>
                <a:cs typeface="Times New Roman" panose="02020603050405020304" pitchFamily="18" charset="0"/>
              </a:rPr>
              <a:t>	</a:t>
            </a:r>
          </a:p>
          <a:p>
            <a:pPr>
              <a:buNone/>
            </a:pPr>
            <a:r>
              <a:rPr lang="en-US" sz="4000" b="1" dirty="0">
                <a:solidFill>
                  <a:srgbClr val="FFFF00"/>
                </a:solidFill>
                <a:latin typeface="Times New Roman" panose="02020603050405020304" pitchFamily="18" charset="0"/>
                <a:cs typeface="Times New Roman" panose="02020603050405020304" pitchFamily="18" charset="0"/>
              </a:rPr>
              <a:t>	</a:t>
            </a:r>
          </a:p>
          <a:p>
            <a:pPr>
              <a:buNone/>
            </a:pPr>
            <a:r>
              <a:rPr lang="en-US" sz="4000" b="1" dirty="0">
                <a:solidFill>
                  <a:srgbClr val="FFFF00"/>
                </a:solidFill>
                <a:latin typeface="Times New Roman" panose="02020603050405020304" pitchFamily="18" charset="0"/>
                <a:cs typeface="Times New Roman" panose="02020603050405020304" pitchFamily="18" charset="0"/>
              </a:rPr>
              <a:t>All creation sustains us....   Are we willing to participate in the death/birth that sustains ongoing</a:t>
            </a:r>
          </a:p>
          <a:p>
            <a:pPr>
              <a:buNone/>
            </a:pPr>
            <a:r>
              <a:rPr lang="en-US" sz="4000" b="1" dirty="0">
                <a:solidFill>
                  <a:srgbClr val="FFFF00"/>
                </a:solidFill>
                <a:latin typeface="Times New Roman" panose="02020603050405020304" pitchFamily="18" charset="0"/>
                <a:cs typeface="Times New Roman" panose="02020603050405020304" pitchFamily="18" charset="0"/>
              </a:rPr>
              <a:t> life?</a:t>
            </a:r>
          </a:p>
          <a:p>
            <a:pPr>
              <a:buNone/>
            </a:pPr>
            <a:endParaRPr lang="en-US" sz="4000" b="1" dirty="0">
              <a:solidFill>
                <a:srgbClr val="FFFF00"/>
              </a:solidFill>
              <a:latin typeface="Times New Roman" panose="02020603050405020304" pitchFamily="18" charset="0"/>
              <a:cs typeface="Times New Roman" panose="02020603050405020304" pitchFamily="18" charset="0"/>
            </a:endParaRPr>
          </a:p>
          <a:p>
            <a:pPr>
              <a:buNone/>
            </a:pPr>
            <a:r>
              <a:rPr lang="en-US" sz="4000" b="1" dirty="0">
                <a:solidFill>
                  <a:srgbClr val="FFFF00"/>
                </a:solidFill>
                <a:latin typeface="Times New Roman" panose="02020603050405020304" pitchFamily="18" charset="0"/>
                <a:cs typeface="Times New Roman" panose="02020603050405020304" pitchFamily="18" charset="0"/>
              </a:rPr>
              <a:t>“If we are not willing to “loose ourselves”, to relate to Life humbly and sensitively with the rest of creation, we cannot survive.”</a:t>
            </a:r>
          </a:p>
          <a:p>
            <a:pPr>
              <a:buNone/>
            </a:pPr>
            <a:r>
              <a:rPr lang="en-US" b="1" dirty="0">
                <a:solidFill>
                  <a:srgbClr val="FFFF00"/>
                </a:solidFill>
                <a:latin typeface="Times New Roman" panose="02020603050405020304" pitchFamily="18" charset="0"/>
                <a:cs typeface="Times New Roman" panose="02020603050405020304" pitchFamily="18" charset="0"/>
              </a:rPr>
              <a:t>					</a:t>
            </a:r>
            <a:r>
              <a:rPr lang="en-US" sz="2800" b="1" dirty="0">
                <a:solidFill>
                  <a:srgbClr val="FFFF00"/>
                </a:solidFill>
                <a:latin typeface="Times New Roman" panose="02020603050405020304" pitchFamily="18" charset="0"/>
                <a:cs typeface="Times New Roman" panose="02020603050405020304" pitchFamily="18" charset="0"/>
              </a:rPr>
              <a:t>--Elaine </a:t>
            </a:r>
            <a:r>
              <a:rPr lang="en-US" sz="2800" b="1" dirty="0" err="1">
                <a:solidFill>
                  <a:srgbClr val="FFFF00"/>
                </a:solidFill>
                <a:latin typeface="Times New Roman" panose="02020603050405020304" pitchFamily="18" charset="0"/>
                <a:cs typeface="Times New Roman" panose="02020603050405020304" pitchFamily="18" charset="0"/>
              </a:rPr>
              <a:t>Prevallet</a:t>
            </a:r>
            <a:r>
              <a:rPr lang="en-US" sz="2800" b="1" dirty="0">
                <a:solidFill>
                  <a:srgbClr val="FFFF00"/>
                </a:solidFill>
                <a:latin typeface="Times New Roman" panose="02020603050405020304" pitchFamily="18" charset="0"/>
                <a:cs typeface="Times New Roman" panose="02020603050405020304" pitchFamily="18" charset="0"/>
              </a:rPr>
              <a:t>, SL</a:t>
            </a:r>
            <a:endParaRPr lang="en-US"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766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560" y="304801"/>
            <a:ext cx="6808329" cy="5821363"/>
          </a:xfrm>
        </p:spPr>
        <p:txBody>
          <a:bodyPr>
            <a:normAutofit/>
          </a:bodyPr>
          <a:lstStyle/>
          <a:p>
            <a:pPr>
              <a:buNone/>
            </a:pPr>
            <a:endParaRPr lang="en-US" sz="4400" b="1" i="1" dirty="0">
              <a:solidFill>
                <a:srgbClr val="FFFF00"/>
              </a:solidFill>
              <a:latin typeface="Comic Sans MS" pitchFamily="66" charset="0"/>
            </a:endParaRPr>
          </a:p>
          <a:p>
            <a:pPr>
              <a:buNone/>
            </a:pPr>
            <a:r>
              <a:rPr lang="en-US" sz="4400" b="1" i="1" dirty="0">
                <a:solidFill>
                  <a:srgbClr val="FFFF00"/>
                </a:solidFill>
                <a:latin typeface="Franklin Gothic Demi" panose="020B0703020102020204" pitchFamily="34" charset="0"/>
              </a:rPr>
              <a:t>The path is not long</a:t>
            </a:r>
          </a:p>
          <a:p>
            <a:pPr>
              <a:buNone/>
            </a:pPr>
            <a:r>
              <a:rPr lang="en-US" sz="4400" b="1" i="1" dirty="0">
                <a:solidFill>
                  <a:srgbClr val="FFFF00"/>
                </a:solidFill>
                <a:latin typeface="Franklin Gothic Demi" panose="020B0703020102020204" pitchFamily="34" charset="0"/>
              </a:rPr>
              <a:t>But the way is deep</a:t>
            </a:r>
          </a:p>
          <a:p>
            <a:pPr>
              <a:buNone/>
            </a:pPr>
            <a:r>
              <a:rPr lang="en-US" sz="4400" b="1" i="1" dirty="0">
                <a:solidFill>
                  <a:srgbClr val="FFFF00"/>
                </a:solidFill>
                <a:latin typeface="Franklin Gothic Demi" panose="020B0703020102020204" pitchFamily="34" charset="0"/>
              </a:rPr>
              <a:t>You must not only walk there</a:t>
            </a:r>
          </a:p>
          <a:p>
            <a:pPr>
              <a:buNone/>
            </a:pPr>
            <a:r>
              <a:rPr lang="en-US" sz="4400" b="1" i="1" dirty="0">
                <a:solidFill>
                  <a:srgbClr val="FFFF00"/>
                </a:solidFill>
                <a:latin typeface="Franklin Gothic Demi" panose="020B0703020102020204" pitchFamily="34" charset="0"/>
              </a:rPr>
              <a:t>You must be prepared to</a:t>
            </a:r>
          </a:p>
          <a:p>
            <a:pPr>
              <a:buNone/>
            </a:pPr>
            <a:r>
              <a:rPr lang="en-US" sz="4400" b="1" i="1" dirty="0">
                <a:solidFill>
                  <a:srgbClr val="FFFF00"/>
                </a:solidFill>
                <a:latin typeface="Franklin Gothic Demi" panose="020B0703020102020204" pitchFamily="34" charset="0"/>
              </a:rPr>
              <a:t>leap</a:t>
            </a:r>
          </a:p>
          <a:p>
            <a:pPr>
              <a:buNone/>
            </a:pPr>
            <a:r>
              <a:rPr lang="en-US" dirty="0">
                <a:solidFill>
                  <a:schemeClr val="tx1"/>
                </a:solidFill>
              </a:rPr>
              <a:t>           </a:t>
            </a:r>
          </a:p>
          <a:p>
            <a:pPr>
              <a:buNone/>
            </a:pPr>
            <a:r>
              <a:rPr lang="en-US" dirty="0">
                <a:solidFill>
                  <a:schemeClr val="tx1"/>
                </a:solidFill>
              </a:rPr>
              <a:t>					</a:t>
            </a:r>
            <a:r>
              <a:rPr lang="en-US" b="1" dirty="0">
                <a:solidFill>
                  <a:schemeClr val="tx1"/>
                </a:solidFill>
              </a:rPr>
              <a:t>Hildegard of </a:t>
            </a:r>
            <a:r>
              <a:rPr lang="en-US" b="1" dirty="0" err="1">
                <a:solidFill>
                  <a:schemeClr val="tx1"/>
                </a:solidFill>
              </a:rPr>
              <a:t>Bingen</a:t>
            </a:r>
            <a:endParaRPr lang="en-US" b="1" dirty="0">
              <a:solidFill>
                <a:schemeClr val="tx1"/>
              </a:solidFill>
            </a:endParaRPr>
          </a:p>
        </p:txBody>
      </p:sp>
      <p:pic>
        <p:nvPicPr>
          <p:cNvPr id="1026" name="Picture 2" descr="https://cdn.pixabay.com/photo/2015/09/05/19/58/girl-924903_960_720.jpg"/>
          <p:cNvPicPr>
            <a:picLocks noChangeAspect="1" noChangeArrowheads="1"/>
          </p:cNvPicPr>
          <p:nvPr/>
        </p:nvPicPr>
        <p:blipFill>
          <a:blip r:embed="rId3" cstate="print"/>
          <a:srcRect l="23866" t="2731"/>
          <a:stretch>
            <a:fillRect/>
          </a:stretch>
        </p:blipFill>
        <p:spPr bwMode="auto">
          <a:xfrm>
            <a:off x="7007351" y="581378"/>
            <a:ext cx="5178517" cy="4577644"/>
          </a:xfrm>
          <a:prstGeom prst="rect">
            <a:avLst/>
          </a:prstGeom>
          <a:ln>
            <a:noFill/>
          </a:ln>
          <a:effectLst>
            <a:softEdge rad="112500"/>
          </a:effectLst>
        </p:spPr>
      </p:pic>
    </p:spTree>
    <p:extLst>
      <p:ext uri="{BB962C8B-B14F-4D97-AF65-F5344CB8AC3E}">
        <p14:creationId xmlns:p14="http://schemas.microsoft.com/office/powerpoint/2010/main" val="2507018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89259BC-EF25-424E-99D8-0A4B4DB9F364}"/>
              </a:ext>
            </a:extLst>
          </p:cNvPr>
          <p:cNvSpPr>
            <a:spLocks noGrp="1"/>
          </p:cNvSpPr>
          <p:nvPr>
            <p:ph idx="1"/>
          </p:nvPr>
        </p:nvSpPr>
        <p:spPr>
          <a:xfrm>
            <a:off x="556340" y="688205"/>
            <a:ext cx="10753725" cy="5659585"/>
          </a:xfrm>
        </p:spPr>
        <p:txBody>
          <a:bodyPr>
            <a:normAutofit lnSpcReduction="10000"/>
          </a:bodyPr>
          <a:lstStyle/>
          <a:p>
            <a:pPr marL="0" indent="0">
              <a:buNone/>
            </a:pPr>
            <a:r>
              <a:rPr lang="en-US" sz="4800" b="1" dirty="0">
                <a:solidFill>
                  <a:schemeClr val="tx1"/>
                </a:solidFill>
                <a:latin typeface="Times New Roman" panose="02020603050405020304" pitchFamily="18" charset="0"/>
                <a:cs typeface="Times New Roman" panose="02020603050405020304" pitchFamily="18" charset="0"/>
              </a:rPr>
              <a:t>Given all we have reflected, think in terms of our historical moment of mystical, prophetic religious life.</a:t>
            </a:r>
          </a:p>
          <a:p>
            <a:pPr marL="0" indent="0">
              <a:buNone/>
            </a:pPr>
            <a:endParaRPr lang="es-HN" sz="5200" i="1" dirty="0">
              <a:solidFill>
                <a:schemeClr val="tx1"/>
              </a:solidFill>
            </a:endParaRPr>
          </a:p>
          <a:p>
            <a:pPr>
              <a:buFont typeface="Wingdings" panose="05000000000000000000" pitchFamily="2" charset="2"/>
              <a:buChar char="v"/>
            </a:pPr>
            <a:r>
              <a:rPr lang="en-US" sz="4800" b="1" i="1" dirty="0">
                <a:solidFill>
                  <a:srgbClr val="FFFF00"/>
                </a:solidFill>
                <a:latin typeface="High Tower Text" panose="02040502050506030303" pitchFamily="18" charset="0"/>
              </a:rPr>
              <a:t>Where did you feel resonance? Resistance?</a:t>
            </a:r>
          </a:p>
          <a:p>
            <a:pPr>
              <a:buFont typeface="Wingdings" panose="05000000000000000000" pitchFamily="2" charset="2"/>
              <a:buChar char="v"/>
            </a:pPr>
            <a:r>
              <a:rPr lang="en-US" sz="4800" b="1" i="1" dirty="0">
                <a:solidFill>
                  <a:srgbClr val="FFFF00"/>
                </a:solidFill>
                <a:latin typeface="High Tower Text" panose="02040502050506030303" pitchFamily="18" charset="0"/>
              </a:rPr>
              <a:t>What is probably over in religious life?  </a:t>
            </a:r>
          </a:p>
          <a:p>
            <a:pPr>
              <a:buFont typeface="Wingdings" panose="05000000000000000000" pitchFamily="2" charset="2"/>
              <a:buChar char="v"/>
            </a:pPr>
            <a:r>
              <a:rPr lang="en-US" sz="4800" b="1" i="1" dirty="0">
                <a:solidFill>
                  <a:srgbClr val="FFFF00"/>
                </a:solidFill>
                <a:latin typeface="High Tower Text" panose="02040502050506030303" pitchFamily="18" charset="0"/>
              </a:rPr>
              <a:t>What might be coming in the future?   </a:t>
            </a:r>
          </a:p>
          <a:p>
            <a:pPr>
              <a:buFont typeface="Wingdings" panose="05000000000000000000" pitchFamily="2" charset="2"/>
              <a:buChar char="v"/>
            </a:pPr>
            <a:r>
              <a:rPr lang="en-US" sz="4800" b="1" i="1" dirty="0">
                <a:solidFill>
                  <a:srgbClr val="FFFF00"/>
                </a:solidFill>
                <a:latin typeface="High Tower Text" panose="02040502050506030303" pitchFamily="18" charset="0"/>
              </a:rPr>
              <a:t>What is constant in human life?</a:t>
            </a:r>
            <a:endParaRPr lang="es-HN" sz="4800" b="1" i="1" dirty="0">
              <a:solidFill>
                <a:srgbClr val="FFFF00"/>
              </a:solidFill>
              <a:latin typeface="High Tower Text" panose="02040502050506030303" pitchFamily="18" charset="0"/>
            </a:endParaRPr>
          </a:p>
          <a:p>
            <a:endParaRPr lang="es-HN" dirty="0"/>
          </a:p>
        </p:txBody>
      </p:sp>
    </p:spTree>
    <p:extLst>
      <p:ext uri="{BB962C8B-B14F-4D97-AF65-F5344CB8AC3E}">
        <p14:creationId xmlns:p14="http://schemas.microsoft.com/office/powerpoint/2010/main" val="2586869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60BE25-F64E-4BB9-96E3-1D3273D622E5}"/>
              </a:ext>
            </a:extLst>
          </p:cNvPr>
          <p:cNvSpPr/>
          <p:nvPr/>
        </p:nvSpPr>
        <p:spPr>
          <a:xfrm>
            <a:off x="127000" y="563156"/>
            <a:ext cx="11521440" cy="1569660"/>
          </a:xfrm>
          <a:prstGeom prst="rect">
            <a:avLst/>
          </a:prstGeom>
        </p:spPr>
        <p:txBody>
          <a:bodyPr wrap="square">
            <a:spAutoFit/>
          </a:bodyPr>
          <a:lstStyle/>
          <a:p>
            <a:pPr algn="just"/>
            <a:r>
              <a:rPr lang="en-US" sz="3200" b="1" dirty="0">
                <a:solidFill>
                  <a:srgbClr val="FFFF00"/>
                </a:solidFill>
                <a:latin typeface="Times New Roman" panose="02020603050405020304" pitchFamily="18" charset="0"/>
                <a:ea typeface="Calibri" panose="020F0502020204030204" pitchFamily="34" charset="0"/>
              </a:rPr>
              <a:t>That mixture of darkness and light is the reality God has created and allowed. We carry a treasure in earthen vessels.   It is the simple rhythm of what it means to be human. </a:t>
            </a:r>
            <a:endParaRPr lang="en-US" sz="3200" b="1" dirty="0">
              <a:solidFill>
                <a:srgbClr val="FFFF00"/>
              </a:solidFill>
            </a:endParaRPr>
          </a:p>
        </p:txBody>
      </p:sp>
      <p:sp>
        <p:nvSpPr>
          <p:cNvPr id="3" name="Rectangle 2">
            <a:extLst>
              <a:ext uri="{FF2B5EF4-FFF2-40B4-BE49-F238E27FC236}">
                <a16:creationId xmlns:a16="http://schemas.microsoft.com/office/drawing/2014/main" id="{61661029-75F8-47BB-B553-4A68925A3A48}"/>
              </a:ext>
            </a:extLst>
          </p:cNvPr>
          <p:cNvSpPr/>
          <p:nvPr/>
        </p:nvSpPr>
        <p:spPr>
          <a:xfrm>
            <a:off x="127000" y="2256135"/>
            <a:ext cx="11836400" cy="1569660"/>
          </a:xfrm>
          <a:prstGeom prst="rect">
            <a:avLst/>
          </a:prstGeom>
        </p:spPr>
        <p:txBody>
          <a:bodyPr wrap="square">
            <a:spAutoFit/>
          </a:bodyPr>
          <a:lstStyle/>
          <a:p>
            <a:pPr algn="just"/>
            <a:r>
              <a:rPr lang="en-US" sz="3200" b="1" dirty="0">
                <a:latin typeface="Times New Roman" panose="02020603050405020304" pitchFamily="18" charset="0"/>
                <a:ea typeface="Calibri" panose="020F0502020204030204" pitchFamily="34" charset="0"/>
              </a:rPr>
              <a:t>As human beings we cast both our light and our shadow wherever we go, in all we do.  Our presence can bring both joy and suffering, to ourselves and to others. </a:t>
            </a:r>
            <a:endParaRPr lang="en-US" sz="3200" b="1" dirty="0"/>
          </a:p>
        </p:txBody>
      </p:sp>
      <p:sp>
        <p:nvSpPr>
          <p:cNvPr id="4" name="Rectangle 3">
            <a:extLst>
              <a:ext uri="{FF2B5EF4-FFF2-40B4-BE49-F238E27FC236}">
                <a16:creationId xmlns:a16="http://schemas.microsoft.com/office/drawing/2014/main" id="{FD3FAB88-A7DD-4EE1-B63D-5C3444CFB38D}"/>
              </a:ext>
            </a:extLst>
          </p:cNvPr>
          <p:cNvSpPr/>
          <p:nvPr/>
        </p:nvSpPr>
        <p:spPr>
          <a:xfrm>
            <a:off x="83820" y="3949114"/>
            <a:ext cx="11836400" cy="1569660"/>
          </a:xfrm>
          <a:prstGeom prst="rect">
            <a:avLst/>
          </a:prstGeom>
        </p:spPr>
        <p:txBody>
          <a:bodyPr wrap="square">
            <a:spAutoFit/>
          </a:bodyPr>
          <a:lstStyle/>
          <a:p>
            <a:pPr algn="just"/>
            <a:r>
              <a:rPr lang="en-US" sz="3200" b="1" dirty="0">
                <a:solidFill>
                  <a:srgbClr val="FFFF00"/>
                </a:solidFill>
                <a:latin typeface="Times New Roman" panose="02020603050405020304" pitchFamily="18" charset="0"/>
                <a:ea typeface="Calibri" panose="020F0502020204030204" pitchFamily="34" charset="0"/>
              </a:rPr>
              <a:t>And so we find ourselves in a world of both joy and suffering.  And isn’t it our desire to be a presence that brings more joy than suffering? </a:t>
            </a:r>
            <a:endParaRPr lang="en-US" sz="3200" b="1" dirty="0">
              <a:solidFill>
                <a:srgbClr val="FFFF00"/>
              </a:solidFill>
            </a:endParaRPr>
          </a:p>
        </p:txBody>
      </p:sp>
      <p:sp>
        <p:nvSpPr>
          <p:cNvPr id="5" name="Rectangle 4">
            <a:extLst>
              <a:ext uri="{FF2B5EF4-FFF2-40B4-BE49-F238E27FC236}">
                <a16:creationId xmlns:a16="http://schemas.microsoft.com/office/drawing/2014/main" id="{263BCC86-6DEE-4697-804E-0F9CB53422FD}"/>
              </a:ext>
            </a:extLst>
          </p:cNvPr>
          <p:cNvSpPr/>
          <p:nvPr/>
        </p:nvSpPr>
        <p:spPr>
          <a:xfrm>
            <a:off x="127000" y="5518774"/>
            <a:ext cx="11836400" cy="1077218"/>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rPr>
              <a:t>We are permanently in process of movement towards wholeness and conversion. </a:t>
            </a:r>
            <a:endParaRPr lang="en-US" sz="3200" b="1" dirty="0"/>
          </a:p>
        </p:txBody>
      </p:sp>
    </p:spTree>
    <p:extLst>
      <p:ext uri="{BB962C8B-B14F-4D97-AF65-F5344CB8AC3E}">
        <p14:creationId xmlns:p14="http://schemas.microsoft.com/office/powerpoint/2010/main" val="558525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23D840-8EDD-4D7F-BF12-917E4AA304A4}"/>
              </a:ext>
            </a:extLst>
          </p:cNvPr>
          <p:cNvSpPr/>
          <p:nvPr/>
        </p:nvSpPr>
        <p:spPr>
          <a:xfrm>
            <a:off x="914400" y="501736"/>
            <a:ext cx="10972800" cy="1077218"/>
          </a:xfrm>
          <a:prstGeom prst="rect">
            <a:avLst/>
          </a:prstGeom>
        </p:spPr>
        <p:txBody>
          <a:bodyPr wrap="square">
            <a:spAutoFit/>
          </a:bodyPr>
          <a:lstStyle/>
          <a:p>
            <a:r>
              <a:rPr lang="en-US" sz="3200" b="1" dirty="0">
                <a:solidFill>
                  <a:srgbClr val="FFFF00"/>
                </a:solidFill>
                <a:latin typeface="Times New Roman" panose="02020603050405020304" pitchFamily="18" charset="0"/>
                <a:ea typeface="Calibri" panose="020F0502020204030204" pitchFamily="34" charset="0"/>
              </a:rPr>
              <a:t>Part of the darkness in and around us is our limited awareness.  We see only partially. </a:t>
            </a:r>
            <a:endParaRPr lang="en-US" sz="3200" b="1" dirty="0">
              <a:solidFill>
                <a:srgbClr val="FFFF00"/>
              </a:solidFill>
            </a:endParaRPr>
          </a:p>
        </p:txBody>
      </p:sp>
      <p:sp>
        <p:nvSpPr>
          <p:cNvPr id="3" name="Rectangle 2">
            <a:extLst>
              <a:ext uri="{FF2B5EF4-FFF2-40B4-BE49-F238E27FC236}">
                <a16:creationId xmlns:a16="http://schemas.microsoft.com/office/drawing/2014/main" id="{A5C4F403-3D15-4308-B4CA-F31319564892}"/>
              </a:ext>
            </a:extLst>
          </p:cNvPr>
          <p:cNvSpPr/>
          <p:nvPr/>
        </p:nvSpPr>
        <p:spPr>
          <a:xfrm>
            <a:off x="914400" y="1965368"/>
            <a:ext cx="11099800" cy="1077218"/>
          </a:xfrm>
          <a:prstGeom prst="rect">
            <a:avLst/>
          </a:prstGeom>
        </p:spPr>
        <p:txBody>
          <a:bodyPr wrap="square">
            <a:spAutoFit/>
          </a:bodyPr>
          <a:lstStyle/>
          <a:p>
            <a:r>
              <a:rPr lang="en-US" sz="3200" b="1" dirty="0">
                <a:latin typeface="Times New Roman" panose="02020603050405020304" pitchFamily="18" charset="0"/>
                <a:ea typeface="Calibri" panose="020F0502020204030204" pitchFamily="34" charset="0"/>
              </a:rPr>
              <a:t>The most common metaphor for sin in Scripture is blindness and Jesus often gives sight to the blind. </a:t>
            </a:r>
            <a:endParaRPr lang="en-US" sz="3200" b="1" dirty="0"/>
          </a:p>
        </p:txBody>
      </p:sp>
      <p:sp>
        <p:nvSpPr>
          <p:cNvPr id="4" name="Rectangle 3">
            <a:extLst>
              <a:ext uri="{FF2B5EF4-FFF2-40B4-BE49-F238E27FC236}">
                <a16:creationId xmlns:a16="http://schemas.microsoft.com/office/drawing/2014/main" id="{CD4BCFFD-D188-49AC-A08C-F9A7792A8B47}"/>
              </a:ext>
            </a:extLst>
          </p:cNvPr>
          <p:cNvSpPr/>
          <p:nvPr/>
        </p:nvSpPr>
        <p:spPr>
          <a:xfrm>
            <a:off x="0" y="3429000"/>
            <a:ext cx="11836400" cy="2276714"/>
          </a:xfrm>
          <a:prstGeom prst="rect">
            <a:avLst/>
          </a:prstGeom>
        </p:spPr>
        <p:txBody>
          <a:bodyPr wrap="square">
            <a:spAutoFit/>
          </a:bodyPr>
          <a:lstStyle/>
          <a:p>
            <a:pPr indent="457200" algn="just">
              <a:lnSpc>
                <a:spcPct val="107000"/>
              </a:lnSpc>
              <a:spcAft>
                <a:spcPts val="80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We seek a recovery of sight --- clarity and courage to see   	ourselves, one another, and the world with the light of deep</a:t>
            </a:r>
          </a:p>
          <a:p>
            <a:pPr indent="457200" algn="just">
              <a:lnSpc>
                <a:spcPct val="107000"/>
              </a:lnSpc>
              <a:spcAft>
                <a:spcPts val="800"/>
              </a:spcAft>
            </a:pPr>
            <a:r>
              <a:rPr lang="en-US" sz="32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insight so that we can see  how we are to walk together into 	the future.  </a:t>
            </a:r>
            <a:endParaRPr lang="en-US" sz="3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5141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media.pixcove.com/K/2/5/Candle-Taper-Shine-Black-Light-Dark-Free-Image-Fre-3131.jpg"/>
          <p:cNvPicPr>
            <a:picLocks noChangeAspect="1" noChangeArrowheads="1"/>
          </p:cNvPicPr>
          <p:nvPr/>
        </p:nvPicPr>
        <p:blipFill>
          <a:blip r:embed="rId3" cstate="print"/>
          <a:srcRect/>
          <a:stretch>
            <a:fillRect/>
          </a:stretch>
        </p:blipFill>
        <p:spPr bwMode="auto">
          <a:xfrm>
            <a:off x="-62089" y="0"/>
            <a:ext cx="12141200" cy="6768994"/>
          </a:xfrm>
          <a:prstGeom prst="rect">
            <a:avLst/>
          </a:prstGeom>
          <a:noFill/>
        </p:spPr>
      </p:pic>
      <p:sp>
        <p:nvSpPr>
          <p:cNvPr id="5" name="Rectangle 4"/>
          <p:cNvSpPr/>
          <p:nvPr/>
        </p:nvSpPr>
        <p:spPr>
          <a:xfrm>
            <a:off x="2133600" y="533401"/>
            <a:ext cx="5410200" cy="4247317"/>
          </a:xfrm>
          <a:prstGeom prst="rect">
            <a:avLst/>
          </a:prstGeom>
        </p:spPr>
        <p:txBody>
          <a:bodyPr wrap="square">
            <a:spAutoFit/>
          </a:bodyPr>
          <a:lstStyle/>
          <a:p>
            <a:pPr defTabSz="457200"/>
            <a:r>
              <a:rPr lang="en-US" sz="5400" dirty="0">
                <a:solidFill>
                  <a:prstClr val="white"/>
                </a:solidFill>
                <a:latin typeface="Arial" pitchFamily="34" charset="0"/>
                <a:cs typeface="Arial" pitchFamily="34" charset="0"/>
              </a:rPr>
              <a:t>Act upon the little light you have --</a:t>
            </a:r>
          </a:p>
          <a:p>
            <a:pPr defTabSz="457200"/>
            <a:r>
              <a:rPr lang="en-US" sz="5400" dirty="0">
                <a:solidFill>
                  <a:prstClr val="white"/>
                </a:solidFill>
                <a:latin typeface="Arial" pitchFamily="34" charset="0"/>
                <a:cs typeface="Arial" pitchFamily="34" charset="0"/>
              </a:rPr>
              <a:t>and more will be given</a:t>
            </a:r>
            <a:r>
              <a:rPr lang="en-US" sz="4000" dirty="0">
                <a:solidFill>
                  <a:prstClr val="white"/>
                </a:solidFill>
                <a:latin typeface="Arial" pitchFamily="34" charset="0"/>
                <a:cs typeface="Arial" pitchFamily="34" charset="0"/>
              </a:rPr>
              <a:t>.   </a:t>
            </a:r>
            <a:r>
              <a:rPr lang="en-US" dirty="0">
                <a:solidFill>
                  <a:prstClr val="white"/>
                </a:solidFill>
              </a:rPr>
              <a:t>John Shea</a:t>
            </a:r>
          </a:p>
        </p:txBody>
      </p:sp>
    </p:spTree>
    <p:extLst>
      <p:ext uri="{BB962C8B-B14F-4D97-AF65-F5344CB8AC3E}">
        <p14:creationId xmlns:p14="http://schemas.microsoft.com/office/powerpoint/2010/main" val="3998028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usk">
            <a:hlinkClick r:id="rId3"/>
          </p:cNvPr>
          <p:cNvPicPr>
            <a:picLocks noChangeAspect="1" noChangeArrowheads="1"/>
          </p:cNvPicPr>
          <p:nvPr/>
        </p:nvPicPr>
        <p:blipFill>
          <a:blip r:embed="rId4" cstate="print"/>
          <a:srcRect/>
          <a:stretch>
            <a:fillRect/>
          </a:stretch>
        </p:blipFill>
        <p:spPr bwMode="auto">
          <a:xfrm>
            <a:off x="-56444" y="112889"/>
            <a:ext cx="12248444" cy="6684025"/>
          </a:xfrm>
          <a:prstGeom prst="rect">
            <a:avLst/>
          </a:prstGeom>
          <a:noFill/>
        </p:spPr>
      </p:pic>
      <p:sp>
        <p:nvSpPr>
          <p:cNvPr id="3" name="Rectangle 2"/>
          <p:cNvSpPr/>
          <p:nvPr/>
        </p:nvSpPr>
        <p:spPr>
          <a:xfrm>
            <a:off x="465667" y="475842"/>
            <a:ext cx="11204221" cy="3477875"/>
          </a:xfrm>
          <a:prstGeom prst="rect">
            <a:avLst/>
          </a:prstGeom>
        </p:spPr>
        <p:txBody>
          <a:bodyPr wrap="square">
            <a:spAutoFit/>
          </a:bodyPr>
          <a:lstStyle/>
          <a:p>
            <a:pPr defTabSz="457200"/>
            <a:r>
              <a:rPr lang="en-US" sz="4400" b="1" dirty="0">
                <a:solidFill>
                  <a:prstClr val="white"/>
                </a:solidFill>
                <a:latin typeface="Arial" pitchFamily="34" charset="0"/>
                <a:cs typeface="Arial" pitchFamily="34" charset="0"/>
              </a:rPr>
              <a:t>Reflect on a moment when light and darkness, death and life, seemed indistinguishable to you and what this moment  taught you.</a:t>
            </a:r>
          </a:p>
          <a:p>
            <a:pPr defTabSz="457200"/>
            <a:endParaRPr lang="en-US" sz="4400" b="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04583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882" y="101601"/>
            <a:ext cx="8964118" cy="2158999"/>
          </a:xfrm>
        </p:spPr>
        <p:txBody>
          <a:bodyPr>
            <a:normAutofit fontScale="90000"/>
          </a:bodyPr>
          <a:lstStyle/>
          <a:p>
            <a:pPr algn="ctr"/>
            <a:br>
              <a:rPr lang="en-US" sz="4900" b="1" dirty="0">
                <a:solidFill>
                  <a:srgbClr val="000000"/>
                </a:solidFill>
                <a:latin typeface="Monotype Corsiva" panose="03010101010201010101" pitchFamily="66" charset="0"/>
                <a:cs typeface="Arial" panose="020B0604020202020204" pitchFamily="34" charset="0"/>
              </a:rPr>
            </a:br>
            <a:r>
              <a:rPr lang="en-US" sz="4900" b="1" dirty="0">
                <a:solidFill>
                  <a:srgbClr val="FFFF00"/>
                </a:solidFill>
                <a:latin typeface="Monotype Corsiva" panose="03010101010201010101" pitchFamily="66" charset="0"/>
                <a:cs typeface="Arial" panose="020B0604020202020204" pitchFamily="34" charset="0"/>
              </a:rPr>
              <a:t>“Let us be a light for each other </a:t>
            </a:r>
            <a:br>
              <a:rPr lang="en-US" sz="4900" b="1" dirty="0">
                <a:solidFill>
                  <a:srgbClr val="FFFF00"/>
                </a:solidFill>
                <a:latin typeface="Monotype Corsiva" panose="03010101010201010101" pitchFamily="66" charset="0"/>
                <a:cs typeface="Arial" panose="020B0604020202020204" pitchFamily="34" charset="0"/>
              </a:rPr>
            </a:br>
            <a:r>
              <a:rPr lang="en-US" sz="4900" b="1" dirty="0">
                <a:solidFill>
                  <a:srgbClr val="FFFF00"/>
                </a:solidFill>
                <a:latin typeface="Monotype Corsiva" panose="03010101010201010101" pitchFamily="66" charset="0"/>
                <a:cs typeface="Arial" panose="020B0604020202020204" pitchFamily="34" charset="0"/>
              </a:rPr>
              <a:t>and not lose heart.  </a:t>
            </a:r>
            <a:br>
              <a:rPr lang="en-US" sz="4900" b="1" dirty="0">
                <a:solidFill>
                  <a:srgbClr val="FFFF00"/>
                </a:solidFill>
                <a:latin typeface="Monotype Corsiva" panose="03010101010201010101" pitchFamily="66" charset="0"/>
                <a:cs typeface="Arial" panose="020B0604020202020204" pitchFamily="34" charset="0"/>
              </a:rPr>
            </a:br>
            <a:r>
              <a:rPr lang="en-US" sz="4900" b="1" dirty="0">
                <a:solidFill>
                  <a:srgbClr val="FFFF00"/>
                </a:solidFill>
                <a:latin typeface="Monotype Corsiva" panose="03010101010201010101" pitchFamily="66" charset="0"/>
                <a:cs typeface="Arial" panose="020B0604020202020204" pitchFamily="34" charset="0"/>
              </a:rPr>
              <a:t>Remember, we were made for these times.”</a:t>
            </a:r>
            <a:br>
              <a:rPr lang="en-US" b="1" dirty="0">
                <a:latin typeface="Monotype Corsiva" panose="03010101010201010101" pitchFamily="66" charset="0"/>
                <a:cs typeface="Arial" panose="020B0604020202020204" pitchFamily="34" charset="0"/>
              </a:rPr>
            </a:br>
            <a:endParaRPr lang="en-US" b="1" dirty="0">
              <a:latin typeface="Monotype Corsiva" panose="03010101010201010101" pitchFamily="66" charset="0"/>
            </a:endParaRPr>
          </a:p>
        </p:txBody>
      </p:sp>
      <p:pic>
        <p:nvPicPr>
          <p:cNvPr id="24578" name="Picture 2" descr="Image result for someone giving light to another">
            <a:hlinkClick r:id="rId3"/>
          </p:cNvPr>
          <p:cNvPicPr>
            <a:picLocks noChangeAspect="1" noChangeArrowheads="1"/>
          </p:cNvPicPr>
          <p:nvPr/>
        </p:nvPicPr>
        <p:blipFill>
          <a:blip r:embed="rId4" cstate="print"/>
          <a:srcRect r="12546"/>
          <a:stretch>
            <a:fillRect/>
          </a:stretch>
        </p:blipFill>
        <p:spPr bwMode="auto">
          <a:xfrm>
            <a:off x="3643285" y="2188564"/>
            <a:ext cx="4911102" cy="4456857"/>
          </a:xfrm>
          <a:prstGeom prst="rect">
            <a:avLst/>
          </a:prstGeom>
          <a:ln>
            <a:noFill/>
          </a:ln>
          <a:effectLst>
            <a:softEdge rad="112500"/>
          </a:effectLst>
        </p:spPr>
      </p:pic>
    </p:spTree>
    <p:extLst>
      <p:ext uri="{BB962C8B-B14F-4D97-AF65-F5344CB8AC3E}">
        <p14:creationId xmlns:p14="http://schemas.microsoft.com/office/powerpoint/2010/main" val="2608260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578"/>
                                        </p:tgtEl>
                                        <p:attrNameLst>
                                          <p:attrName>style.visibility</p:attrName>
                                        </p:attrNameLst>
                                      </p:cBhvr>
                                      <p:to>
                                        <p:strVal val="visible"/>
                                      </p:to>
                                    </p:set>
                                    <p:animEffect transition="in" filter="fade">
                                      <p:cBhvr>
                                        <p:cTn id="14" dur="1000"/>
                                        <p:tgtEl>
                                          <p:spTgt spid="24578"/>
                                        </p:tgtEl>
                                      </p:cBhvr>
                                    </p:animEffect>
                                    <p:anim calcmode="lin" valueType="num">
                                      <p:cBhvr>
                                        <p:cTn id="15" dur="1000" fill="hold"/>
                                        <p:tgtEl>
                                          <p:spTgt spid="24578"/>
                                        </p:tgtEl>
                                        <p:attrNameLst>
                                          <p:attrName>ppt_x</p:attrName>
                                        </p:attrNameLst>
                                      </p:cBhvr>
                                      <p:tavLst>
                                        <p:tav tm="0">
                                          <p:val>
                                            <p:strVal val="#ppt_x"/>
                                          </p:val>
                                        </p:tav>
                                        <p:tav tm="100000">
                                          <p:val>
                                            <p:strVal val="#ppt_x"/>
                                          </p:val>
                                        </p:tav>
                                      </p:tavLst>
                                    </p:anim>
                                    <p:anim calcmode="lin" valueType="num">
                                      <p:cBhvr>
                                        <p:cTn id="16"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C28D88-C4DA-4FDB-8085-B8B0E77C6E69}"/>
              </a:ext>
            </a:extLst>
          </p:cNvPr>
          <p:cNvSpPr>
            <a:spLocks noGrp="1"/>
          </p:cNvSpPr>
          <p:nvPr>
            <p:ph idx="1"/>
          </p:nvPr>
        </p:nvSpPr>
        <p:spPr>
          <a:xfrm>
            <a:off x="574585" y="51417"/>
            <a:ext cx="10753725" cy="5714338"/>
          </a:xfrm>
        </p:spPr>
        <p:txBody>
          <a:bodyPr>
            <a:normAutofit/>
          </a:bodyPr>
          <a:lstStyle/>
          <a:p>
            <a:pPr marL="0" indent="0">
              <a:buNone/>
            </a:pPr>
            <a:endParaRPr lang="en-US" sz="6000" dirty="0">
              <a:solidFill>
                <a:schemeClr val="tx1"/>
              </a:solidFill>
            </a:endParaRPr>
          </a:p>
          <a:p>
            <a:pPr marL="0" indent="0">
              <a:buNone/>
            </a:pPr>
            <a:r>
              <a:rPr lang="en-US" sz="6000" dirty="0">
                <a:solidFill>
                  <a:srgbClr val="FFFF00"/>
                </a:solidFill>
                <a:latin typeface="Franklin Gothic Demi" panose="020B0703020102020204" pitchFamily="34" charset="0"/>
              </a:rPr>
              <a:t>“The accumulated darkness of the ages is dispelled at once by bringing light in, not by trying to chase the darkness out.”   </a:t>
            </a:r>
            <a:endParaRPr lang="es-HN" sz="6000" dirty="0">
              <a:solidFill>
                <a:srgbClr val="FFFF00"/>
              </a:solidFill>
              <a:latin typeface="Franklin Gothic Demi" panose="020B0703020102020204" pitchFamily="34" charset="0"/>
            </a:endParaRPr>
          </a:p>
          <a:p>
            <a:pPr marL="0" indent="0">
              <a:buNone/>
            </a:pPr>
            <a:r>
              <a:rPr lang="en-US" sz="2400" b="1" dirty="0"/>
              <a:t>Sri </a:t>
            </a:r>
            <a:r>
              <a:rPr lang="en-US" sz="2400" b="1" dirty="0" err="1"/>
              <a:t>Aurobindo</a:t>
            </a:r>
            <a:r>
              <a:rPr lang="en-US" sz="2400" b="1" dirty="0"/>
              <a:t> </a:t>
            </a:r>
            <a:r>
              <a:rPr lang="en-US" sz="2400" dirty="0"/>
              <a:t>  </a:t>
            </a:r>
          </a:p>
          <a:p>
            <a:pPr marL="0" indent="0">
              <a:buNone/>
            </a:pPr>
            <a:endParaRPr lang="es-HN" dirty="0"/>
          </a:p>
        </p:txBody>
      </p:sp>
    </p:spTree>
    <p:extLst>
      <p:ext uri="{BB962C8B-B14F-4D97-AF65-F5344CB8AC3E}">
        <p14:creationId xmlns:p14="http://schemas.microsoft.com/office/powerpoint/2010/main" val="47236813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4F4F439-D895-44CB-9F28-E806F2B934C8}"/>
              </a:ext>
            </a:extLst>
          </p:cNvPr>
          <p:cNvSpPr/>
          <p:nvPr/>
        </p:nvSpPr>
        <p:spPr>
          <a:xfrm>
            <a:off x="790575" y="149450"/>
            <a:ext cx="10858086" cy="5693866"/>
          </a:xfrm>
          <a:prstGeom prst="rect">
            <a:avLst/>
          </a:prstGeom>
        </p:spPr>
        <p:txBody>
          <a:bodyPr wrap="square">
            <a:spAutoFit/>
          </a:bodyPr>
          <a:lstStyle/>
          <a:p>
            <a:pPr algn="ctr" defTabSz="457200"/>
            <a:br>
              <a:rPr lang="en-US" b="1" dirty="0">
                <a:solidFill>
                  <a:prstClr val="white"/>
                </a:solidFill>
              </a:rPr>
            </a:br>
            <a:r>
              <a:rPr lang="en-US" sz="5400" b="1" dirty="0">
                <a:solidFill>
                  <a:srgbClr val="FFFF00"/>
                </a:solidFill>
                <a:latin typeface="Franklin Gothic Demi" panose="020B0703020102020204" pitchFamily="34" charset="0"/>
              </a:rPr>
              <a:t>“You never change things by fighting the existing reality.  To change something, build a new model that makes the existing model obsolete.”</a:t>
            </a:r>
            <a:r>
              <a:rPr lang="en-US" sz="7200" b="1" dirty="0">
                <a:solidFill>
                  <a:srgbClr val="FFFF00"/>
                </a:solidFill>
                <a:latin typeface="Franklin Gothic Demi" panose="020B0703020102020204" pitchFamily="34" charset="0"/>
              </a:rPr>
              <a:t> </a:t>
            </a:r>
          </a:p>
          <a:p>
            <a:pPr algn="ctr" defTabSz="457200"/>
            <a:r>
              <a:rPr lang="en-US" sz="4000" b="1" dirty="0">
                <a:solidFill>
                  <a:prstClr val="white"/>
                </a:solidFill>
              </a:rPr>
              <a:t>                                         Buckminster Fuller</a:t>
            </a:r>
            <a:endParaRPr lang="en-US" sz="7200" b="1" dirty="0">
              <a:solidFill>
                <a:srgbClr val="FFFF00"/>
              </a:solidFill>
              <a:latin typeface="Franklin Gothic Demi" panose="020B0703020102020204" pitchFamily="34" charset="0"/>
            </a:endParaRPr>
          </a:p>
          <a:p>
            <a:pPr algn="ctr" defTabSz="457200"/>
            <a:endParaRPr lang="es-HN" b="1" dirty="0">
              <a:solidFill>
                <a:srgbClr val="FFFF00"/>
              </a:solidFill>
              <a:latin typeface="Franklin Gothic Demi" panose="020B0703020102020204" pitchFamily="34" charset="0"/>
            </a:endParaRPr>
          </a:p>
        </p:txBody>
      </p:sp>
    </p:spTree>
    <p:extLst>
      <p:ext uri="{BB962C8B-B14F-4D97-AF65-F5344CB8AC3E}">
        <p14:creationId xmlns:p14="http://schemas.microsoft.com/office/powerpoint/2010/main" val="1624393360"/>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0976EF6-49BC-4F0A-AF2B-BFC2161A7725}"/>
              </a:ext>
            </a:extLst>
          </p:cNvPr>
          <p:cNvSpPr txBox="1"/>
          <p:nvPr/>
        </p:nvSpPr>
        <p:spPr>
          <a:xfrm>
            <a:off x="1003098" y="1974573"/>
            <a:ext cx="9379151" cy="1446550"/>
          </a:xfrm>
          <a:prstGeom prst="rect">
            <a:avLst/>
          </a:prstGeom>
          <a:noFill/>
        </p:spPr>
        <p:txBody>
          <a:bodyPr wrap="square" rtlCol="0">
            <a:spAutoFit/>
          </a:bodyPr>
          <a:lstStyle/>
          <a:p>
            <a:pPr algn="ctr" defTabSz="457200"/>
            <a:r>
              <a:rPr lang="en-US" sz="8800" dirty="0">
                <a:solidFill>
                  <a:srgbClr val="FFFF00"/>
                </a:solidFill>
                <a:latin typeface="Arial Black" panose="020B0A04020102020204" pitchFamily="34" charset="0"/>
              </a:rPr>
              <a:t>Compassion</a:t>
            </a:r>
            <a:endParaRPr lang="es-HN" sz="8800" dirty="0">
              <a:solidFill>
                <a:srgbClr val="FFFF00"/>
              </a:solidFill>
              <a:latin typeface="Arial Black" panose="020B0A04020102020204" pitchFamily="34" charset="0"/>
            </a:endParaRPr>
          </a:p>
        </p:txBody>
      </p:sp>
    </p:spTree>
    <p:extLst>
      <p:ext uri="{BB962C8B-B14F-4D97-AF65-F5344CB8AC3E}">
        <p14:creationId xmlns:p14="http://schemas.microsoft.com/office/powerpoint/2010/main" val="744678042"/>
      </p:ext>
    </p:extLst>
  </p:cSld>
  <p:clrMapOvr>
    <a:masterClrMapping/>
  </p:clrMapOvr>
</p:sld>
</file>

<file path=ppt/theme/theme1.xml><?xml version="1.0" encoding="utf-8"?>
<a:theme xmlns:a="http://schemas.openxmlformats.org/drawingml/2006/main" name="Metropolitano">
  <a:themeElements>
    <a:clrScheme name="Metropolitan">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D5487D36-20B9-4AF8-9845-4EE893DA08C1}"/>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1098</Words>
  <Application>Microsoft Office PowerPoint</Application>
  <PresentationFormat>Widescreen</PresentationFormat>
  <Paragraphs>81</Paragraphs>
  <Slides>19</Slides>
  <Notes>9</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19</vt:i4>
      </vt:variant>
    </vt:vector>
  </HeadingPairs>
  <TitlesOfParts>
    <vt:vector size="37" baseType="lpstr">
      <vt:lpstr>Aharoni</vt:lpstr>
      <vt:lpstr>Arial</vt:lpstr>
      <vt:lpstr>Arial Black</vt:lpstr>
      <vt:lpstr>Baskerville SemiBold</vt:lpstr>
      <vt:lpstr>Calibri</vt:lpstr>
      <vt:lpstr>Calibri Light</vt:lpstr>
      <vt:lpstr>Century Gothic</vt:lpstr>
      <vt:lpstr>Comic Sans MS</vt:lpstr>
      <vt:lpstr>Franklin Gothic Demi</vt:lpstr>
      <vt:lpstr>High Tower Text</vt:lpstr>
      <vt:lpstr>Leelawadee</vt:lpstr>
      <vt:lpstr>Lucida Calligraphy</vt:lpstr>
      <vt:lpstr>Lucida Handwriting</vt:lpstr>
      <vt:lpstr>Monotype Corsiva</vt:lpstr>
      <vt:lpstr>Times New Roman</vt:lpstr>
      <vt:lpstr>Wingdings</vt:lpstr>
      <vt:lpstr>Metropolitano</vt:lpstr>
      <vt:lpstr>Vapor Trail</vt:lpstr>
      <vt:lpstr>PowerPoint Presentation</vt:lpstr>
      <vt:lpstr>PowerPoint Presentation</vt:lpstr>
      <vt:lpstr>PowerPoint Presentation</vt:lpstr>
      <vt:lpstr>PowerPoint Presentation</vt:lpstr>
      <vt:lpstr>PowerPoint Presentation</vt:lpstr>
      <vt:lpstr> “Let us be a light for each other  and not lose heart.   Remember, we were made for these times.” </vt:lpstr>
      <vt:lpstr>PowerPoint Presentation</vt:lpstr>
      <vt:lpstr>PowerPoint Presentation</vt:lpstr>
      <vt:lpstr>PowerPoint Presentation</vt:lpstr>
      <vt:lpstr>PowerPoint Presentation</vt:lpstr>
      <vt:lpstr>  “Going into places of pain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Paul Kunnemuriyil</dc:creator>
  <cp:lastModifiedBy>Generalat</cp:lastModifiedBy>
  <cp:revision>32</cp:revision>
  <dcterms:created xsi:type="dcterms:W3CDTF">2019-07-07T04:47:07Z</dcterms:created>
  <dcterms:modified xsi:type="dcterms:W3CDTF">2020-04-27T15:10:14Z</dcterms:modified>
</cp:coreProperties>
</file>