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70" r:id="rId2"/>
    <p:sldMasterId id="2147483888" r:id="rId3"/>
  </p:sldMasterIdLst>
  <p:notesMasterIdLst>
    <p:notesMasterId r:id="rId30"/>
  </p:notesMasterIdLst>
  <p:sldIdLst>
    <p:sldId id="587" r:id="rId4"/>
    <p:sldId id="447" r:id="rId5"/>
    <p:sldId id="270" r:id="rId6"/>
    <p:sldId id="267" r:id="rId7"/>
    <p:sldId id="588" r:id="rId8"/>
    <p:sldId id="269" r:id="rId9"/>
    <p:sldId id="271" r:id="rId10"/>
    <p:sldId id="273" r:id="rId11"/>
    <p:sldId id="274" r:id="rId12"/>
    <p:sldId id="278" r:id="rId13"/>
    <p:sldId id="280" r:id="rId14"/>
    <p:sldId id="281" r:id="rId15"/>
    <p:sldId id="293" r:id="rId16"/>
    <p:sldId id="589" r:id="rId17"/>
    <p:sldId id="590" r:id="rId18"/>
    <p:sldId id="591" r:id="rId19"/>
    <p:sldId id="457" r:id="rId20"/>
    <p:sldId id="305" r:id="rId21"/>
    <p:sldId id="284" r:id="rId22"/>
    <p:sldId id="592" r:id="rId23"/>
    <p:sldId id="286" r:id="rId24"/>
    <p:sldId id="287" r:id="rId25"/>
    <p:sldId id="451" r:id="rId26"/>
    <p:sldId id="298" r:id="rId27"/>
    <p:sldId id="299" r:id="rId28"/>
    <p:sldId id="30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EB15"/>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0" autoAdjust="0"/>
    <p:restoredTop sz="94660"/>
  </p:normalViewPr>
  <p:slideViewPr>
    <p:cSldViewPr snapToGrid="0">
      <p:cViewPr varScale="1">
        <p:scale>
          <a:sx n="81" d="100"/>
          <a:sy n="81" d="100"/>
        </p:scale>
        <p:origin x="845"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CC705-AD1B-4433-9E79-0FA5FD1673FC}" type="datetimeFigureOut">
              <a:rPr lang="es-HN" smtClean="0"/>
              <a:t>18/6/2020</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3A754-75D7-448F-A9B6-9B02685076DE}" type="slidenum">
              <a:rPr lang="es-HN" smtClean="0"/>
              <a:t>‹#›</a:t>
            </a:fld>
            <a:endParaRPr lang="es-HN"/>
          </a:p>
        </p:txBody>
      </p:sp>
    </p:spTree>
    <p:extLst>
      <p:ext uri="{BB962C8B-B14F-4D97-AF65-F5344CB8AC3E}">
        <p14:creationId xmlns:p14="http://schemas.microsoft.com/office/powerpoint/2010/main" val="134400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Religious life was not always encouraged to be immersed in human reality.  In the 1800s when most of our congregations of apostolic religious life were founded, it was a new thing to break out of the cloister.  Our congregation was one of the early experiences of that, founded in 1844.  Religious life before that was quite defined by the theology of the Council of Trent, dating from the mid 1500s.</a:t>
            </a:r>
          </a:p>
          <a:p>
            <a:endParaRPr lang="en-US" dirty="0"/>
          </a:p>
        </p:txBody>
      </p:sp>
      <p:sp>
        <p:nvSpPr>
          <p:cNvPr id="4" name="Slide Number Placeholder 3"/>
          <p:cNvSpPr>
            <a:spLocks noGrp="1"/>
          </p:cNvSpPr>
          <p:nvPr>
            <p:ph type="sldNum" sz="quarter" idx="5"/>
          </p:nvPr>
        </p:nvSpPr>
        <p:spPr/>
        <p:txBody>
          <a:bodyPr/>
          <a:lstStyle/>
          <a:p>
            <a:fld id="{F373A754-75D7-448F-A9B6-9B02685076DE}" type="slidenum">
              <a:rPr lang="es-HN" smtClean="0"/>
              <a:t>2</a:t>
            </a:fld>
            <a:endParaRPr lang="es-HN"/>
          </a:p>
        </p:txBody>
      </p:sp>
    </p:spTree>
    <p:extLst>
      <p:ext uri="{BB962C8B-B14F-4D97-AF65-F5344CB8AC3E}">
        <p14:creationId xmlns:p14="http://schemas.microsoft.com/office/powerpoint/2010/main" val="39113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24</a:t>
            </a:fld>
            <a:endParaRPr lang="en-US"/>
          </a:p>
        </p:txBody>
      </p:sp>
    </p:spTree>
    <p:extLst>
      <p:ext uri="{BB962C8B-B14F-4D97-AF65-F5344CB8AC3E}">
        <p14:creationId xmlns:p14="http://schemas.microsoft.com/office/powerpoint/2010/main" val="250481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25</a:t>
            </a:fld>
            <a:endParaRPr lang="en-US"/>
          </a:p>
        </p:txBody>
      </p:sp>
    </p:spTree>
    <p:extLst>
      <p:ext uri="{BB962C8B-B14F-4D97-AF65-F5344CB8AC3E}">
        <p14:creationId xmlns:p14="http://schemas.microsoft.com/office/powerpoint/2010/main" val="80379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26</a:t>
            </a:fld>
            <a:endParaRPr lang="en-US"/>
          </a:p>
        </p:txBody>
      </p:sp>
    </p:spTree>
    <p:extLst>
      <p:ext uri="{BB962C8B-B14F-4D97-AF65-F5344CB8AC3E}">
        <p14:creationId xmlns:p14="http://schemas.microsoft.com/office/powerpoint/2010/main" val="6268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pPr/>
              <a:t>3</a:t>
            </a:fld>
            <a:endParaRPr lang="en-US"/>
          </a:p>
        </p:txBody>
      </p:sp>
    </p:spTree>
    <p:extLst>
      <p:ext uri="{BB962C8B-B14F-4D97-AF65-F5344CB8AC3E}">
        <p14:creationId xmlns:p14="http://schemas.microsoft.com/office/powerpoint/2010/main" val="83609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must see them together.  Particularly, it would be a distortion to see mysticism as opposed to fruitful action, which is the tendency of some, given the importance of our individual and collective work for justice on a global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lifetimes, religious around the world have come to realize our vocation is a special gift to the church.  We have come to a new clarity about our identity:  Religious life is to be mystical and prophetic-----that is the core of who we are for the church and the world. </a:t>
            </a:r>
          </a:p>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pPr/>
              <a:t>4</a:t>
            </a:fld>
            <a:endParaRPr lang="en-US"/>
          </a:p>
        </p:txBody>
      </p:sp>
    </p:spTree>
    <p:extLst>
      <p:ext uri="{BB962C8B-B14F-4D97-AF65-F5344CB8AC3E}">
        <p14:creationId xmlns:p14="http://schemas.microsoft.com/office/powerpoint/2010/main" val="24891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Every time a new form of religious life emerged in history it had these characteristics.</a:t>
            </a:r>
          </a:p>
          <a:p>
            <a:r>
              <a:rPr lang="en-US" sz="1200" b="1" kern="1200" dirty="0">
                <a:solidFill>
                  <a:schemeClr val="tx1"/>
                </a:solidFill>
                <a:effectLst/>
                <a:latin typeface="+mn-lt"/>
                <a:ea typeface="+mn-ea"/>
                <a:cs typeface="+mn-cs"/>
              </a:rPr>
              <a:t>Therefore we can conclude that religious life is a mystical- prophetic life form.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pPr/>
              <a:t>6</a:t>
            </a:fld>
            <a:endParaRPr lang="en-US"/>
          </a:p>
        </p:txBody>
      </p:sp>
    </p:spTree>
    <p:extLst>
      <p:ext uri="{BB962C8B-B14F-4D97-AF65-F5344CB8AC3E}">
        <p14:creationId xmlns:p14="http://schemas.microsoft.com/office/powerpoint/2010/main" val="171053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7</a:t>
            </a:fld>
            <a:endParaRPr lang="en-US"/>
          </a:p>
        </p:txBody>
      </p:sp>
    </p:spTree>
    <p:extLst>
      <p:ext uri="{BB962C8B-B14F-4D97-AF65-F5344CB8AC3E}">
        <p14:creationId xmlns:p14="http://schemas.microsoft.com/office/powerpoint/2010/main" val="186733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Holding to a vision of how it will be </a:t>
            </a:r>
            <a:r>
              <a:rPr lang="en-US" sz="1200" i="1" kern="1200" dirty="0">
                <a:solidFill>
                  <a:schemeClr val="tx1"/>
                </a:solidFill>
                <a:effectLst/>
                <a:latin typeface="+mn-lt"/>
                <a:ea typeface="+mn-ea"/>
                <a:cs typeface="+mn-cs"/>
              </a:rPr>
              <a:t>is the business of prophetic faith.  It is a key mark of Israel's prophets that </a:t>
            </a:r>
            <a:r>
              <a:rPr lang="en-US" sz="1200" b="1" i="1" kern="1200" dirty="0">
                <a:solidFill>
                  <a:schemeClr val="tx1"/>
                </a:solidFill>
                <a:effectLst/>
                <a:latin typeface="+mn-lt"/>
                <a:ea typeface="+mn-ea"/>
                <a:cs typeface="+mn-cs"/>
              </a:rPr>
              <a:t>they held to a vision of an alternative world in season and out of season</a:t>
            </a:r>
            <a:r>
              <a:rPr lang="en-US" sz="1200" i="1" kern="1200" dirty="0">
                <a:solidFill>
                  <a:schemeClr val="tx1"/>
                </a:solidFill>
                <a:effectLst/>
                <a:latin typeface="+mn-lt"/>
                <a:ea typeface="+mn-ea"/>
                <a:cs typeface="+mn-cs"/>
              </a:rPr>
              <a:t>.  And they could hold to such a deep and abiding hope precisely because they understood that the new alternative to come was not to be derived from the present circumstance. </a:t>
            </a:r>
            <a:endParaRPr lang="en-US" dirty="0"/>
          </a:p>
        </p:txBody>
      </p:sp>
      <p:sp>
        <p:nvSpPr>
          <p:cNvPr id="4" name="Slide Number Placeholder 3"/>
          <p:cNvSpPr>
            <a:spLocks noGrp="1"/>
          </p:cNvSpPr>
          <p:nvPr>
            <p:ph type="sldNum" sz="quarter" idx="5"/>
          </p:nvPr>
        </p:nvSpPr>
        <p:spPr/>
        <p:txBody>
          <a:bodyPr/>
          <a:lstStyle/>
          <a:p>
            <a:fld id="{F373A754-75D7-448F-A9B6-9B02685076DE}" type="slidenum">
              <a:rPr lang="es-HN" smtClean="0"/>
              <a:t>10</a:t>
            </a:fld>
            <a:endParaRPr lang="es-HN"/>
          </a:p>
        </p:txBody>
      </p:sp>
    </p:spTree>
    <p:extLst>
      <p:ext uri="{BB962C8B-B14F-4D97-AF65-F5344CB8AC3E}">
        <p14:creationId xmlns:p14="http://schemas.microsoft.com/office/powerpoint/2010/main" val="229147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11</a:t>
            </a:fld>
            <a:endParaRPr lang="en-US"/>
          </a:p>
        </p:txBody>
      </p:sp>
    </p:spTree>
    <p:extLst>
      <p:ext uri="{BB962C8B-B14F-4D97-AF65-F5344CB8AC3E}">
        <p14:creationId xmlns:p14="http://schemas.microsoft.com/office/powerpoint/2010/main" val="26808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12</a:t>
            </a:fld>
            <a:endParaRPr lang="en-US"/>
          </a:p>
        </p:txBody>
      </p:sp>
    </p:spTree>
    <p:extLst>
      <p:ext uri="{BB962C8B-B14F-4D97-AF65-F5344CB8AC3E}">
        <p14:creationId xmlns:p14="http://schemas.microsoft.com/office/powerpoint/2010/main" val="131272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21</a:t>
            </a:fld>
            <a:endParaRPr lang="en-US"/>
          </a:p>
        </p:txBody>
      </p:sp>
    </p:spTree>
    <p:extLst>
      <p:ext uri="{BB962C8B-B14F-4D97-AF65-F5344CB8AC3E}">
        <p14:creationId xmlns:p14="http://schemas.microsoft.com/office/powerpoint/2010/main" val="123047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8558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47116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6380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1794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321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03642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322197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4027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36152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197727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89865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0697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939797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70172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70595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83640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59305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91262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52235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40127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941708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242030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753080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698248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917086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447176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734235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22549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525099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6/18/2020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38769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9288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27829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184468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81454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AF6E2C9B-5FA2-460D-9BE7-B0812FC2A6FF}"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586B75A-687E-405C-8A0B-8D00578BA2C3}" type="datetimeFigureOut">
              <a:rPr lang="en-US" dirty="0"/>
              <a:pPr/>
              <a:t>6/18/2020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7.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6/18/2020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903496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6/18/2020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797781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ved=0ahUKEwjrqd32uc7TAhUCKiYKHbSqBrMQjRwIBw&amp;url=https://yourstory.com/2016/09/future-rich-possibility/&amp;psig=AFQjCNHZo4hNYcJ_bue_T1NYwPjP1bRFAw&amp;ust=149371976440714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X9aDL283TAhVD1CYKHT6TAgsQjRwIBw&amp;url=https://www.youtube.com/watch?v=7Zk8dtd5dlk&amp;psig=AFQjCNFI6cp56jLpfIfblD8qsV4fn6DPpQ&amp;ust=149369444687047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JsbGum-zLAhVJKCYKHby3AX0QjRwIBw&amp;url=http://indianapublicmedia.org/amomentofscience/the-ticking-of-the-hourglass/&amp;bvm=bv.118443451,d.eWE&amp;psig=AFQjCNHNUSBmfiunUQVcAmemkwt18wSgHg&amp;ust=145955785413136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m/url?sa=i&amp;rct=j&amp;q=&amp;esrc=s&amp;frm=1&amp;source=images&amp;cd=&amp;cad=rja&amp;uact=8&amp;ved=0ahUKEwjfpa3Ei8vTAhXBLSYKHeMHCTwQjRwIBw&amp;url=http://www.conceiveeasy.com/get-pregnant/increase-your-chances-of-having-twins/&amp;psig=AFQjCNEqaKLkU2H9nMgqNOWeE-kyjazOpw&amp;ust=149360416243949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enegadechicks.com/the-wage-gap-continues-as-more-elderly-women-live-in-poverty-than-m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V-uzI4bTJAhWG4CYKHakVBsIQjRwIBw&amp;url=http://timewaves.org/2013/01/10/kin-227-blue-rhythmic-hand-accomplish-balance/old-hands-weaving-1-copy-1/&amp;bvm=bv.108194040,d.cWw&amp;psig=AFQjCNFhK7t2jly83q7e3RPOlOSmU8AqIw&amp;ust=144885659339225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vt4yyrcjWAhXEQSYKHXFZBn0QjRwIBw&amp;url=https://www.youtube.com/watch?v=uXdzuz5Q-hs&amp;psig=AFQjCNHDbRWe4_K_Qa6Ho5t6RaEfh_XI4w&amp;ust=15067043900124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yyc_5pqbLAhUMJJQKHZJXAn4QjRwIBw&amp;url=https://www.flickr.com/photos/hckyso/3870006964&amp;bvm=bv.115339255,d.dGo&amp;psig=AFQjCNEEsAbePS2SwzxVBS-LpUdkoWM3bQ&amp;ust=145715590010424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478" y="1752606"/>
            <a:ext cx="10568065" cy="1822514"/>
          </a:xfrm>
        </p:spPr>
        <p:txBody>
          <a:bodyPr>
            <a:noAutofit/>
          </a:bodyPr>
          <a:lstStyle/>
          <a:p>
            <a:br>
              <a:rPr lang="es-CL" dirty="0"/>
            </a:br>
            <a:br>
              <a:rPr lang="es-CL" dirty="0"/>
            </a:br>
            <a:br>
              <a:rPr lang="es-CL" dirty="0"/>
            </a:br>
            <a:br>
              <a:rPr lang="es-CL" dirty="0"/>
            </a:br>
            <a:br>
              <a:rPr lang="es-CL" dirty="0"/>
            </a:br>
            <a:br>
              <a:rPr lang="es-CL" dirty="0"/>
            </a:br>
            <a:br>
              <a:rPr lang="es-CL" dirty="0"/>
            </a:br>
            <a:br>
              <a:rPr lang="es-CL" dirty="0"/>
            </a:br>
            <a:r>
              <a:rPr lang="es-CL" dirty="0"/>
              <a:t>SUMERGIRSE EN LA REALIDAD HUMANA Y SER UNA PRESENCIA TRANSFORMADORA</a:t>
            </a:r>
          </a:p>
        </p:txBody>
      </p:sp>
    </p:spTree>
    <p:extLst>
      <p:ext uri="{BB962C8B-B14F-4D97-AF65-F5344CB8AC3E}">
        <p14:creationId xmlns:p14="http://schemas.microsoft.com/office/powerpoint/2010/main" val="177065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age result for hungry children"/>
          <p:cNvPicPr>
            <a:picLocks noChangeAspect="1" noChangeArrowheads="1"/>
          </p:cNvPicPr>
          <p:nvPr/>
        </p:nvPicPr>
        <p:blipFill>
          <a:blip r:embed="rId3" cstate="print"/>
          <a:srcRect l="17802" r="4634"/>
          <a:stretch>
            <a:fillRect/>
          </a:stretch>
        </p:blipFill>
        <p:spPr bwMode="auto">
          <a:xfrm>
            <a:off x="9086430" y="3532872"/>
            <a:ext cx="2762669" cy="2357720"/>
          </a:xfrm>
          <a:prstGeom prst="rect">
            <a:avLst/>
          </a:prstGeom>
          <a:noFill/>
        </p:spPr>
      </p:pic>
      <p:sp>
        <p:nvSpPr>
          <p:cNvPr id="4" name="Rectángulo 3"/>
          <p:cNvSpPr/>
          <p:nvPr/>
        </p:nvSpPr>
        <p:spPr>
          <a:xfrm>
            <a:off x="526447" y="1123307"/>
            <a:ext cx="8952932" cy="3724096"/>
          </a:xfrm>
          <a:prstGeom prst="rect">
            <a:avLst/>
          </a:prstGeom>
        </p:spPr>
        <p:txBody>
          <a:bodyPr wrap="square">
            <a:spAutoFit/>
          </a:bodyPr>
          <a:lstStyle/>
          <a:p>
            <a:r>
              <a:rPr lang="es-CL" sz="6000" b="1" dirty="0">
                <a:solidFill>
                  <a:srgbClr val="29EB15"/>
                </a:solidFill>
              </a:rPr>
              <a:t>Profeta </a:t>
            </a:r>
            <a:r>
              <a:rPr lang="es-CL" sz="4400" b="1" dirty="0">
                <a:solidFill>
                  <a:srgbClr val="FFFF00"/>
                </a:solidFill>
              </a:rPr>
              <a:t>: alguien que está inmerso en la vida de la gente en un momento y lugar particular interpreta esa situación a la luz del sueño de Dios para la humanidad.</a:t>
            </a:r>
          </a:p>
        </p:txBody>
      </p:sp>
    </p:spTree>
    <p:extLst>
      <p:ext uri="{BB962C8B-B14F-4D97-AF65-F5344CB8AC3E}">
        <p14:creationId xmlns:p14="http://schemas.microsoft.com/office/powerpoint/2010/main" val="347882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anim calcmode="lin" valueType="num">
                                      <p:cBhvr>
                                        <p:cTn id="8" dur="1000" fill="hold"/>
                                        <p:tgtEl>
                                          <p:spTgt spid="73730"/>
                                        </p:tgtEl>
                                        <p:attrNameLst>
                                          <p:attrName>ppt_x</p:attrName>
                                        </p:attrNameLst>
                                      </p:cBhvr>
                                      <p:tavLst>
                                        <p:tav tm="0">
                                          <p:val>
                                            <p:strVal val="#ppt_x"/>
                                          </p:val>
                                        </p:tav>
                                        <p:tav tm="100000">
                                          <p:val>
                                            <p:strVal val="#ppt_x"/>
                                          </p:val>
                                        </p:tav>
                                      </p:tavLst>
                                    </p:anim>
                                    <p:anim calcmode="lin" valueType="num">
                                      <p:cBhvr>
                                        <p:cTn id="9" dur="1000" fill="hold"/>
                                        <p:tgtEl>
                                          <p:spTgt spid="737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726" y="419726"/>
            <a:ext cx="10234256" cy="3995430"/>
          </a:xfrm>
        </p:spPr>
        <p:txBody>
          <a:bodyPr>
            <a:normAutofit/>
          </a:bodyPr>
          <a:lstStyle/>
          <a:p>
            <a:pPr algn="just"/>
            <a:r>
              <a:rPr lang="es-CL" sz="3600" b="1" dirty="0">
                <a:solidFill>
                  <a:srgbClr val="FFFF00"/>
                </a:solidFill>
              </a:rPr>
              <a:t>"Los profetas eran más que críticos sociales. Sostenían una visión enraizada en nada más que la promesa de Dios. En medio de la desesperanza de la derrota y del juicio ineludible, siguen articulando una visión alternativa para el futuro".</a:t>
            </a:r>
          </a:p>
          <a:p>
            <a:pPr algn="just"/>
            <a:endParaRPr lang="es-CL" sz="3200" b="1" dirty="0">
              <a:solidFill>
                <a:schemeClr val="tx1"/>
              </a:solidFill>
            </a:endParaRPr>
          </a:p>
          <a:p>
            <a:pPr algn="just"/>
            <a:r>
              <a:rPr lang="en-US" sz="3200" b="1" dirty="0">
                <a:solidFill>
                  <a:schemeClr val="tx1"/>
                </a:solidFill>
              </a:rPr>
              <a:t> Brueggemann</a:t>
            </a:r>
          </a:p>
        </p:txBody>
      </p:sp>
      <p:pic>
        <p:nvPicPr>
          <p:cNvPr id="135170" name="Picture 2" descr="Image result for Future">
            <a:hlinkClick r:id="rId3"/>
          </p:cNvPr>
          <p:cNvPicPr>
            <a:picLocks noChangeAspect="1" noChangeArrowheads="1"/>
          </p:cNvPicPr>
          <p:nvPr/>
        </p:nvPicPr>
        <p:blipFill>
          <a:blip r:embed="rId4" cstate="print"/>
          <a:srcRect/>
          <a:stretch>
            <a:fillRect/>
          </a:stretch>
        </p:blipFill>
        <p:spPr bwMode="auto">
          <a:xfrm>
            <a:off x="4170231" y="4524339"/>
            <a:ext cx="4287382" cy="2132973"/>
          </a:xfrm>
          <a:prstGeom prst="rect">
            <a:avLst/>
          </a:prstGeom>
          <a:noFill/>
        </p:spPr>
      </p:pic>
    </p:spTree>
    <p:extLst>
      <p:ext uri="{BB962C8B-B14F-4D97-AF65-F5344CB8AC3E}">
        <p14:creationId xmlns:p14="http://schemas.microsoft.com/office/powerpoint/2010/main" val="368432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5170"/>
                                        </p:tgtEl>
                                        <p:attrNameLst>
                                          <p:attrName>style.visibility</p:attrName>
                                        </p:attrNameLst>
                                      </p:cBhvr>
                                      <p:to>
                                        <p:strVal val="visible"/>
                                      </p:to>
                                    </p:set>
                                    <p:animEffect transition="in" filter="fade">
                                      <p:cBhvr>
                                        <p:cTn id="21" dur="1000"/>
                                        <p:tgtEl>
                                          <p:spTgt spid="135170"/>
                                        </p:tgtEl>
                                      </p:cBhvr>
                                    </p:animEffect>
                                    <p:anim calcmode="lin" valueType="num">
                                      <p:cBhvr>
                                        <p:cTn id="22" dur="1000" fill="hold"/>
                                        <p:tgtEl>
                                          <p:spTgt spid="135170"/>
                                        </p:tgtEl>
                                        <p:attrNameLst>
                                          <p:attrName>ppt_x</p:attrName>
                                        </p:attrNameLst>
                                      </p:cBhvr>
                                      <p:tavLst>
                                        <p:tav tm="0">
                                          <p:val>
                                            <p:strVal val="#ppt_x"/>
                                          </p:val>
                                        </p:tav>
                                        <p:tav tm="100000">
                                          <p:val>
                                            <p:strVal val="#ppt_x"/>
                                          </p:val>
                                        </p:tav>
                                      </p:tavLst>
                                    </p:anim>
                                    <p:anim calcmode="lin" valueType="num">
                                      <p:cBhvr>
                                        <p:cTn id="23" dur="1000" fill="hold"/>
                                        <p:tgtEl>
                                          <p:spTgt spid="135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Image result for suffering children">
            <a:hlinkClick r:id="rId3"/>
          </p:cNvPr>
          <p:cNvPicPr>
            <a:picLocks noChangeAspect="1" noChangeArrowheads="1"/>
          </p:cNvPicPr>
          <p:nvPr/>
        </p:nvPicPr>
        <p:blipFill>
          <a:blip r:embed="rId4" cstate="print"/>
          <a:srcRect/>
          <a:stretch>
            <a:fillRect/>
          </a:stretch>
        </p:blipFill>
        <p:spPr bwMode="auto">
          <a:xfrm>
            <a:off x="8175417" y="3906520"/>
            <a:ext cx="3935304" cy="2951480"/>
          </a:xfrm>
          <a:prstGeom prst="rect">
            <a:avLst/>
          </a:prstGeom>
          <a:ln>
            <a:noFill/>
          </a:ln>
          <a:effectLst>
            <a:softEdge rad="112500"/>
          </a:effectLst>
        </p:spPr>
      </p:pic>
      <p:sp>
        <p:nvSpPr>
          <p:cNvPr id="2" name="Rectángulo 1"/>
          <p:cNvSpPr/>
          <p:nvPr/>
        </p:nvSpPr>
        <p:spPr>
          <a:xfrm>
            <a:off x="510769" y="900914"/>
            <a:ext cx="7486099" cy="4832092"/>
          </a:xfrm>
          <a:prstGeom prst="rect">
            <a:avLst/>
          </a:prstGeom>
        </p:spPr>
        <p:txBody>
          <a:bodyPr wrap="square">
            <a:spAutoFit/>
          </a:bodyPr>
          <a:lstStyle/>
          <a:p>
            <a:pPr>
              <a:buNone/>
            </a:pPr>
            <a:r>
              <a:rPr lang="es-CL" sz="3600" b="1" dirty="0">
                <a:solidFill>
                  <a:srgbClr val="FFFF00"/>
                </a:solidFill>
                <a:latin typeface="Arial" pitchFamily="34" charset="0"/>
                <a:cs typeface="Arial" pitchFamily="34" charset="0"/>
              </a:rPr>
              <a:t>"</a:t>
            </a:r>
            <a:r>
              <a:rPr lang="es-CL" sz="3200" b="1" dirty="0">
                <a:solidFill>
                  <a:srgbClr val="FFFF00"/>
                </a:solidFill>
                <a:latin typeface="Arial" pitchFamily="34" charset="0"/>
                <a:cs typeface="Arial" pitchFamily="34" charset="0"/>
              </a:rPr>
              <a:t>De hecho, su vida emocional respondía en gran medida al dolor que veían en el mundo que los rodeaba. Pero nunca confundieron las posibilidades presentes con la imposibilidad </a:t>
            </a:r>
            <a:r>
              <a:rPr lang="es-CL" sz="3600" b="1" dirty="0">
                <a:solidFill>
                  <a:srgbClr val="FFFF00"/>
                </a:solidFill>
                <a:latin typeface="Arial" pitchFamily="34" charset="0"/>
                <a:cs typeface="Arial" pitchFamily="34" charset="0"/>
              </a:rPr>
              <a:t>divina”.</a:t>
            </a:r>
          </a:p>
          <a:p>
            <a:pPr>
              <a:buNone/>
            </a:pPr>
            <a:endParaRPr lang="es-CL" sz="3600" b="1" dirty="0">
              <a:solidFill>
                <a:srgbClr val="FFFF00"/>
              </a:solidFill>
              <a:latin typeface="Arial" pitchFamily="34" charset="0"/>
              <a:cs typeface="Arial" pitchFamily="34" charset="0"/>
            </a:endParaRPr>
          </a:p>
          <a:p>
            <a:pPr>
              <a:buNone/>
            </a:pPr>
            <a:endParaRPr lang="es-CL" sz="3600" b="1" dirty="0">
              <a:solidFill>
                <a:srgbClr val="FFFF00"/>
              </a:solidFill>
              <a:latin typeface="Arial" pitchFamily="34" charset="0"/>
              <a:cs typeface="Arial" pitchFamily="34" charset="0"/>
            </a:endParaRPr>
          </a:p>
          <a:p>
            <a:pPr>
              <a:buNone/>
            </a:pPr>
            <a:r>
              <a:rPr lang="en-US" sz="3600" b="1" dirty="0">
                <a:solidFill>
                  <a:srgbClr val="FFFF00"/>
                </a:solidFill>
                <a:latin typeface="Arial" pitchFamily="34" charset="0"/>
                <a:cs typeface="Arial" pitchFamily="34" charset="0"/>
              </a:rPr>
              <a:t>Brueggemann</a:t>
            </a:r>
          </a:p>
        </p:txBody>
      </p:sp>
    </p:spTree>
    <p:extLst>
      <p:ext uri="{BB962C8B-B14F-4D97-AF65-F5344CB8AC3E}">
        <p14:creationId xmlns:p14="http://schemas.microsoft.com/office/powerpoint/2010/main" val="2671401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fade">
                                      <p:cBhvr>
                                        <p:cTn id="7" dur="1000"/>
                                        <p:tgtEl>
                                          <p:spTgt spid="131076"/>
                                        </p:tgtEl>
                                      </p:cBhvr>
                                    </p:animEffect>
                                    <p:anim calcmode="lin" valueType="num">
                                      <p:cBhvr>
                                        <p:cTn id="8" dur="1000" fill="hold"/>
                                        <p:tgtEl>
                                          <p:spTgt spid="131076"/>
                                        </p:tgtEl>
                                        <p:attrNameLst>
                                          <p:attrName>ppt_x</p:attrName>
                                        </p:attrNameLst>
                                      </p:cBhvr>
                                      <p:tavLst>
                                        <p:tav tm="0">
                                          <p:val>
                                            <p:strVal val="#ppt_x"/>
                                          </p:val>
                                        </p:tav>
                                        <p:tav tm="100000">
                                          <p:val>
                                            <p:strVal val="#ppt_x"/>
                                          </p:val>
                                        </p:tav>
                                      </p:tavLst>
                                    </p:anim>
                                    <p:anim calcmode="lin" valueType="num">
                                      <p:cBhvr>
                                        <p:cTn id="9" dur="1000" fill="hold"/>
                                        <p:tgtEl>
                                          <p:spTgt spid="131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1B833F-C636-4D81-A606-8AD8FC40ED8A}"/>
              </a:ext>
            </a:extLst>
          </p:cNvPr>
          <p:cNvSpPr>
            <a:spLocks noGrp="1"/>
          </p:cNvSpPr>
          <p:nvPr>
            <p:ph idx="1"/>
          </p:nvPr>
        </p:nvSpPr>
        <p:spPr>
          <a:xfrm>
            <a:off x="839216" y="2109305"/>
            <a:ext cx="11092954" cy="2639390"/>
          </a:xfrm>
        </p:spPr>
        <p:txBody>
          <a:bodyPr>
            <a:normAutofit fontScale="85000" lnSpcReduction="10000"/>
          </a:bodyPr>
          <a:lstStyle/>
          <a:p>
            <a:pPr marL="0" indent="0">
              <a:buNone/>
            </a:pPr>
            <a:endParaRPr lang="en-US" sz="6200" b="1" dirty="0">
              <a:solidFill>
                <a:srgbClr val="FFFF00"/>
              </a:solidFill>
              <a:latin typeface="Arial Black" panose="020B0A04020102020204" pitchFamily="34" charset="0"/>
            </a:endParaRPr>
          </a:p>
          <a:p>
            <a:pPr marL="0" indent="0">
              <a:buNone/>
            </a:pPr>
            <a:endParaRPr lang="en-US" sz="5400" b="1" dirty="0">
              <a:solidFill>
                <a:srgbClr val="FFFF00"/>
              </a:solidFill>
              <a:latin typeface="Arial Black" panose="020B0A04020102020204" pitchFamily="34" charset="0"/>
            </a:endParaRPr>
          </a:p>
          <a:p>
            <a:pPr marL="0" indent="0">
              <a:buNone/>
            </a:pPr>
            <a:r>
              <a:rPr lang="en-US" sz="6600" b="1" dirty="0"/>
              <a:t>MISTICISMO DE OJOS ABIERTOS </a:t>
            </a:r>
            <a:endParaRPr lang="es-HN" sz="6600" b="1" dirty="0">
              <a:solidFill>
                <a:schemeClr val="tx1"/>
              </a:solidFill>
            </a:endParaRPr>
          </a:p>
        </p:txBody>
      </p:sp>
    </p:spTree>
    <p:extLst>
      <p:ext uri="{BB962C8B-B14F-4D97-AF65-F5344CB8AC3E}">
        <p14:creationId xmlns:p14="http://schemas.microsoft.com/office/powerpoint/2010/main" val="1885312904"/>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0490" y="842328"/>
            <a:ext cx="8317662" cy="923330"/>
          </a:xfrm>
          <a:prstGeom prst="rect">
            <a:avLst/>
          </a:prstGeom>
        </p:spPr>
        <p:txBody>
          <a:bodyPr wrap="none">
            <a:spAutoFit/>
          </a:bodyPr>
          <a:lstStyle/>
          <a:p>
            <a:r>
              <a:rPr lang="es-CL" sz="3600" dirty="0"/>
              <a:t>Papa Francisco - Año de la Vida Consagrada:</a:t>
            </a:r>
          </a:p>
          <a:p>
            <a:endParaRPr lang="es-CL" dirty="0"/>
          </a:p>
        </p:txBody>
      </p:sp>
      <p:sp>
        <p:nvSpPr>
          <p:cNvPr id="3" name="Rectángulo 2"/>
          <p:cNvSpPr/>
          <p:nvPr/>
        </p:nvSpPr>
        <p:spPr>
          <a:xfrm>
            <a:off x="996287" y="1994300"/>
            <a:ext cx="9280478" cy="4401205"/>
          </a:xfrm>
          <a:prstGeom prst="rect">
            <a:avLst/>
          </a:prstGeom>
        </p:spPr>
        <p:txBody>
          <a:bodyPr wrap="square">
            <a:spAutoFit/>
          </a:bodyPr>
          <a:lstStyle/>
          <a:p>
            <a:r>
              <a:rPr lang="es-CL" sz="4000" b="1" dirty="0"/>
              <a:t>"Los consagrados y las consagradas están llamados a vivir el carisma de la profecía. Los profetas reciben de Dios la capacidad de escudriñar los tiempos en que viven e interpretar los acontecimientos; son como centinelas que velan en la noche y sienten la llegada del amanecer.</a:t>
            </a:r>
          </a:p>
        </p:txBody>
      </p:sp>
    </p:spTree>
    <p:extLst>
      <p:ext uri="{BB962C8B-B14F-4D97-AF65-F5344CB8AC3E}">
        <p14:creationId xmlns:p14="http://schemas.microsoft.com/office/powerpoint/2010/main" val="417943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4149" y="379822"/>
            <a:ext cx="10549720" cy="6186309"/>
          </a:xfrm>
          <a:prstGeom prst="rect">
            <a:avLst/>
          </a:prstGeom>
        </p:spPr>
        <p:txBody>
          <a:bodyPr wrap="square">
            <a:spAutoFit/>
          </a:bodyPr>
          <a:lstStyle/>
          <a:p>
            <a:r>
              <a:rPr lang="es-CL" sz="4400" b="1" dirty="0"/>
              <a:t>Los profetas conocen a Dios y conocen a los hombres y mujeres que son sus hermanos y hermanas. Son capaces de discernir y denunciar el mal del pecado y la injusticia. Debido a que son libres, no están en deuda con nadie más que con Dios, y no tienen otro interés que Dios. Los profetas tienden a estar del lado de los pobres e impotentes, porque saben que Dios mismo está de su parte».</a:t>
            </a:r>
          </a:p>
        </p:txBody>
      </p:sp>
    </p:spTree>
    <p:extLst>
      <p:ext uri="{BB962C8B-B14F-4D97-AF65-F5344CB8AC3E}">
        <p14:creationId xmlns:p14="http://schemas.microsoft.com/office/powerpoint/2010/main" val="390656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8394" y="139348"/>
            <a:ext cx="9908273" cy="1200329"/>
          </a:xfrm>
          <a:prstGeom prst="rect">
            <a:avLst/>
          </a:prstGeom>
        </p:spPr>
        <p:txBody>
          <a:bodyPr wrap="square">
            <a:spAutoFit/>
          </a:bodyPr>
          <a:lstStyle/>
          <a:p>
            <a:r>
              <a:rPr lang="es-CL" sz="3600" dirty="0">
                <a:solidFill>
                  <a:srgbClr val="29EB15"/>
                </a:solidFill>
              </a:rPr>
              <a:t>En la vida religiosa nosotras tenemos que reflexionar, no sólo en términos de lo que hacemos… pero</a:t>
            </a:r>
          </a:p>
        </p:txBody>
      </p:sp>
      <p:sp>
        <p:nvSpPr>
          <p:cNvPr id="3" name="Rectángulo 2"/>
          <p:cNvSpPr/>
          <p:nvPr/>
        </p:nvSpPr>
        <p:spPr>
          <a:xfrm>
            <a:off x="1187355" y="1699441"/>
            <a:ext cx="9130352" cy="5262979"/>
          </a:xfrm>
          <a:prstGeom prst="rect">
            <a:avLst/>
          </a:prstGeom>
        </p:spPr>
        <p:txBody>
          <a:bodyPr wrap="square">
            <a:spAutoFit/>
          </a:bodyPr>
          <a:lstStyle/>
          <a:p>
            <a:r>
              <a:rPr lang="es-CL" sz="2800" dirty="0">
                <a:solidFill>
                  <a:srgbClr val="FFFF00"/>
                </a:solidFill>
              </a:rPr>
              <a:t>Lo que creemos sobre el Reino de Dios Donde vivimos </a:t>
            </a:r>
          </a:p>
          <a:p>
            <a:pPr marL="285750" indent="-285750">
              <a:buFontTx/>
              <a:buChar char="-"/>
            </a:pPr>
            <a:r>
              <a:rPr lang="es-CL" sz="2800" dirty="0">
                <a:solidFill>
                  <a:srgbClr val="FFFF00"/>
                </a:solidFill>
              </a:rPr>
              <a:t>donde nos ubicamos</a:t>
            </a:r>
          </a:p>
          <a:p>
            <a:pPr marL="285750" indent="-285750">
              <a:buFontTx/>
              <a:buChar char="-"/>
            </a:pPr>
            <a:r>
              <a:rPr lang="es-CL" sz="2800" dirty="0">
                <a:solidFill>
                  <a:srgbClr val="FFFF00"/>
                </a:solidFill>
              </a:rPr>
              <a:t> Cómo vivimos juntos </a:t>
            </a:r>
          </a:p>
          <a:p>
            <a:pPr marL="285750" indent="-285750">
              <a:buFontTx/>
              <a:buChar char="-"/>
            </a:pPr>
            <a:r>
              <a:rPr lang="es-CL" sz="2800" dirty="0">
                <a:solidFill>
                  <a:srgbClr val="FFFF00"/>
                </a:solidFill>
              </a:rPr>
              <a:t>Cómo entendemos los votos. </a:t>
            </a:r>
          </a:p>
          <a:p>
            <a:pPr marL="285750" indent="-285750">
              <a:buFontTx/>
              <a:buChar char="-"/>
            </a:pPr>
            <a:r>
              <a:rPr lang="es-CL" sz="2800" dirty="0">
                <a:solidFill>
                  <a:srgbClr val="FFFF00"/>
                </a:solidFill>
              </a:rPr>
              <a:t>Cómo leemos las escrituras </a:t>
            </a:r>
          </a:p>
          <a:p>
            <a:pPr marL="285750" indent="-285750">
              <a:buFontTx/>
              <a:buChar char="-"/>
            </a:pPr>
            <a:r>
              <a:rPr lang="es-CL" sz="2800" dirty="0">
                <a:solidFill>
                  <a:srgbClr val="FFFF00"/>
                </a:solidFill>
              </a:rPr>
              <a:t>Espiritualidad </a:t>
            </a:r>
          </a:p>
          <a:p>
            <a:pPr marL="285750" indent="-285750">
              <a:buFontTx/>
              <a:buChar char="-"/>
            </a:pPr>
            <a:r>
              <a:rPr lang="es-CL" sz="2800" dirty="0">
                <a:solidFill>
                  <a:srgbClr val="FFFF00"/>
                </a:solidFill>
              </a:rPr>
              <a:t>Visión de la iglesia </a:t>
            </a:r>
          </a:p>
          <a:p>
            <a:pPr marL="285750" indent="-285750">
              <a:buFontTx/>
              <a:buChar char="-"/>
            </a:pPr>
            <a:r>
              <a:rPr lang="es-CL" sz="2800" dirty="0">
                <a:solidFill>
                  <a:srgbClr val="FFFF00"/>
                </a:solidFill>
              </a:rPr>
              <a:t>Comprensión del mundo</a:t>
            </a:r>
          </a:p>
          <a:p>
            <a:pPr marL="285750" indent="-285750">
              <a:buFontTx/>
              <a:buChar char="-"/>
            </a:pPr>
            <a:r>
              <a:rPr lang="es-CL" sz="2800" dirty="0">
                <a:solidFill>
                  <a:srgbClr val="FFFF00"/>
                </a:solidFill>
              </a:rPr>
              <a:t> Cómo preparamos a la gente para el ministerio futuro qué ministerio se necesitará. </a:t>
            </a:r>
          </a:p>
          <a:p>
            <a:pPr marL="285750" indent="-285750">
              <a:buFontTx/>
              <a:buChar char="-"/>
            </a:pPr>
            <a:r>
              <a:rPr lang="es-CL" sz="2800" dirty="0">
                <a:solidFill>
                  <a:srgbClr val="FFFF00"/>
                </a:solidFill>
              </a:rPr>
              <a:t>Cómo nos vemos en relación con el planeta/ cosmos Otros….</a:t>
            </a:r>
          </a:p>
        </p:txBody>
      </p:sp>
    </p:spTree>
    <p:extLst>
      <p:ext uri="{BB962C8B-B14F-4D97-AF65-F5344CB8AC3E}">
        <p14:creationId xmlns:p14="http://schemas.microsoft.com/office/powerpoint/2010/main" val="220317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9" descr="MPj04318230000[1]"/>
          <p:cNvPicPr>
            <a:picLocks noChangeAspect="1" noChangeArrowheads="1"/>
          </p:cNvPicPr>
          <p:nvPr/>
        </p:nvPicPr>
        <p:blipFill>
          <a:blip r:embed="rId2" cstate="print"/>
          <a:srcRect/>
          <a:stretch>
            <a:fillRect/>
          </a:stretch>
        </p:blipFill>
        <p:spPr bwMode="auto">
          <a:xfrm>
            <a:off x="6844488" y="3640987"/>
            <a:ext cx="4419600" cy="2944813"/>
          </a:xfrm>
          <a:prstGeom prst="rect">
            <a:avLst/>
          </a:prstGeom>
          <a:noFill/>
          <a:ln w="9525">
            <a:noFill/>
            <a:miter lim="800000"/>
            <a:headEnd/>
            <a:tailEnd/>
          </a:ln>
        </p:spPr>
      </p:pic>
      <p:sp>
        <p:nvSpPr>
          <p:cNvPr id="2" name="Rectángulo 1"/>
          <p:cNvSpPr/>
          <p:nvPr/>
        </p:nvSpPr>
        <p:spPr>
          <a:xfrm>
            <a:off x="427630" y="887497"/>
            <a:ext cx="6416858" cy="3970318"/>
          </a:xfrm>
          <a:prstGeom prst="rect">
            <a:avLst/>
          </a:prstGeom>
        </p:spPr>
        <p:txBody>
          <a:bodyPr wrap="square">
            <a:spAutoFit/>
          </a:bodyPr>
          <a:lstStyle/>
          <a:p>
            <a:r>
              <a:rPr lang="es-CL" sz="3600" b="1" dirty="0">
                <a:solidFill>
                  <a:srgbClr val="FFFF00"/>
                </a:solidFill>
              </a:rPr>
              <a:t>"El mundo necesita mujeres contemplativas (hombres) que vean el mundo como Dios ve el mundo y así critiquen cualquier sistema, ya sea iglesia o estado, que niegue a cualquier pueblo la plenitud de la creación".</a:t>
            </a:r>
            <a:r>
              <a:rPr lang="es-CL" sz="3600" dirty="0">
                <a:solidFill>
                  <a:srgbClr val="FFFF00"/>
                </a:solidFill>
              </a:rPr>
              <a:t> </a:t>
            </a:r>
            <a:r>
              <a:rPr lang="es-CL" sz="3600" dirty="0" err="1">
                <a:solidFill>
                  <a:srgbClr val="FFFF00"/>
                </a:solidFill>
              </a:rPr>
              <a:t>Chittister</a:t>
            </a:r>
            <a:endParaRPr lang="es-CL" sz="3600" dirty="0">
              <a:solidFill>
                <a:srgbClr val="FFFF00"/>
              </a:solidFill>
            </a:endParaRPr>
          </a:p>
        </p:txBody>
      </p:sp>
    </p:spTree>
    <p:extLst>
      <p:ext uri="{BB962C8B-B14F-4D97-AF65-F5344CB8AC3E}">
        <p14:creationId xmlns:p14="http://schemas.microsoft.com/office/powerpoint/2010/main" val="5380878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1000"/>
                                        <p:tgtEl>
                                          <p:spTgt spid="64515"/>
                                        </p:tgtEl>
                                      </p:cBhvr>
                                    </p:animEffect>
                                    <p:anim calcmode="lin" valueType="num">
                                      <p:cBhvr>
                                        <p:cTn id="8" dur="1000" fill="hold"/>
                                        <p:tgtEl>
                                          <p:spTgt spid="64515"/>
                                        </p:tgtEl>
                                        <p:attrNameLst>
                                          <p:attrName>ppt_x</p:attrName>
                                        </p:attrNameLst>
                                      </p:cBhvr>
                                      <p:tavLst>
                                        <p:tav tm="0">
                                          <p:val>
                                            <p:strVal val="#ppt_x"/>
                                          </p:val>
                                        </p:tav>
                                        <p:tav tm="100000">
                                          <p:val>
                                            <p:strVal val="#ppt_x"/>
                                          </p:val>
                                        </p:tav>
                                      </p:tavLst>
                                    </p:anim>
                                    <p:anim calcmode="lin" valueType="num">
                                      <p:cBhvr>
                                        <p:cTn id="9" dur="1000" fill="hold"/>
                                        <p:tgtEl>
                                          <p:spTgt spid="645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1"/>
          </p:nvPr>
        </p:nvSpPr>
        <p:spPr>
          <a:xfrm>
            <a:off x="287299" y="453890"/>
            <a:ext cx="11474311" cy="3927042"/>
          </a:xfrm>
        </p:spPr>
        <p:txBody>
          <a:bodyPr>
            <a:normAutofit/>
          </a:bodyPr>
          <a:lstStyle/>
          <a:p>
            <a:pPr eaLnBrk="1" hangingPunct="1">
              <a:buFont typeface="Wingdings" pitchFamily="2" charset="2"/>
              <a:buNone/>
              <a:defRPr/>
            </a:pPr>
            <a:r>
              <a:rPr lang="en-US" sz="4400" dirty="0">
                <a:solidFill>
                  <a:schemeClr val="tx1"/>
                </a:solidFill>
                <a:latin typeface="Impress BT" pitchFamily="66" charset="0"/>
              </a:rPr>
              <a:t> </a:t>
            </a:r>
          </a:p>
          <a:p>
            <a:pPr eaLnBrk="1" hangingPunct="1">
              <a:buFont typeface="Wingdings" pitchFamily="2" charset="2"/>
              <a:buNone/>
              <a:defRPr/>
            </a:pPr>
            <a:r>
              <a:rPr lang="en-US" sz="2400" dirty="0">
                <a:solidFill>
                  <a:schemeClr val="accent1">
                    <a:lumMod val="50000"/>
                  </a:schemeClr>
                </a:solidFill>
              </a:rPr>
              <a:t>OMI</a:t>
            </a:r>
            <a:endParaRPr lang="en-US" sz="2800" dirty="0">
              <a:solidFill>
                <a:schemeClr val="accent1">
                  <a:lumMod val="50000"/>
                </a:schemeClr>
              </a:solidFill>
            </a:endParaRPr>
          </a:p>
        </p:txBody>
      </p:sp>
      <p:pic>
        <p:nvPicPr>
          <p:cNvPr id="45059" name="Picture 4" descr="MPj04383960000[1]"/>
          <p:cNvPicPr>
            <a:picLocks noChangeAspect="1" noChangeArrowheads="1"/>
          </p:cNvPicPr>
          <p:nvPr/>
        </p:nvPicPr>
        <p:blipFill>
          <a:blip r:embed="rId2" cstate="print"/>
          <a:srcRect t="18571"/>
          <a:stretch>
            <a:fillRect/>
          </a:stretch>
        </p:blipFill>
        <p:spPr bwMode="auto">
          <a:xfrm>
            <a:off x="8550271" y="3429000"/>
            <a:ext cx="3094381" cy="3252037"/>
          </a:xfrm>
          <a:prstGeom prst="rect">
            <a:avLst/>
          </a:prstGeom>
          <a:ln>
            <a:noFill/>
          </a:ln>
          <a:effectLst>
            <a:softEdge rad="112500"/>
          </a:effectLst>
        </p:spPr>
      </p:pic>
      <p:sp>
        <p:nvSpPr>
          <p:cNvPr id="2" name="Rectángulo 1"/>
          <p:cNvSpPr/>
          <p:nvPr/>
        </p:nvSpPr>
        <p:spPr>
          <a:xfrm>
            <a:off x="547348" y="453890"/>
            <a:ext cx="8365382" cy="5509200"/>
          </a:xfrm>
          <a:prstGeom prst="rect">
            <a:avLst/>
          </a:prstGeom>
        </p:spPr>
        <p:txBody>
          <a:bodyPr wrap="square">
            <a:spAutoFit/>
          </a:bodyPr>
          <a:lstStyle/>
          <a:p>
            <a:r>
              <a:rPr lang="es-CL" sz="4400" b="1" dirty="0">
                <a:solidFill>
                  <a:srgbClr val="FFFF00"/>
                </a:solidFill>
              </a:rPr>
              <a:t>Ser religioso hoy es vivir en cierta soledad moral. Es ser lo que los sociólogos llaman una "minoría cognitiva", es decir, ser religioso hoy es estar fuera de la conciencia dominante. </a:t>
            </a:r>
          </a:p>
          <a:p>
            <a:endParaRPr lang="es-CL" sz="4400" b="1" dirty="0">
              <a:solidFill>
                <a:srgbClr val="FFFF00"/>
              </a:solidFill>
            </a:endParaRPr>
          </a:p>
          <a:p>
            <a:r>
              <a:rPr lang="es-CL" sz="4400" b="1" dirty="0">
                <a:solidFill>
                  <a:srgbClr val="FFFF00"/>
                </a:solidFill>
              </a:rPr>
              <a:t>Ron </a:t>
            </a:r>
            <a:r>
              <a:rPr lang="es-CL" sz="4400" b="1" dirty="0" err="1">
                <a:solidFill>
                  <a:srgbClr val="FFFF00"/>
                </a:solidFill>
              </a:rPr>
              <a:t>Rolheiser</a:t>
            </a:r>
            <a:r>
              <a:rPr lang="es-CL" sz="4400" b="1" dirty="0">
                <a:solidFill>
                  <a:srgbClr val="FFFF00"/>
                </a:solidFill>
              </a:rPr>
              <a:t> </a:t>
            </a:r>
          </a:p>
        </p:txBody>
      </p:sp>
    </p:spTree>
    <p:extLst>
      <p:ext uri="{BB962C8B-B14F-4D97-AF65-F5344CB8AC3E}">
        <p14:creationId xmlns:p14="http://schemas.microsoft.com/office/powerpoint/2010/main" val="436225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fade">
                                      <p:cBhvr>
                                        <p:cTn id="7" dur="1000"/>
                                        <p:tgtEl>
                                          <p:spTgt spid="197635">
                                            <p:txEl>
                                              <p:pRg st="0" end="0"/>
                                            </p:txEl>
                                          </p:spTgt>
                                        </p:tgtEl>
                                      </p:cBhvr>
                                    </p:animEffect>
                                    <p:anim calcmode="lin" valueType="num">
                                      <p:cBhvr>
                                        <p:cTn id="8" dur="1000" fill="hold"/>
                                        <p:tgtEl>
                                          <p:spTgt spid="197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7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7635">
                                            <p:txEl>
                                              <p:pRg st="1" end="1"/>
                                            </p:txEl>
                                          </p:spTgt>
                                        </p:tgtEl>
                                        <p:attrNameLst>
                                          <p:attrName>style.visibility</p:attrName>
                                        </p:attrNameLst>
                                      </p:cBhvr>
                                      <p:to>
                                        <p:strVal val="visible"/>
                                      </p:to>
                                    </p:set>
                                    <p:animEffect transition="in" filter="fade">
                                      <p:cBhvr>
                                        <p:cTn id="14" dur="1000"/>
                                        <p:tgtEl>
                                          <p:spTgt spid="197635">
                                            <p:txEl>
                                              <p:pRg st="1" end="1"/>
                                            </p:txEl>
                                          </p:spTgt>
                                        </p:tgtEl>
                                      </p:cBhvr>
                                    </p:animEffect>
                                    <p:anim calcmode="lin" valueType="num">
                                      <p:cBhvr>
                                        <p:cTn id="15" dur="10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7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059"/>
                                        </p:tgtEl>
                                        <p:attrNameLst>
                                          <p:attrName>style.visibility</p:attrName>
                                        </p:attrNameLst>
                                      </p:cBhvr>
                                      <p:to>
                                        <p:strVal val="visible"/>
                                      </p:to>
                                    </p:set>
                                    <p:animEffect transition="in" filter="fade">
                                      <p:cBhvr>
                                        <p:cTn id="21" dur="1000"/>
                                        <p:tgtEl>
                                          <p:spTgt spid="45059"/>
                                        </p:tgtEl>
                                      </p:cBhvr>
                                    </p:animEffect>
                                    <p:anim calcmode="lin" valueType="num">
                                      <p:cBhvr>
                                        <p:cTn id="22" dur="1000" fill="hold"/>
                                        <p:tgtEl>
                                          <p:spTgt spid="45059"/>
                                        </p:tgtEl>
                                        <p:attrNameLst>
                                          <p:attrName>ppt_x</p:attrName>
                                        </p:attrNameLst>
                                      </p:cBhvr>
                                      <p:tavLst>
                                        <p:tav tm="0">
                                          <p:val>
                                            <p:strVal val="#ppt_x"/>
                                          </p:val>
                                        </p:tav>
                                        <p:tav tm="100000">
                                          <p:val>
                                            <p:strVal val="#ppt_x"/>
                                          </p:val>
                                        </p:tav>
                                      </p:tavLst>
                                    </p:anim>
                                    <p:anim calcmode="lin" valueType="num">
                                      <p:cBhvr>
                                        <p:cTn id="23" dur="1000" fill="hold"/>
                                        <p:tgtEl>
                                          <p:spTgt spid="45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Image result for elderly person praying"/>
          <p:cNvPicPr>
            <a:picLocks noChangeAspect="1" noChangeArrowheads="1"/>
          </p:cNvPicPr>
          <p:nvPr/>
        </p:nvPicPr>
        <p:blipFill>
          <a:blip r:embed="rId2" cstate="print"/>
          <a:srcRect/>
          <a:stretch>
            <a:fillRect/>
          </a:stretch>
        </p:blipFill>
        <p:spPr bwMode="auto">
          <a:xfrm>
            <a:off x="2326695" y="465138"/>
            <a:ext cx="4820978" cy="3211513"/>
          </a:xfrm>
          <a:prstGeom prst="rect">
            <a:avLst/>
          </a:prstGeom>
          <a:noFill/>
        </p:spPr>
      </p:pic>
      <p:pic>
        <p:nvPicPr>
          <p:cNvPr id="310276" name="Picture 4" descr="Image result for elderly person praying"/>
          <p:cNvPicPr>
            <a:picLocks noChangeAspect="1" noChangeArrowheads="1"/>
          </p:cNvPicPr>
          <p:nvPr/>
        </p:nvPicPr>
        <p:blipFill>
          <a:blip r:embed="rId3" cstate="print"/>
          <a:srcRect t="4722" r="52708" b="12778"/>
          <a:stretch>
            <a:fillRect/>
          </a:stretch>
        </p:blipFill>
        <p:spPr bwMode="auto">
          <a:xfrm>
            <a:off x="7247210" y="2438400"/>
            <a:ext cx="2868340" cy="3752850"/>
          </a:xfrm>
          <a:prstGeom prst="rect">
            <a:avLst/>
          </a:prstGeom>
          <a:noFill/>
        </p:spPr>
      </p:pic>
      <p:sp>
        <p:nvSpPr>
          <p:cNvPr id="6" name="TextBox 5"/>
          <p:cNvSpPr txBox="1"/>
          <p:nvPr/>
        </p:nvSpPr>
        <p:spPr>
          <a:xfrm>
            <a:off x="436728" y="3803111"/>
            <a:ext cx="6523629" cy="2308324"/>
          </a:xfrm>
          <a:prstGeom prst="rect">
            <a:avLst/>
          </a:prstGeom>
          <a:noFill/>
        </p:spPr>
        <p:txBody>
          <a:bodyPr wrap="square" rtlCol="0">
            <a:spAutoFit/>
          </a:bodyPr>
          <a:lstStyle/>
          <a:p>
            <a:endParaRPr lang="en-US" sz="4800" b="1" dirty="0">
              <a:latin typeface="Monotype Corsiva" pitchFamily="66" charset="0"/>
            </a:endParaRPr>
          </a:p>
          <a:p>
            <a:r>
              <a:rPr lang="en-US" sz="4800" b="1" dirty="0">
                <a:latin typeface="Monotype Corsiva" pitchFamily="66" charset="0"/>
              </a:rPr>
              <a:t>No </a:t>
            </a:r>
            <a:r>
              <a:rPr lang="en-US" sz="4800" b="1" dirty="0" err="1">
                <a:latin typeface="Monotype Corsiva" pitchFamily="66" charset="0"/>
              </a:rPr>
              <a:t>necesitamos</a:t>
            </a:r>
            <a:r>
              <a:rPr lang="en-US" sz="4800" b="1" dirty="0">
                <a:latin typeface="Monotype Corsiva" pitchFamily="66" charset="0"/>
              </a:rPr>
              <a:t> </a:t>
            </a:r>
            <a:r>
              <a:rPr lang="en-US" sz="4800" b="1" dirty="0" err="1">
                <a:latin typeface="Monotype Corsiva" pitchFamily="66" charset="0"/>
              </a:rPr>
              <a:t>números</a:t>
            </a:r>
            <a:r>
              <a:rPr lang="en-US" sz="4800" b="1" dirty="0">
                <a:latin typeface="Monotype Corsiva" pitchFamily="66" charset="0"/>
              </a:rPr>
              <a:t> para </a:t>
            </a:r>
            <a:r>
              <a:rPr lang="en-US" sz="4800" b="1" dirty="0" err="1">
                <a:latin typeface="Monotype Corsiva" pitchFamily="66" charset="0"/>
              </a:rPr>
              <a:t>este</a:t>
            </a:r>
            <a:r>
              <a:rPr lang="en-US" sz="4800" b="1" dirty="0">
                <a:latin typeface="Monotype Corsiva" pitchFamily="66" charset="0"/>
              </a:rPr>
              <a:t> </a:t>
            </a:r>
            <a:r>
              <a:rPr lang="en-US" sz="4800" b="1" dirty="0" err="1">
                <a:latin typeface="Monotype Corsiva" pitchFamily="66" charset="0"/>
              </a:rPr>
              <a:t>papel</a:t>
            </a:r>
            <a:r>
              <a:rPr lang="en-US" sz="4800" b="1" dirty="0">
                <a:latin typeface="Monotype Corsiva" pitchFamily="66" charset="0"/>
              </a:rPr>
              <a:t>…</a:t>
            </a:r>
          </a:p>
        </p:txBody>
      </p:sp>
      <p:sp>
        <p:nvSpPr>
          <p:cNvPr id="7" name="TextBox 6"/>
          <p:cNvSpPr txBox="1"/>
          <p:nvPr/>
        </p:nvSpPr>
        <p:spPr>
          <a:xfrm rot="20365548">
            <a:off x="2355168" y="865993"/>
            <a:ext cx="3616892" cy="1384995"/>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What kind of energy are we “putting into the universe?”</a:t>
            </a:r>
          </a:p>
        </p:txBody>
      </p:sp>
      <p:sp>
        <p:nvSpPr>
          <p:cNvPr id="2" name="Rectángulo 1"/>
          <p:cNvSpPr/>
          <p:nvPr/>
        </p:nvSpPr>
        <p:spPr>
          <a:xfrm rot="20130465">
            <a:off x="2607216" y="1583000"/>
            <a:ext cx="5083407" cy="1384995"/>
          </a:xfrm>
          <a:prstGeom prst="rect">
            <a:avLst/>
          </a:prstGeom>
        </p:spPr>
        <p:txBody>
          <a:bodyPr wrap="square">
            <a:spAutoFit/>
          </a:bodyPr>
          <a:lstStyle/>
          <a:p>
            <a:r>
              <a:rPr lang="es-CL" sz="2800" b="1" dirty="0">
                <a:solidFill>
                  <a:srgbClr val="FF0000"/>
                </a:solidFill>
                <a:latin typeface="Aharoni" panose="02010803020104030203" pitchFamily="2" charset="-79"/>
                <a:cs typeface="Aharoni" panose="02010803020104030203" pitchFamily="2" charset="-79"/>
              </a:rPr>
              <a:t>¿Qué tipo de energía estamos “poniendo en el universo?"</a:t>
            </a:r>
          </a:p>
        </p:txBody>
      </p:sp>
      <p:sp>
        <p:nvSpPr>
          <p:cNvPr id="3" name="Rectángulo 2"/>
          <p:cNvSpPr/>
          <p:nvPr/>
        </p:nvSpPr>
        <p:spPr>
          <a:xfrm>
            <a:off x="7488340" y="651760"/>
            <a:ext cx="4309647" cy="1754326"/>
          </a:xfrm>
          <a:prstGeom prst="rect">
            <a:avLst/>
          </a:prstGeom>
        </p:spPr>
        <p:txBody>
          <a:bodyPr wrap="square">
            <a:spAutoFit/>
          </a:bodyPr>
          <a:lstStyle/>
          <a:p>
            <a:r>
              <a:rPr lang="es-CL" sz="3600" b="1" i="1" dirty="0">
                <a:solidFill>
                  <a:srgbClr val="FFFF00"/>
                </a:solidFill>
              </a:rPr>
              <a:t>Cuáles son los dones que ahora tenemos que dar…</a:t>
            </a:r>
          </a:p>
        </p:txBody>
      </p:sp>
    </p:spTree>
    <p:extLst>
      <p:ext uri="{BB962C8B-B14F-4D97-AF65-F5344CB8AC3E}">
        <p14:creationId xmlns:p14="http://schemas.microsoft.com/office/powerpoint/2010/main" val="2009408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fade">
                                      <p:cBhvr>
                                        <p:cTn id="7" dur="1000"/>
                                        <p:tgtEl>
                                          <p:spTgt spid="310274"/>
                                        </p:tgtEl>
                                      </p:cBhvr>
                                    </p:animEffect>
                                    <p:anim calcmode="lin" valueType="num">
                                      <p:cBhvr>
                                        <p:cTn id="8" dur="1000" fill="hold"/>
                                        <p:tgtEl>
                                          <p:spTgt spid="310274"/>
                                        </p:tgtEl>
                                        <p:attrNameLst>
                                          <p:attrName>ppt_x</p:attrName>
                                        </p:attrNameLst>
                                      </p:cBhvr>
                                      <p:tavLst>
                                        <p:tav tm="0">
                                          <p:val>
                                            <p:strVal val="#ppt_x"/>
                                          </p:val>
                                        </p:tav>
                                        <p:tav tm="100000">
                                          <p:val>
                                            <p:strVal val="#ppt_x"/>
                                          </p:val>
                                        </p:tav>
                                      </p:tavLst>
                                    </p:anim>
                                    <p:anim calcmode="lin" valueType="num">
                                      <p:cBhvr>
                                        <p:cTn id="9" dur="1000" fill="hold"/>
                                        <p:tgtEl>
                                          <p:spTgt spid="310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0276"/>
                                        </p:tgtEl>
                                        <p:attrNameLst>
                                          <p:attrName>style.visibility</p:attrName>
                                        </p:attrNameLst>
                                      </p:cBhvr>
                                      <p:to>
                                        <p:strVal val="visible"/>
                                      </p:to>
                                    </p:set>
                                    <p:animEffect transition="in" filter="fade">
                                      <p:cBhvr>
                                        <p:cTn id="28" dur="1000"/>
                                        <p:tgtEl>
                                          <p:spTgt spid="310276"/>
                                        </p:tgtEl>
                                      </p:cBhvr>
                                    </p:animEffect>
                                    <p:anim calcmode="lin" valueType="num">
                                      <p:cBhvr>
                                        <p:cTn id="29" dur="1000" fill="hold"/>
                                        <p:tgtEl>
                                          <p:spTgt spid="310276"/>
                                        </p:tgtEl>
                                        <p:attrNameLst>
                                          <p:attrName>ppt_x</p:attrName>
                                        </p:attrNameLst>
                                      </p:cBhvr>
                                      <p:tavLst>
                                        <p:tav tm="0">
                                          <p:val>
                                            <p:strVal val="#ppt_x"/>
                                          </p:val>
                                        </p:tav>
                                        <p:tav tm="100000">
                                          <p:val>
                                            <p:strVal val="#ppt_x"/>
                                          </p:val>
                                        </p:tav>
                                      </p:tavLst>
                                    </p:anim>
                                    <p:anim calcmode="lin" valueType="num">
                                      <p:cBhvr>
                                        <p:cTn id="30" dur="1000" fill="hold"/>
                                        <p:tgtEl>
                                          <p:spTgt spid="310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0" y="457200"/>
            <a:ext cx="10934700" cy="1459632"/>
          </a:xfrm>
        </p:spPr>
        <p:txBody>
          <a:bodyPr>
            <a:noAutofit/>
          </a:bodyPr>
          <a:lstStyle/>
          <a:p>
            <a:br>
              <a:rPr lang="es-ES" dirty="0">
                <a:solidFill>
                  <a:srgbClr val="FFFF00"/>
                </a:solidFill>
                <a:latin typeface="Eras Bold ITC" panose="020B0907030504020204" pitchFamily="34" charset="0"/>
              </a:rPr>
            </a:br>
            <a:r>
              <a:rPr lang="es-ES" dirty="0">
                <a:solidFill>
                  <a:srgbClr val="FFFF00"/>
                </a:solidFill>
                <a:latin typeface="Eras Bold ITC" panose="020B0907030504020204" pitchFamily="34" charset="0"/>
              </a:rPr>
              <a:t>¿Dónde nos ubicamos nosotros?</a:t>
            </a:r>
            <a:endParaRPr lang="es-ES" sz="5400" dirty="0">
              <a:solidFill>
                <a:srgbClr val="FFFF00"/>
              </a:solidFill>
              <a:latin typeface="Eras Bold ITC" panose="020B0907030504020204" pitchFamily="34" charset="0"/>
            </a:endParaRPr>
          </a:p>
        </p:txBody>
      </p:sp>
      <p:pic>
        <p:nvPicPr>
          <p:cNvPr id="4" name="Picture 2" descr="C:\Users\farrellpr\AppData\Local\Microsoft\Windows\Temporary Internet Files\Content.IE5\5D9SFUSB\MC900326908[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91745" y="1988840"/>
            <a:ext cx="453650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53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892" y="906523"/>
            <a:ext cx="11602387" cy="3416320"/>
          </a:xfrm>
          <a:prstGeom prst="rect">
            <a:avLst/>
          </a:prstGeom>
        </p:spPr>
        <p:txBody>
          <a:bodyPr wrap="square">
            <a:spAutoFit/>
          </a:bodyPr>
          <a:lstStyle/>
          <a:p>
            <a:r>
              <a:rPr lang="es-CL" sz="5400" b="1" dirty="0">
                <a:solidFill>
                  <a:srgbClr val="FFFF00"/>
                </a:solidFill>
              </a:rPr>
              <a:t>"Si el trabajo interno es insignificante, el trabajo externo nunca será grande y si el trabajo interno es grande el trabajo externo nunca será insignificante."</a:t>
            </a:r>
          </a:p>
        </p:txBody>
      </p:sp>
    </p:spTree>
    <p:extLst>
      <p:ext uri="{BB962C8B-B14F-4D97-AF65-F5344CB8AC3E}">
        <p14:creationId xmlns:p14="http://schemas.microsoft.com/office/powerpoint/2010/main" val="171022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indianapublicmedia.org/amomentofscience/files/2009/08/1959-940x626.jpg">
            <a:hlinkClick r:id="rId3"/>
          </p:cNvPr>
          <p:cNvPicPr>
            <a:picLocks noChangeAspect="1" noChangeArrowheads="1"/>
          </p:cNvPicPr>
          <p:nvPr/>
        </p:nvPicPr>
        <p:blipFill rotWithShape="1">
          <a:blip r:embed="rId4" cstate="print"/>
          <a:srcRect r="34094"/>
          <a:stretch/>
        </p:blipFill>
        <p:spPr bwMode="auto">
          <a:xfrm>
            <a:off x="3215316" y="2791888"/>
            <a:ext cx="4400551" cy="3743325"/>
          </a:xfrm>
          <a:prstGeom prst="rect">
            <a:avLst/>
          </a:prstGeom>
          <a:ln>
            <a:noFill/>
          </a:ln>
          <a:effectLst>
            <a:softEdge rad="112500"/>
          </a:effectLst>
        </p:spPr>
      </p:pic>
      <p:sp>
        <p:nvSpPr>
          <p:cNvPr id="2" name="Rectángulo 1"/>
          <p:cNvSpPr/>
          <p:nvPr/>
        </p:nvSpPr>
        <p:spPr>
          <a:xfrm>
            <a:off x="470317" y="322787"/>
            <a:ext cx="11491833" cy="2123658"/>
          </a:xfrm>
          <a:prstGeom prst="rect">
            <a:avLst/>
          </a:prstGeom>
        </p:spPr>
        <p:txBody>
          <a:bodyPr wrap="square">
            <a:spAutoFit/>
          </a:bodyPr>
          <a:lstStyle/>
          <a:p>
            <a:r>
              <a:rPr lang="es-CL" sz="4400" b="1" dirty="0">
                <a:solidFill>
                  <a:srgbClr val="FFFF00"/>
                </a:solidFill>
              </a:rPr>
              <a:t>“Una meditación de media hora es esencial excepto cuando estás muy ocupado, entonces se necesita una hora completa</a:t>
            </a:r>
            <a:r>
              <a:rPr lang="es-CL" sz="3200" b="1" dirty="0"/>
              <a:t>".  Francisco de Sales</a:t>
            </a:r>
            <a:endParaRPr lang="es-CL" sz="4400" b="1" dirty="0"/>
          </a:p>
        </p:txBody>
      </p:sp>
    </p:spTree>
    <p:extLst>
      <p:ext uri="{BB962C8B-B14F-4D97-AF65-F5344CB8AC3E}">
        <p14:creationId xmlns:p14="http://schemas.microsoft.com/office/powerpoint/2010/main" val="1313797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Hispanic Twins">
            <a:hlinkClick r:id="rId2"/>
          </p:cNvPr>
          <p:cNvPicPr>
            <a:picLocks noChangeAspect="1" noChangeArrowheads="1"/>
          </p:cNvPicPr>
          <p:nvPr/>
        </p:nvPicPr>
        <p:blipFill>
          <a:blip r:embed="rId3" cstate="print"/>
          <a:srcRect/>
          <a:stretch>
            <a:fillRect/>
          </a:stretch>
        </p:blipFill>
        <p:spPr bwMode="auto">
          <a:xfrm>
            <a:off x="2668714" y="2266122"/>
            <a:ext cx="6749793" cy="4371475"/>
          </a:xfrm>
          <a:prstGeom prst="rect">
            <a:avLst/>
          </a:prstGeom>
          <a:noFill/>
        </p:spPr>
      </p:pic>
      <p:sp>
        <p:nvSpPr>
          <p:cNvPr id="3" name="Rectángulo 2"/>
          <p:cNvSpPr/>
          <p:nvPr/>
        </p:nvSpPr>
        <p:spPr>
          <a:xfrm>
            <a:off x="0" y="664018"/>
            <a:ext cx="11811503" cy="1323439"/>
          </a:xfrm>
          <a:prstGeom prst="rect">
            <a:avLst/>
          </a:prstGeom>
        </p:spPr>
        <p:txBody>
          <a:bodyPr wrap="none">
            <a:spAutoFit/>
          </a:bodyPr>
          <a:lstStyle/>
          <a:p>
            <a:r>
              <a:rPr lang="es-CL" sz="4000" dirty="0">
                <a:solidFill>
                  <a:srgbClr val="FFFF00"/>
                </a:solidFill>
                <a:latin typeface="Arial Black" panose="020B0A04020102020204" pitchFamily="34" charset="0"/>
              </a:rPr>
              <a:t>Místico - Profético. </a:t>
            </a:r>
          </a:p>
          <a:p>
            <a:r>
              <a:rPr lang="es-CL" sz="4000" dirty="0">
                <a:solidFill>
                  <a:srgbClr val="FFFF00"/>
                </a:solidFill>
                <a:latin typeface="Arial Black" panose="020B0A04020102020204" pitchFamily="34" charset="0"/>
              </a:rPr>
              <a:t>Gemelos que se necesitan el uno del otro</a:t>
            </a:r>
          </a:p>
        </p:txBody>
      </p:sp>
    </p:spTree>
    <p:extLst>
      <p:ext uri="{BB962C8B-B14F-4D97-AF65-F5344CB8AC3E}">
        <p14:creationId xmlns:p14="http://schemas.microsoft.com/office/powerpoint/2010/main" val="3759253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7FFCBCB-3C03-4E00-891A-CDDF96222FDD}"/>
              </a:ext>
            </a:extLst>
          </p:cNvPr>
          <p:cNvSpPr txBox="1"/>
          <p:nvPr/>
        </p:nvSpPr>
        <p:spPr>
          <a:xfrm>
            <a:off x="646682" y="757810"/>
            <a:ext cx="10907088" cy="3477875"/>
          </a:xfrm>
          <a:prstGeom prst="rect">
            <a:avLst/>
          </a:prstGeom>
          <a:noFill/>
        </p:spPr>
        <p:txBody>
          <a:bodyPr wrap="none" rtlCol="0">
            <a:spAutoFit/>
          </a:bodyPr>
          <a:lstStyle/>
          <a:p>
            <a:endParaRPr lang="en-US" sz="4400" dirty="0">
              <a:solidFill>
                <a:srgbClr val="FFFF00"/>
              </a:solidFill>
              <a:latin typeface="Arial Black" panose="020B0A04020102020204" pitchFamily="34" charset="0"/>
            </a:endParaRPr>
          </a:p>
          <a:p>
            <a:endParaRPr lang="en-US" sz="4400" dirty="0">
              <a:solidFill>
                <a:srgbClr val="FFFF00"/>
              </a:solidFill>
              <a:latin typeface="Arial Black" panose="020B0A04020102020204" pitchFamily="34" charset="0"/>
            </a:endParaRPr>
          </a:p>
          <a:p>
            <a:r>
              <a:rPr lang="es-CL" sz="4400" dirty="0">
                <a:solidFill>
                  <a:srgbClr val="FFFF00"/>
                </a:solidFill>
                <a:latin typeface="Arial Black" panose="020B0A04020102020204" pitchFamily="34" charset="0"/>
              </a:rPr>
              <a:t>El Papa Francisco nos invita tanto </a:t>
            </a:r>
          </a:p>
          <a:p>
            <a:r>
              <a:rPr lang="es-CL" sz="4400" dirty="0">
                <a:solidFill>
                  <a:srgbClr val="FFFF00"/>
                </a:solidFill>
                <a:latin typeface="Arial Black" panose="020B0A04020102020204" pitchFamily="34" charset="0"/>
              </a:rPr>
              <a:t>a los márgenes geográficos como</a:t>
            </a:r>
          </a:p>
          <a:p>
            <a:r>
              <a:rPr lang="es-CL" sz="4400" dirty="0">
                <a:solidFill>
                  <a:srgbClr val="FFFF00"/>
                </a:solidFill>
                <a:latin typeface="Arial Black" panose="020B0A04020102020204" pitchFamily="34" charset="0"/>
              </a:rPr>
              <a:t> a los  existenciales.</a:t>
            </a:r>
            <a:endParaRPr lang="es-HN" sz="44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7541487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75" y="304802"/>
            <a:ext cx="10877550" cy="3863162"/>
          </a:xfrm>
        </p:spPr>
        <p:txBody>
          <a:bodyPr>
            <a:normAutofit/>
          </a:bodyPr>
          <a:lstStyle/>
          <a:p>
            <a:pPr algn="ctr">
              <a:buFont typeface="Wingdings" pitchFamily="2" charset="2"/>
              <a:buNone/>
              <a:defRPr/>
            </a:pPr>
            <a:endParaRPr lang="en-US" sz="4000" dirty="0">
              <a:solidFill>
                <a:srgbClr val="FFFF00"/>
              </a:solidFill>
              <a:latin typeface="Arial Black" panose="020B0A04020102020204" pitchFamily="34" charset="0"/>
              <a:cs typeface="Arial" pitchFamily="34" charset="0"/>
            </a:endParaRPr>
          </a:p>
          <a:p>
            <a:pPr algn="ctr">
              <a:buFont typeface="Wingdings" pitchFamily="2" charset="2"/>
              <a:buNone/>
              <a:defRPr/>
            </a:pPr>
            <a:r>
              <a:rPr lang="en-US" sz="4000" dirty="0">
                <a:solidFill>
                  <a:srgbClr val="92D050"/>
                </a:solidFill>
                <a:latin typeface="Arial Black" panose="020B0A04020102020204" pitchFamily="34" charset="0"/>
                <a:cs typeface="Arial" pitchFamily="34" charset="0"/>
              </a:rPr>
              <a:t>Papa Francisco</a:t>
            </a:r>
            <a:r>
              <a:rPr lang="en-US" sz="4000" dirty="0">
                <a:solidFill>
                  <a:srgbClr val="FFFF00"/>
                </a:solidFill>
                <a:latin typeface="Arial Black" panose="020B0A04020102020204" pitchFamily="34" charset="0"/>
                <a:cs typeface="Arial" pitchFamily="34" charset="0"/>
              </a:rPr>
              <a:t> -  Vida </a:t>
            </a:r>
            <a:r>
              <a:rPr lang="en-US" sz="4000" dirty="0" err="1">
                <a:solidFill>
                  <a:srgbClr val="FFFF00"/>
                </a:solidFill>
                <a:latin typeface="Arial Black" panose="020B0A04020102020204" pitchFamily="34" charset="0"/>
                <a:cs typeface="Arial" pitchFamily="34" charset="0"/>
              </a:rPr>
              <a:t>Consagrada</a:t>
            </a:r>
            <a:endParaRPr lang="en-US" sz="3600" dirty="0">
              <a:solidFill>
                <a:srgbClr val="FFFF00"/>
              </a:solidFill>
              <a:latin typeface="Arial Black" panose="020B0A04020102020204" pitchFamily="34" charset="0"/>
              <a:cs typeface="Arial" pitchFamily="34" charset="0"/>
            </a:endParaRPr>
          </a:p>
          <a:p>
            <a:pPr>
              <a:buFont typeface="Wingdings" pitchFamily="2" charset="2"/>
              <a:buNone/>
              <a:defRPr/>
            </a:pPr>
            <a:r>
              <a:rPr lang="en-US" dirty="0">
                <a:latin typeface="Arial" pitchFamily="34" charset="0"/>
                <a:cs typeface="Arial" pitchFamily="34" charset="0"/>
              </a:rPr>
              <a:t> </a:t>
            </a:r>
            <a:r>
              <a:rPr lang="es-CL" sz="4000" b="1" dirty="0">
                <a:solidFill>
                  <a:srgbClr val="FFFF00"/>
                </a:solidFill>
                <a:latin typeface="Arial" pitchFamily="34" charset="0"/>
                <a:cs typeface="Arial" pitchFamily="34" charset="0"/>
              </a:rPr>
              <a:t>Los religiosos "nunca deben ser rígidos o cerrados, sino siempre abiertos a la voz de Dios que habla, que se abre y que nos guía e invita a salir hacia el horizonte."</a:t>
            </a:r>
            <a:endParaRPr lang="en-US" sz="4000" b="1" dirty="0">
              <a:solidFill>
                <a:srgbClr val="FFFF00"/>
              </a:solidFill>
              <a:latin typeface="Arial" pitchFamily="34" charset="0"/>
              <a:cs typeface="Arial" pitchFamily="34" charset="0"/>
            </a:endParaRPr>
          </a:p>
          <a:p>
            <a:pPr>
              <a:defRPr/>
            </a:pPr>
            <a:endParaRPr lang="en-US" sz="4000" b="1" dirty="0">
              <a:solidFill>
                <a:srgbClr val="FFFF00"/>
              </a:solidFill>
            </a:endParaRPr>
          </a:p>
        </p:txBody>
      </p:sp>
      <p:pic>
        <p:nvPicPr>
          <p:cNvPr id="77827" name="Picture 8" descr="http://global.fncstatic.com/static/managed/img/U.S./pope_francis_072813.jpg"/>
          <p:cNvPicPr>
            <a:picLocks noChangeAspect="1" noChangeArrowheads="1"/>
          </p:cNvPicPr>
          <p:nvPr/>
        </p:nvPicPr>
        <p:blipFill>
          <a:blip r:embed="rId3" cstate="print"/>
          <a:srcRect r="12000"/>
          <a:stretch>
            <a:fillRect/>
          </a:stretch>
        </p:blipFill>
        <p:spPr bwMode="auto">
          <a:xfrm>
            <a:off x="8277225" y="4083276"/>
            <a:ext cx="3352800" cy="2141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1468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renegadechicks.com/wp-content/uploads/2013/01/womeninpoverty.jpg">
            <a:hlinkClick r:id="rId3"/>
          </p:cNvPr>
          <p:cNvPicPr>
            <a:picLocks noChangeAspect="1" noChangeArrowheads="1"/>
          </p:cNvPicPr>
          <p:nvPr/>
        </p:nvPicPr>
        <p:blipFill>
          <a:blip r:embed="rId4" cstate="print"/>
          <a:srcRect l="2774" r="2895"/>
          <a:stretch>
            <a:fillRect/>
          </a:stretch>
        </p:blipFill>
        <p:spPr bwMode="auto">
          <a:xfrm>
            <a:off x="5014603" y="2644052"/>
            <a:ext cx="5181600" cy="4038600"/>
          </a:xfrm>
          <a:prstGeom prst="rect">
            <a:avLst/>
          </a:prstGeom>
          <a:ln>
            <a:noFill/>
          </a:ln>
          <a:effectLst>
            <a:softEdge rad="112500"/>
          </a:effectLst>
        </p:spPr>
      </p:pic>
      <p:sp>
        <p:nvSpPr>
          <p:cNvPr id="2" name="Rectángulo 1"/>
          <p:cNvSpPr/>
          <p:nvPr/>
        </p:nvSpPr>
        <p:spPr>
          <a:xfrm>
            <a:off x="542145" y="0"/>
            <a:ext cx="11377534" cy="2862322"/>
          </a:xfrm>
          <a:prstGeom prst="rect">
            <a:avLst/>
          </a:prstGeom>
        </p:spPr>
        <p:txBody>
          <a:bodyPr wrap="square">
            <a:spAutoFit/>
          </a:bodyPr>
          <a:lstStyle/>
          <a:p>
            <a:r>
              <a:rPr lang="es-CL" sz="3600" dirty="0">
                <a:solidFill>
                  <a:srgbClr val="FFFF00"/>
                </a:solidFill>
                <a:latin typeface="Arial Black" panose="020B0A04020102020204" pitchFamily="34" charset="0"/>
              </a:rPr>
              <a:t>"Las familias religiosas nacen para inspirar nuevos viajes, sugerir caminos imprevistos, o responder ágilmente a las necesidades humanas y a las necesidades del espíritu".  </a:t>
            </a:r>
            <a:r>
              <a:rPr lang="es-CL" sz="3200" dirty="0">
                <a:solidFill>
                  <a:srgbClr val="FFFF00"/>
                </a:solidFill>
                <a:latin typeface="Arial Black" panose="020B0A04020102020204" pitchFamily="34" charset="0"/>
              </a:rPr>
              <a:t>Papa Francisco</a:t>
            </a:r>
            <a:endParaRPr lang="es-CL" sz="36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084611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1000"/>
                                        <p:tgtEl>
                                          <p:spTgt spid="27652"/>
                                        </p:tgtEl>
                                      </p:cBhvr>
                                    </p:animEffect>
                                    <p:anim calcmode="lin" valueType="num">
                                      <p:cBhvr>
                                        <p:cTn id="8" dur="1000" fill="hold"/>
                                        <p:tgtEl>
                                          <p:spTgt spid="27652"/>
                                        </p:tgtEl>
                                        <p:attrNameLst>
                                          <p:attrName>ppt_x</p:attrName>
                                        </p:attrNameLst>
                                      </p:cBhvr>
                                      <p:tavLst>
                                        <p:tav tm="0">
                                          <p:val>
                                            <p:strVal val="#ppt_x"/>
                                          </p:val>
                                        </p:tav>
                                        <p:tav tm="100000">
                                          <p:val>
                                            <p:strVal val="#ppt_x"/>
                                          </p:val>
                                        </p:tav>
                                      </p:tavLst>
                                    </p:anim>
                                    <p:anim calcmode="lin" valueType="num">
                                      <p:cBhvr>
                                        <p:cTn id="9" dur="1000" fill="hold"/>
                                        <p:tgtEl>
                                          <p:spTgt spid="276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https://encrypted-tbn3.gstatic.com/images?q=tbn:ANd9GcSG_BFBJIwRJnbvdI-oSq01xitu2YJryf8EiJjv7m4KrExXDH3V9Q">
            <a:hlinkClick r:id="rId3"/>
          </p:cNvPr>
          <p:cNvPicPr>
            <a:picLocks noChangeAspect="1" noChangeArrowheads="1"/>
          </p:cNvPicPr>
          <p:nvPr/>
        </p:nvPicPr>
        <p:blipFill>
          <a:blip r:embed="rId4" cstate="print"/>
          <a:srcRect t="15385" r="3847" b="5769"/>
          <a:stretch>
            <a:fillRect/>
          </a:stretch>
        </p:blipFill>
        <p:spPr bwMode="auto">
          <a:xfrm>
            <a:off x="3639247" y="3665538"/>
            <a:ext cx="4913506" cy="2686050"/>
          </a:xfrm>
          <a:prstGeom prst="rect">
            <a:avLst/>
          </a:prstGeom>
          <a:noFill/>
          <a:ln w="9525">
            <a:noFill/>
            <a:miter lim="800000"/>
            <a:headEnd/>
            <a:tailEnd/>
          </a:ln>
        </p:spPr>
      </p:pic>
      <p:sp>
        <p:nvSpPr>
          <p:cNvPr id="3" name="Rectángulo 2"/>
          <p:cNvSpPr/>
          <p:nvPr/>
        </p:nvSpPr>
        <p:spPr>
          <a:xfrm>
            <a:off x="720566" y="1090585"/>
            <a:ext cx="10387146" cy="1938992"/>
          </a:xfrm>
          <a:prstGeom prst="rect">
            <a:avLst/>
          </a:prstGeom>
        </p:spPr>
        <p:txBody>
          <a:bodyPr wrap="square">
            <a:spAutoFit/>
          </a:bodyPr>
          <a:lstStyle/>
          <a:p>
            <a:r>
              <a:rPr lang="es-CL" sz="2400" dirty="0">
                <a:solidFill>
                  <a:srgbClr val="FFFF00"/>
                </a:solidFill>
                <a:latin typeface="Arial Black" panose="020B0A04020102020204" pitchFamily="34" charset="0"/>
              </a:rPr>
              <a:t>"La alegría del Evangelio nos llama a tejer una espiritualidad como un tipo de búsqueda, explorar metáforas alternativas y nuevas imágenes, y crear perspectivas sin precedentes.“</a:t>
            </a:r>
          </a:p>
          <a:p>
            <a:endParaRPr lang="es-CL" sz="2400" dirty="0">
              <a:solidFill>
                <a:srgbClr val="FFFF00"/>
              </a:solidFill>
              <a:latin typeface="Arial Black" panose="020B0A04020102020204" pitchFamily="34" charset="0"/>
            </a:endParaRPr>
          </a:p>
          <a:p>
            <a:r>
              <a:rPr lang="es-CL" sz="2400" dirty="0">
                <a:solidFill>
                  <a:srgbClr val="FFFF00"/>
                </a:solidFill>
                <a:latin typeface="Arial Black" panose="020B0A04020102020204" pitchFamily="34" charset="0"/>
              </a:rPr>
              <a:t>Papa Francisco</a:t>
            </a:r>
          </a:p>
        </p:txBody>
      </p:sp>
    </p:spTree>
    <p:extLst>
      <p:ext uri="{BB962C8B-B14F-4D97-AF65-F5344CB8AC3E}">
        <p14:creationId xmlns:p14="http://schemas.microsoft.com/office/powerpoint/2010/main" val="227975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287" y="1384092"/>
            <a:ext cx="10639425" cy="2956560"/>
          </a:xfrm>
        </p:spPr>
        <p:txBody>
          <a:bodyPr>
            <a:normAutofit fontScale="92500"/>
          </a:bodyPr>
          <a:lstStyle/>
          <a:p>
            <a:pPr marL="0" indent="0" algn="ctr">
              <a:buNone/>
              <a:defRPr/>
            </a:pPr>
            <a:endParaRPr lang="es-CL" sz="6000" b="1" dirty="0">
              <a:solidFill>
                <a:srgbClr val="FFFF00"/>
              </a:solidFill>
              <a:latin typeface="Aharoni" panose="02010803020104030203" pitchFamily="2" charset="-79"/>
              <a:cs typeface="Aharoni" panose="02010803020104030203" pitchFamily="2" charset="-79"/>
            </a:endParaRPr>
          </a:p>
          <a:p>
            <a:pPr marL="0" indent="0" algn="ctr">
              <a:buNone/>
              <a:defRPr/>
            </a:pPr>
            <a:r>
              <a:rPr lang="es-CL" sz="6000" b="1" dirty="0">
                <a:solidFill>
                  <a:srgbClr val="FFFF00"/>
                </a:solidFill>
                <a:latin typeface="Aharoni" panose="02010803020104030203" pitchFamily="2" charset="-79"/>
                <a:cs typeface="Aharoni" panose="02010803020104030203" pitchFamily="2" charset="-79"/>
              </a:rPr>
              <a:t>La vida religiosa es una forma de vida mística-profética.</a:t>
            </a:r>
            <a:endParaRPr lang="en-US" sz="6000" b="1" dirty="0">
              <a:solidFill>
                <a:srgbClr val="FFFF00"/>
              </a:solidFill>
              <a:latin typeface="Aharoni" panose="02010803020104030203" pitchFamily="2" charset="-79"/>
              <a:cs typeface="Aharoni" panose="02010803020104030203" pitchFamily="2" charset="-79"/>
            </a:endParaRPr>
          </a:p>
          <a:p>
            <a:pPr marL="0" indent="0" algn="ctr">
              <a:buNone/>
              <a:defRPr/>
            </a:pPr>
            <a:endParaRPr lang="en-US" sz="6000" b="1" dirty="0">
              <a:solidFill>
                <a:srgbClr val="FFFF00"/>
              </a:solidFill>
              <a:latin typeface="Aharoni" panose="02010803020104030203" pitchFamily="2" charset="-79"/>
              <a:cs typeface="Aharoni" panose="02010803020104030203" pitchFamily="2" charset="-79"/>
            </a:endParaRPr>
          </a:p>
          <a:p>
            <a:pPr marL="0" indent="0" algn="ctr">
              <a:buNone/>
              <a:defRPr/>
            </a:pPr>
            <a:endParaRPr lang="en-US" sz="6000" b="1"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3931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69" y="503239"/>
            <a:ext cx="6918903" cy="5049201"/>
          </a:xfrm>
        </p:spPr>
        <p:txBody>
          <a:bodyPr>
            <a:noAutofit/>
          </a:bodyPr>
          <a:lstStyle/>
          <a:p>
            <a:pPr algn="ctr">
              <a:buFont typeface="Wingdings" pitchFamily="2" charset="2"/>
              <a:buNone/>
              <a:defRPr/>
            </a:pPr>
            <a:endParaRPr lang="en-US" sz="4000" dirty="0">
              <a:solidFill>
                <a:srgbClr val="FFFF00"/>
              </a:solidFill>
              <a:latin typeface="Aharoni" panose="02010803020104030203" pitchFamily="2" charset="-79"/>
              <a:cs typeface="Aharoni" panose="02010803020104030203" pitchFamily="2" charset="-79"/>
            </a:endParaRPr>
          </a:p>
          <a:p>
            <a:pPr algn="ctr">
              <a:buFont typeface="Wingdings" pitchFamily="2" charset="2"/>
              <a:buNone/>
              <a:defRPr/>
            </a:pPr>
            <a:r>
              <a:rPr lang="es-CL" sz="4000" dirty="0">
                <a:solidFill>
                  <a:srgbClr val="FFFF00"/>
                </a:solidFill>
                <a:latin typeface="Aharoni" panose="02010803020104030203" pitchFamily="2" charset="-79"/>
                <a:cs typeface="Aharoni" panose="02010803020104030203" pitchFamily="2" charset="-79"/>
              </a:rPr>
              <a:t> El misticismo y la profecía pertenecen a los códigos genéticos de nuestra identidad y nuestra misión para el Reino de Dios."</a:t>
            </a:r>
            <a:endParaRPr lang="en-US" sz="4000" dirty="0">
              <a:solidFill>
                <a:srgbClr val="FFFF00"/>
              </a:solidFill>
              <a:latin typeface="Aharoni" panose="02010803020104030203" pitchFamily="2" charset="-79"/>
              <a:cs typeface="Aharoni" panose="02010803020104030203" pitchFamily="2" charset="-79"/>
            </a:endParaRPr>
          </a:p>
          <a:p>
            <a:pPr algn="ctr">
              <a:buFont typeface="Wingdings" pitchFamily="2" charset="2"/>
              <a:buNone/>
              <a:defRPr/>
            </a:pPr>
            <a:endParaRPr lang="en-US" sz="4400" dirty="0">
              <a:solidFill>
                <a:srgbClr val="FFFF00"/>
              </a:solidFill>
              <a:latin typeface="Aharoni" panose="02010803020104030203" pitchFamily="2" charset="-79"/>
              <a:cs typeface="Aharoni" panose="02010803020104030203" pitchFamily="2" charset="-79"/>
            </a:endParaRPr>
          </a:p>
        </p:txBody>
      </p:sp>
      <p:pic>
        <p:nvPicPr>
          <p:cNvPr id="5" name="Picture 4" descr="Image result for dna">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46082">
            <a:off x="6779069" y="1806751"/>
            <a:ext cx="5307394" cy="2849132"/>
          </a:xfrm>
          <a:prstGeom prst="rect">
            <a:avLst/>
          </a:prstGeom>
          <a:ln>
            <a:noFill/>
          </a:ln>
          <a:effectLst>
            <a:softEdge rad="112500"/>
          </a:effectLst>
        </p:spPr>
      </p:pic>
      <p:sp>
        <p:nvSpPr>
          <p:cNvPr id="6" name="Title 1">
            <a:extLst>
              <a:ext uri="{FF2B5EF4-FFF2-40B4-BE49-F238E27FC236}">
                <a16:creationId xmlns:a16="http://schemas.microsoft.com/office/drawing/2014/main" id="{DE80BBEE-8562-4FB1-B412-81ABA5A1B5CF}"/>
              </a:ext>
            </a:extLst>
          </p:cNvPr>
          <p:cNvSpPr txBox="1">
            <a:spLocks/>
          </p:cNvSpPr>
          <p:nvPr/>
        </p:nvSpPr>
        <p:spPr>
          <a:xfrm>
            <a:off x="1626235" y="4836478"/>
            <a:ext cx="3738880" cy="71596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pPr>
              <a:defRPr/>
            </a:pPr>
            <a:r>
              <a:rPr lang="en-US" sz="1800" b="1" dirty="0">
                <a:latin typeface="Lucida Sans" pitchFamily="34" charset="0"/>
              </a:rPr>
              <a:t>Bruno </a:t>
            </a:r>
            <a:r>
              <a:rPr lang="en-US" sz="1800" b="1" dirty="0" err="1">
                <a:latin typeface="Lucida Sans" pitchFamily="34" charset="0"/>
              </a:rPr>
              <a:t>Secondin</a:t>
            </a:r>
            <a:r>
              <a:rPr lang="en-US" sz="1800" b="1" dirty="0">
                <a:latin typeface="Lucida Sans" pitchFamily="34" charset="0"/>
              </a:rPr>
              <a:t> O. </a:t>
            </a:r>
            <a:r>
              <a:rPr lang="en-US" sz="1800" b="1" dirty="0" err="1">
                <a:latin typeface="Lucida Sans" pitchFamily="34" charset="0"/>
              </a:rPr>
              <a:t>Carm</a:t>
            </a:r>
            <a:r>
              <a:rPr lang="en-US" sz="1800" b="1" dirty="0">
                <a:latin typeface="Lucida Sans" pitchFamily="34" charset="0"/>
              </a:rPr>
              <a:t>   UISG</a:t>
            </a:r>
          </a:p>
        </p:txBody>
      </p:sp>
    </p:spTree>
    <p:extLst>
      <p:ext uri="{BB962C8B-B14F-4D97-AF65-F5344CB8AC3E}">
        <p14:creationId xmlns:p14="http://schemas.microsoft.com/office/powerpoint/2010/main" val="1852460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9666" y="1124887"/>
            <a:ext cx="11137691" cy="3785652"/>
          </a:xfrm>
          <a:prstGeom prst="rect">
            <a:avLst/>
          </a:prstGeom>
        </p:spPr>
        <p:txBody>
          <a:bodyPr wrap="square">
            <a:spAutoFit/>
          </a:bodyPr>
          <a:lstStyle/>
          <a:p>
            <a:r>
              <a:rPr lang="es-CL" sz="4800" b="1" dirty="0">
                <a:solidFill>
                  <a:srgbClr val="FFFF00"/>
                </a:solidFill>
              </a:rPr>
              <a:t>Los verdaderos profetas surgen y permanecen auténticos a través de una experiencia mística especial de Dios que los marca, sostiene y consuela en momentos de crisis.</a:t>
            </a:r>
          </a:p>
        </p:txBody>
      </p:sp>
    </p:spTree>
    <p:extLst>
      <p:ext uri="{BB962C8B-B14F-4D97-AF65-F5344CB8AC3E}">
        <p14:creationId xmlns:p14="http://schemas.microsoft.com/office/powerpoint/2010/main" val="297085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6" y="322262"/>
            <a:ext cx="11198699" cy="6213475"/>
          </a:xfrm>
        </p:spPr>
        <p:txBody>
          <a:bodyPr>
            <a:noAutofit/>
          </a:bodyPr>
          <a:lstStyle/>
          <a:p>
            <a:pPr marL="0" indent="0" algn="ctr">
              <a:buNone/>
            </a:pPr>
            <a:endParaRPr lang="es-CL" sz="4800" b="1" u="sng" dirty="0">
              <a:solidFill>
                <a:srgbClr val="29EB15"/>
              </a:solidFill>
              <a:latin typeface="Arial Black" panose="020B0A04020102020204" pitchFamily="34" charset="0"/>
            </a:endParaRPr>
          </a:p>
          <a:p>
            <a:pPr algn="ctr"/>
            <a:r>
              <a:rPr lang="es-CL" sz="3600" b="1" dirty="0">
                <a:solidFill>
                  <a:srgbClr val="29EB15"/>
                </a:solidFill>
                <a:latin typeface="Arial Black" panose="020B0A04020102020204" pitchFamily="34" charset="0"/>
              </a:rPr>
              <a:t>Un auténtico misticismo, como encuentro con el Dios vivo, amante de la vida, no puede menos de nutrirse y expresarse en una acción profética audaz y liberadora.</a:t>
            </a:r>
            <a:endParaRPr lang="en-US" sz="3600" b="1" dirty="0">
              <a:solidFill>
                <a:srgbClr val="29EB15"/>
              </a:solidFill>
              <a:latin typeface="Arial Black" panose="020B0A04020102020204" pitchFamily="34" charset="0"/>
            </a:endParaRPr>
          </a:p>
          <a:p>
            <a:pPr algn="ctr"/>
            <a:endParaRPr lang="en-US" sz="4800" dirty="0">
              <a:solidFill>
                <a:srgbClr val="29EB15"/>
              </a:solidFill>
              <a:latin typeface="Arial Black" panose="020B0A04020102020204" pitchFamily="34" charset="0"/>
            </a:endParaRPr>
          </a:p>
        </p:txBody>
      </p:sp>
    </p:spTree>
    <p:extLst>
      <p:ext uri="{BB962C8B-B14F-4D97-AF65-F5344CB8AC3E}">
        <p14:creationId xmlns:p14="http://schemas.microsoft.com/office/powerpoint/2010/main" val="4083313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470" y="453970"/>
            <a:ext cx="10877552" cy="4914891"/>
          </a:xfrm>
        </p:spPr>
        <p:txBody>
          <a:bodyPr>
            <a:normAutofit lnSpcReduction="10000"/>
          </a:bodyPr>
          <a:lstStyle/>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a:p>
            <a:pPr marL="0" indent="0">
              <a:buNone/>
            </a:pPr>
            <a:r>
              <a:rPr lang="en-US" sz="4000" b="1" dirty="0">
                <a:solidFill>
                  <a:srgbClr val="FFFF00"/>
                </a:solidFill>
                <a:latin typeface="Times New Roman" panose="02020603050405020304" pitchFamily="18" charset="0"/>
                <a:cs typeface="Times New Roman" panose="02020603050405020304" pitchFamily="18" charset="0"/>
              </a:rPr>
              <a:t>MISTICO/A</a:t>
            </a:r>
            <a:r>
              <a:rPr lang="es-CL" sz="4000" b="1" dirty="0">
                <a:solidFill>
                  <a:srgbClr val="FFFF00"/>
                </a:solidFill>
                <a:latin typeface="Times New Roman" panose="02020603050405020304" pitchFamily="18" charset="0"/>
                <a:cs typeface="Times New Roman" panose="02020603050405020304" pitchFamily="18" charset="0"/>
              </a:rPr>
              <a:t>"Una persona que es profundamente consciente de la poderosa presencia del Espíritu Divino; alguien que busca, sobre todo, el conocimiento y el amor de Dios y que experimenta en gran medida el encuentro profundamente personal con la energía de la vida divina."</a:t>
            </a:r>
            <a:endParaRPr lang="en-US" sz="4000" b="1" dirty="0">
              <a:solidFill>
                <a:srgbClr val="FFFF00"/>
              </a:solidFill>
              <a:latin typeface="Times New Roman" panose="02020603050405020304" pitchFamily="18" charset="0"/>
              <a:cs typeface="Times New Roman" panose="02020603050405020304" pitchFamily="18" charset="0"/>
            </a:endParaRPr>
          </a:p>
          <a:p>
            <a:pPr>
              <a:buNone/>
            </a:pPr>
            <a:endParaRPr lang="en-US" b="1" dirty="0">
              <a:solidFill>
                <a:schemeClr val="tx1"/>
              </a:solidFill>
              <a:latin typeface="Times New Roman" panose="02020603050405020304" pitchFamily="18" charset="0"/>
              <a:cs typeface="Times New Roman" panose="02020603050405020304" pitchFamily="18" charset="0"/>
            </a:endParaRPr>
          </a:p>
          <a:p>
            <a:pPr>
              <a:buNone/>
            </a:pPr>
            <a:r>
              <a:rPr lang="en-US" b="1" dirty="0">
                <a:solidFill>
                  <a:schemeClr val="tx1"/>
                </a:solidFill>
                <a:latin typeface="Times New Roman" panose="02020603050405020304" pitchFamily="18" charset="0"/>
                <a:cs typeface="Times New Roman" panose="02020603050405020304" pitchFamily="18" charset="0"/>
              </a:rPr>
              <a:t>Ursula King</a:t>
            </a:r>
          </a:p>
        </p:txBody>
      </p:sp>
      <p:pic>
        <p:nvPicPr>
          <p:cNvPr id="251906" name="Picture 2" descr="https://farm4.staticflickr.com/3487/3870006964_57d04d9c95_o_d.jpg">
            <a:hlinkClick r:id="rId3"/>
          </p:cNvPr>
          <p:cNvPicPr>
            <a:picLocks noChangeAspect="1" noChangeArrowheads="1"/>
          </p:cNvPicPr>
          <p:nvPr/>
        </p:nvPicPr>
        <p:blipFill>
          <a:blip r:embed="rId4" cstate="print"/>
          <a:srcRect/>
          <a:stretch>
            <a:fillRect/>
          </a:stretch>
        </p:blipFill>
        <p:spPr bwMode="auto">
          <a:xfrm>
            <a:off x="8217265" y="4194230"/>
            <a:ext cx="3317511" cy="2209800"/>
          </a:xfrm>
          <a:prstGeom prst="rect">
            <a:avLst/>
          </a:prstGeom>
          <a:ln>
            <a:noFill/>
          </a:ln>
          <a:effectLst>
            <a:softEdge rad="112500"/>
          </a:effectLst>
        </p:spPr>
      </p:pic>
      <p:sp>
        <p:nvSpPr>
          <p:cNvPr id="251908" name="AutoShape 4" descr="Image result for praying in church"/>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222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1906"/>
                                        </p:tgtEl>
                                        <p:attrNameLst>
                                          <p:attrName>style.visibility</p:attrName>
                                        </p:attrNameLst>
                                      </p:cBhvr>
                                      <p:to>
                                        <p:strVal val="visible"/>
                                      </p:to>
                                    </p:set>
                                    <p:animEffect transition="in" filter="fade">
                                      <p:cBhvr>
                                        <p:cTn id="21" dur="1000"/>
                                        <p:tgtEl>
                                          <p:spTgt spid="251906"/>
                                        </p:tgtEl>
                                      </p:cBhvr>
                                    </p:animEffect>
                                    <p:anim calcmode="lin" valueType="num">
                                      <p:cBhvr>
                                        <p:cTn id="22" dur="1000" fill="hold"/>
                                        <p:tgtEl>
                                          <p:spTgt spid="251906"/>
                                        </p:tgtEl>
                                        <p:attrNameLst>
                                          <p:attrName>ppt_x</p:attrName>
                                        </p:attrNameLst>
                                      </p:cBhvr>
                                      <p:tavLst>
                                        <p:tav tm="0">
                                          <p:val>
                                            <p:strVal val="#ppt_x"/>
                                          </p:val>
                                        </p:tav>
                                        <p:tav tm="100000">
                                          <p:val>
                                            <p:strVal val="#ppt_x"/>
                                          </p:val>
                                        </p:tav>
                                      </p:tavLst>
                                    </p:anim>
                                    <p:anim calcmode="lin" valueType="num">
                                      <p:cBhvr>
                                        <p:cTn id="23" dur="1000" fill="hold"/>
                                        <p:tgtEl>
                                          <p:spTgt spid="2519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chreckn\Documents\My Pictures\good pics\Candle.JPG"/>
          <p:cNvPicPr>
            <a:picLocks noChangeAspect="1" noChangeArrowheads="1"/>
          </p:cNvPicPr>
          <p:nvPr/>
        </p:nvPicPr>
        <p:blipFill>
          <a:blip r:embed="rId2" cstate="print"/>
          <a:srcRect/>
          <a:stretch>
            <a:fillRect/>
          </a:stretch>
        </p:blipFill>
        <p:spPr bwMode="auto">
          <a:xfrm>
            <a:off x="1752601" y="609600"/>
            <a:ext cx="2774731" cy="4191000"/>
          </a:xfrm>
          <a:prstGeom prst="rect">
            <a:avLst/>
          </a:prstGeom>
          <a:noFill/>
        </p:spPr>
      </p:pic>
      <p:sp>
        <p:nvSpPr>
          <p:cNvPr id="2" name="Rectángulo 1"/>
          <p:cNvSpPr/>
          <p:nvPr/>
        </p:nvSpPr>
        <p:spPr>
          <a:xfrm>
            <a:off x="4706911" y="779880"/>
            <a:ext cx="6640644" cy="3785652"/>
          </a:xfrm>
          <a:prstGeom prst="rect">
            <a:avLst/>
          </a:prstGeom>
        </p:spPr>
        <p:txBody>
          <a:bodyPr wrap="square">
            <a:spAutoFit/>
          </a:bodyPr>
          <a:lstStyle/>
          <a:p>
            <a:r>
              <a:rPr lang="es-CL" sz="4000" b="1" dirty="0">
                <a:solidFill>
                  <a:srgbClr val="FFFF00"/>
                </a:solidFill>
              </a:rPr>
              <a:t>Un místico es alguien que enciende la vela y llora de alegría, loco de amor por Nadie. Un místico no discute sobre Dios defiende a Dios, o hace una cruzada para Dios</a:t>
            </a:r>
          </a:p>
        </p:txBody>
      </p:sp>
    </p:spTree>
    <p:extLst>
      <p:ext uri="{BB962C8B-B14F-4D97-AF65-F5344CB8AC3E}">
        <p14:creationId xmlns:p14="http://schemas.microsoft.com/office/powerpoint/2010/main" val="2763852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46653"/>
            <a:ext cx="6733540" cy="6086159"/>
          </a:xfrm>
        </p:spPr>
        <p:txBody>
          <a:bodyPr>
            <a:normAutofit/>
          </a:bodyPr>
          <a:lstStyle/>
          <a:p>
            <a:pPr algn="just">
              <a:buNone/>
            </a:pPr>
            <a:endParaRPr lang="es-CL" sz="4000" b="1" dirty="0">
              <a:solidFill>
                <a:srgbClr val="FFFF00"/>
              </a:solidFill>
              <a:latin typeface="Times New Roman" panose="02020603050405020304" pitchFamily="18" charset="0"/>
              <a:cs typeface="Times New Roman" panose="02020603050405020304" pitchFamily="18" charset="0"/>
            </a:endParaRPr>
          </a:p>
          <a:p>
            <a:pPr algn="just">
              <a:buNone/>
            </a:pPr>
            <a:r>
              <a:rPr lang="es-CL" sz="4000" b="1" dirty="0">
                <a:solidFill>
                  <a:srgbClr val="FFFF00"/>
                </a:solidFill>
                <a:latin typeface="Times New Roman" panose="02020603050405020304" pitchFamily="18" charset="0"/>
                <a:cs typeface="Times New Roman" panose="02020603050405020304" pitchFamily="18" charset="0"/>
              </a:rPr>
              <a:t>"Un místico es un arbusto ardiente, Una chispa de la Santa Hoguera, El que está en la esquina que se ríe de la nada". No busque rodillas magulladas, cabezas inclinadas, manos aplaudidas o golpes en los pechos."</a:t>
            </a:r>
            <a:endParaRPr lang="en-US" sz="4000" b="1" dirty="0">
              <a:solidFill>
                <a:srgbClr val="FFFF00"/>
              </a:solidFill>
              <a:latin typeface="Times New Roman" panose="02020603050405020304" pitchFamily="18" charset="0"/>
              <a:cs typeface="Times New Roman" panose="02020603050405020304" pitchFamily="18" charset="0"/>
            </a:endParaRPr>
          </a:p>
          <a:p>
            <a:pPr algn="just">
              <a:buNone/>
            </a:pPr>
            <a:endParaRPr lang="en-US" dirty="0">
              <a:solidFill>
                <a:schemeClr val="tx1"/>
              </a:solidFill>
              <a:latin typeface="Times New Roman" panose="02020603050405020304" pitchFamily="18" charset="0"/>
              <a:cs typeface="Times New Roman" panose="02020603050405020304" pitchFamily="18" charset="0"/>
            </a:endParaRPr>
          </a:p>
          <a:p>
            <a:pPr algn="just">
              <a:buNone/>
            </a:pPr>
            <a:r>
              <a:rPr lang="en-US" dirty="0">
                <a:solidFill>
                  <a:schemeClr val="tx1"/>
                </a:solidFill>
                <a:latin typeface="Times New Roman" panose="02020603050405020304" pitchFamily="18" charset="0"/>
                <a:cs typeface="Times New Roman" panose="02020603050405020304" pitchFamily="18" charset="0"/>
              </a:rPr>
              <a:t>Jan Philips</a:t>
            </a:r>
          </a:p>
        </p:txBody>
      </p:sp>
      <p:pic>
        <p:nvPicPr>
          <p:cNvPr id="3074" name="Picture 2" descr="C:\Users\schreckn\Documents\My Pictures\Blue Eyed Ennis\animated-fire[1].gif"/>
          <p:cNvPicPr>
            <a:picLocks noChangeAspect="1" noChangeArrowheads="1" noCrop="1"/>
          </p:cNvPicPr>
          <p:nvPr/>
        </p:nvPicPr>
        <p:blipFill>
          <a:blip r:embed="rId2" cstate="print"/>
          <a:srcRect/>
          <a:stretch>
            <a:fillRect/>
          </a:stretch>
        </p:blipFill>
        <p:spPr bwMode="auto">
          <a:xfrm>
            <a:off x="7447280" y="1392868"/>
            <a:ext cx="4432300" cy="3336313"/>
          </a:xfrm>
          <a:prstGeom prst="rect">
            <a:avLst/>
          </a:prstGeom>
          <a:noFill/>
        </p:spPr>
      </p:pic>
    </p:spTree>
    <p:extLst>
      <p:ext uri="{BB962C8B-B14F-4D97-AF65-F5344CB8AC3E}">
        <p14:creationId xmlns:p14="http://schemas.microsoft.com/office/powerpoint/2010/main" val="784719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tropolitano">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TM03457491[[fn=Metrópoli]]</Template>
  <TotalTime>1521</TotalTime>
  <Words>1192</Words>
  <Application>Microsoft Office PowerPoint</Application>
  <PresentationFormat>Widescreen</PresentationFormat>
  <Paragraphs>90</Paragraphs>
  <Slides>26</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Aharoni</vt:lpstr>
      <vt:lpstr>Arial</vt:lpstr>
      <vt:lpstr>Arial Black</vt:lpstr>
      <vt:lpstr>Calibri</vt:lpstr>
      <vt:lpstr>Calibri Light</vt:lpstr>
      <vt:lpstr>Century Gothic</vt:lpstr>
      <vt:lpstr>Eras Bold ITC</vt:lpstr>
      <vt:lpstr>Garamond</vt:lpstr>
      <vt:lpstr>Impress BT</vt:lpstr>
      <vt:lpstr>Lucida Sans</vt:lpstr>
      <vt:lpstr>Monotype Corsiva</vt:lpstr>
      <vt:lpstr>Times New Roman</vt:lpstr>
      <vt:lpstr>Wingdings</vt:lpstr>
      <vt:lpstr>Metropolitano</vt:lpstr>
      <vt:lpstr>Organic</vt:lpstr>
      <vt:lpstr>Vapor Trail</vt:lpstr>
      <vt:lpstr>        SUMERGIRSE EN LA REALIDAD HUMANA Y SER UNA PRESENCIA TRANSFORMADORA</vt:lpstr>
      <vt:lpstr> ¿Dónde nos ubicamos nosotros?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Presence</dc:title>
  <dc:creator>Pat Farrell</dc:creator>
  <cp:lastModifiedBy>Generalat</cp:lastModifiedBy>
  <cp:revision>109</cp:revision>
  <dcterms:created xsi:type="dcterms:W3CDTF">2019-05-24T17:01:21Z</dcterms:created>
  <dcterms:modified xsi:type="dcterms:W3CDTF">2020-06-18T12:23:04Z</dcterms:modified>
</cp:coreProperties>
</file>