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26" r:id="rId4"/>
    <p:sldMasterId id="2147483744" r:id="rId5"/>
    <p:sldMasterId id="2147483774" r:id="rId6"/>
  </p:sldMasterIdLst>
  <p:notesMasterIdLst>
    <p:notesMasterId r:id="rId53"/>
  </p:notesMasterIdLst>
  <p:sldIdLst>
    <p:sldId id="292" r:id="rId7"/>
    <p:sldId id="607" r:id="rId8"/>
    <p:sldId id="608" r:id="rId9"/>
    <p:sldId id="609" r:id="rId10"/>
    <p:sldId id="610" r:id="rId11"/>
    <p:sldId id="611" r:id="rId12"/>
    <p:sldId id="612" r:id="rId13"/>
    <p:sldId id="613" r:id="rId14"/>
    <p:sldId id="287" r:id="rId15"/>
    <p:sldId id="614" r:id="rId16"/>
    <p:sldId id="615" r:id="rId17"/>
    <p:sldId id="616" r:id="rId18"/>
    <p:sldId id="266" r:id="rId19"/>
    <p:sldId id="617" r:id="rId20"/>
    <p:sldId id="587" r:id="rId21"/>
    <p:sldId id="258" r:id="rId22"/>
    <p:sldId id="261" r:id="rId23"/>
    <p:sldId id="263" r:id="rId24"/>
    <p:sldId id="563" r:id="rId25"/>
    <p:sldId id="565" r:id="rId26"/>
    <p:sldId id="589" r:id="rId27"/>
    <p:sldId id="581" r:id="rId28"/>
    <p:sldId id="618" r:id="rId29"/>
    <p:sldId id="271" r:id="rId30"/>
    <p:sldId id="272" r:id="rId31"/>
    <p:sldId id="444" r:id="rId32"/>
    <p:sldId id="582" r:id="rId33"/>
    <p:sldId id="583" r:id="rId34"/>
    <p:sldId id="584" r:id="rId35"/>
    <p:sldId id="588" r:id="rId36"/>
    <p:sldId id="454" r:id="rId37"/>
    <p:sldId id="270" r:id="rId38"/>
    <p:sldId id="408" r:id="rId39"/>
    <p:sldId id="555" r:id="rId40"/>
    <p:sldId id="586" r:id="rId41"/>
    <p:sldId id="273" r:id="rId42"/>
    <p:sldId id="619" r:id="rId43"/>
    <p:sldId id="590" r:id="rId44"/>
    <p:sldId id="620" r:id="rId45"/>
    <p:sldId id="280" r:id="rId46"/>
    <p:sldId id="281" r:id="rId47"/>
    <p:sldId id="282" r:id="rId48"/>
    <p:sldId id="621" r:id="rId49"/>
    <p:sldId id="622" r:id="rId50"/>
    <p:sldId id="623" r:id="rId51"/>
    <p:sldId id="62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8B84B"/>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7" autoAdjust="0"/>
    <p:restoredTop sz="94660"/>
  </p:normalViewPr>
  <p:slideViewPr>
    <p:cSldViewPr snapToGrid="0">
      <p:cViewPr varScale="1">
        <p:scale>
          <a:sx n="81" d="100"/>
          <a:sy n="81" d="100"/>
        </p:scale>
        <p:origin x="403"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B2F77-1C05-4F62-BB4D-60BB2A119E8A}"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DCCF-1897-488B-9F18-7DB1C5FE257E}" type="slidenum">
              <a:rPr lang="en-US" smtClean="0"/>
              <a:t>‹#›</a:t>
            </a:fld>
            <a:endParaRPr lang="en-US"/>
          </a:p>
        </p:txBody>
      </p:sp>
    </p:spTree>
    <p:extLst>
      <p:ext uri="{BB962C8B-B14F-4D97-AF65-F5344CB8AC3E}">
        <p14:creationId xmlns:p14="http://schemas.microsoft.com/office/powerpoint/2010/main" val="271036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Theme of the chapter ….. </a:t>
            </a:r>
          </a:p>
          <a:p>
            <a:pPr lvl="0"/>
            <a:r>
              <a:rPr lang="en-US" sz="1200" kern="1200" dirty="0">
                <a:solidFill>
                  <a:schemeClr val="tx1"/>
                </a:solidFill>
                <a:effectLst/>
                <a:latin typeface="+mn-lt"/>
                <a:ea typeface="+mn-ea"/>
                <a:cs typeface="+mn-cs"/>
              </a:rPr>
              <a:t>Let us begin together steeped in a contemplative spirit ….</a:t>
            </a:r>
          </a:p>
          <a:p>
            <a:pPr lvl="0"/>
            <a:r>
              <a:rPr lang="en-US" sz="1200" kern="1200" dirty="0">
                <a:solidFill>
                  <a:schemeClr val="tx1"/>
                </a:solidFill>
                <a:effectLst/>
                <a:latin typeface="+mn-lt"/>
                <a:ea typeface="+mn-ea"/>
                <a:cs typeface="+mn-cs"/>
              </a:rPr>
              <a:t>“Let us entrust ourselves to the Presence of God Who dwells within us and around us, individually and collectively.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welcome the Presence of God Who invites us to a profound engagement with matters that matter, not with ego needs.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confide ourselves to the Spirit of God Who illuminates the false securities and domesticating ideologies that seduce and lead us away from the work at hand ………..</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us open our hearts to the Spirit of God who graces us to surrender incapacitating habits of mind and heart….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1</a:t>
            </a:fld>
            <a:endParaRPr lang="en-US"/>
          </a:p>
        </p:txBody>
      </p:sp>
    </p:spTree>
    <p:extLst>
      <p:ext uri="{BB962C8B-B14F-4D97-AF65-F5344CB8AC3E}">
        <p14:creationId xmlns:p14="http://schemas.microsoft.com/office/powerpoint/2010/main" val="218263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read the Gospels with this perspective in mind, it is clear that Jesus lives and speaks out of this transforming presence.  We hear it when he refers to his Abba, the Father.  He refers often to another dimension not immediately visible, and he tries to communicate that mystery in parables, stories, concrete images..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19</a:t>
            </a:fld>
            <a:endParaRPr lang="en-US"/>
          </a:p>
        </p:txBody>
      </p:sp>
    </p:spTree>
    <p:extLst>
      <p:ext uri="{BB962C8B-B14F-4D97-AF65-F5344CB8AC3E}">
        <p14:creationId xmlns:p14="http://schemas.microsoft.com/office/powerpoint/2010/main" val="388670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knew another reality----the transforming power of love which flowed through him and can also flow through us; it flowed out of him and he channeled it to heal and to give life;  </a:t>
            </a:r>
          </a:p>
          <a:p>
            <a:r>
              <a:rPr lang="en-US" sz="1200" kern="1200" dirty="0">
                <a:solidFill>
                  <a:schemeClr val="tx1"/>
                </a:solidFill>
                <a:effectLst/>
                <a:latin typeface="+mn-lt"/>
                <a:ea typeface="+mn-ea"/>
                <a:cs typeface="+mn-cs"/>
              </a:rPr>
              <a:t>Jesus lived from a different vision-----that we are all one, that everyone belongs;  </a:t>
            </a:r>
          </a:p>
          <a:p>
            <a:r>
              <a:rPr lang="en-US" sz="1200" kern="1200" dirty="0">
                <a:solidFill>
                  <a:schemeClr val="tx1"/>
                </a:solidFill>
                <a:effectLst/>
                <a:latin typeface="+mn-lt"/>
                <a:ea typeface="+mn-ea"/>
                <a:cs typeface="+mn-cs"/>
              </a:rPr>
              <a:t>Jesus tapped into a greater source-----as he went off to solitary places to pray</a:t>
            </a: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20</a:t>
            </a:fld>
            <a:endParaRPr lang="en-US"/>
          </a:p>
        </p:txBody>
      </p:sp>
    </p:spTree>
    <p:extLst>
      <p:ext uri="{BB962C8B-B14F-4D97-AF65-F5344CB8AC3E}">
        <p14:creationId xmlns:p14="http://schemas.microsoft.com/office/powerpoint/2010/main" val="154303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presence permeates our lives and activities. His song of delight reverberates throughout all he has created. As we open our ears to that song, we hear the truth of the gospel spoken to our hearts: the kingdom of God has come to us. </a:t>
            </a:r>
          </a:p>
        </p:txBody>
      </p:sp>
      <p:sp>
        <p:nvSpPr>
          <p:cNvPr id="4" name="Slide Number Placeholder 3"/>
          <p:cNvSpPr>
            <a:spLocks noGrp="1"/>
          </p:cNvSpPr>
          <p:nvPr>
            <p:ph type="sldNum" sz="quarter" idx="5"/>
          </p:nvPr>
        </p:nvSpPr>
        <p:spPr/>
        <p:txBody>
          <a:bodyPr/>
          <a:lstStyle/>
          <a:p>
            <a:fld id="{858CDCCF-1897-488B-9F18-7DB1C5FE257E}" type="slidenum">
              <a:rPr lang="en-US" smtClean="0"/>
              <a:t>21</a:t>
            </a:fld>
            <a:endParaRPr lang="en-US"/>
          </a:p>
        </p:txBody>
      </p:sp>
    </p:spTree>
    <p:extLst>
      <p:ext uri="{BB962C8B-B14F-4D97-AF65-F5344CB8AC3E}">
        <p14:creationId xmlns:p14="http://schemas.microsoft.com/office/powerpoint/2010/main" val="359688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30</a:t>
            </a:fld>
            <a:endParaRPr lang="en-US"/>
          </a:p>
        </p:txBody>
      </p:sp>
    </p:spTree>
    <p:extLst>
      <p:ext uri="{BB962C8B-B14F-4D97-AF65-F5344CB8AC3E}">
        <p14:creationId xmlns:p14="http://schemas.microsoft.com/office/powerpoint/2010/main" val="280086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33</a:t>
            </a:fld>
            <a:endParaRPr lang="en-US"/>
          </a:p>
        </p:txBody>
      </p:sp>
    </p:spTree>
    <p:extLst>
      <p:ext uri="{BB962C8B-B14F-4D97-AF65-F5344CB8AC3E}">
        <p14:creationId xmlns:p14="http://schemas.microsoft.com/office/powerpoint/2010/main" val="8454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contemplation. … one  day during our recollection talk the father said …… you look at him … and he looks at you …. Some times he talks … you listen … other times you talk and</a:t>
            </a:r>
            <a:r>
              <a:rPr lang="en-US" sz="1200" kern="1200" baseline="0" dirty="0">
                <a:solidFill>
                  <a:schemeClr val="tx1"/>
                </a:solidFill>
                <a:effectLst/>
                <a:latin typeface="+mn-lt"/>
                <a:ea typeface="+mn-ea"/>
                <a:cs typeface="+mn-cs"/>
              </a:rPr>
              <a:t> He listens … That is contemplation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Contemplation is the crucible where the treasure we carry in earthen vessels is purified and where God’s way unfolds from our most authentic 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34</a:t>
            </a:fld>
            <a:endParaRPr lang="en-US"/>
          </a:p>
        </p:txBody>
      </p:sp>
    </p:spTree>
    <p:extLst>
      <p:ext uri="{BB962C8B-B14F-4D97-AF65-F5344CB8AC3E}">
        <p14:creationId xmlns:p14="http://schemas.microsoft.com/office/powerpoint/2010/main" val="135281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a reform?  Do you believe that there is a divine presence in each one of us? </a:t>
            </a:r>
          </a:p>
        </p:txBody>
      </p:sp>
      <p:sp>
        <p:nvSpPr>
          <p:cNvPr id="4" name="Slide Number Placeholder 3"/>
          <p:cNvSpPr>
            <a:spLocks noGrp="1"/>
          </p:cNvSpPr>
          <p:nvPr>
            <p:ph type="sldNum" sz="quarter" idx="5"/>
          </p:nvPr>
        </p:nvSpPr>
        <p:spPr/>
        <p:txBody>
          <a:bodyPr/>
          <a:lstStyle/>
          <a:p>
            <a:fld id="{858CDCCF-1897-488B-9F18-7DB1C5FE257E}" type="slidenum">
              <a:rPr lang="en-US" smtClean="0"/>
              <a:t>2</a:t>
            </a:fld>
            <a:endParaRPr lang="en-US"/>
          </a:p>
        </p:txBody>
      </p:sp>
    </p:spTree>
    <p:extLst>
      <p:ext uri="{BB962C8B-B14F-4D97-AF65-F5344CB8AC3E}">
        <p14:creationId xmlns:p14="http://schemas.microsoft.com/office/powerpoint/2010/main" val="32670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MK.3:14 “And</a:t>
            </a:r>
            <a:r>
              <a:rPr lang="en-US" baseline="0" dirty="0"/>
              <a:t> He appointed twelve, whom He has named apostles, to be with Him, and to be sent out to proclaim the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 Teresa answers: '</a:t>
            </a:r>
            <a:r>
              <a:rPr lang="en-US" b="1" dirty="0"/>
              <a:t>Contemplative prayer</a:t>
            </a:r>
            <a:r>
              <a:rPr lang="en-US" dirty="0"/>
              <a:t> [</a:t>
            </a:r>
            <a:r>
              <a:rPr lang="en-US" dirty="0" err="1"/>
              <a:t>oración</a:t>
            </a:r>
            <a:r>
              <a:rPr lang="en-US" dirty="0"/>
              <a:t> mental] in my opinion is nothing else than a close sharing between friends; it </a:t>
            </a:r>
            <a:r>
              <a:rPr lang="en-US" b="1" dirty="0"/>
              <a:t>means</a:t>
            </a:r>
            <a:r>
              <a:rPr lang="en-US" dirty="0"/>
              <a:t> taking time frequently to be alone with him who we know loves us.' </a:t>
            </a:r>
            <a:r>
              <a:rPr lang="en-US" b="1" dirty="0"/>
              <a:t>Contemplative prayer</a:t>
            </a:r>
            <a:r>
              <a:rPr lang="en-US" dirty="0"/>
              <a:t> seeks him 'whom my soul loves'. It is Jesus, and in him, the Father.</a:t>
            </a: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CDCCF-1897-488B-9F18-7DB1C5FE2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3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Jn 10:10 “The thief comes only to steal and kill and destroy.  I came that they may have life, and have it abundantly”</a:t>
            </a:r>
            <a:endParaRPr lang="en-IN" dirty="0"/>
          </a:p>
        </p:txBody>
      </p:sp>
      <p:sp>
        <p:nvSpPr>
          <p:cNvPr id="4" name="Slide Number Placeholder 3"/>
          <p:cNvSpPr>
            <a:spLocks noGrp="1"/>
          </p:cNvSpPr>
          <p:nvPr>
            <p:ph type="sldNum" sz="quarter" idx="10"/>
          </p:nvPr>
        </p:nvSpPr>
        <p:spPr/>
        <p:txBody>
          <a:bodyPr/>
          <a:lstStyle/>
          <a:p>
            <a:fld id="{858CDCCF-1897-488B-9F18-7DB1C5FE257E}" type="slidenum">
              <a:rPr lang="en-US" smtClean="0"/>
              <a:t>4</a:t>
            </a:fld>
            <a:endParaRPr lang="en-US"/>
          </a:p>
        </p:txBody>
      </p:sp>
    </p:spTree>
    <p:extLst>
      <p:ext uri="{BB962C8B-B14F-4D97-AF65-F5344CB8AC3E}">
        <p14:creationId xmlns:p14="http://schemas.microsoft.com/office/powerpoint/2010/main" val="112895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mean by transforming presence …. Short discussion</a:t>
            </a:r>
          </a:p>
        </p:txBody>
      </p:sp>
      <p:sp>
        <p:nvSpPr>
          <p:cNvPr id="4" name="Slide Number Placeholder 3"/>
          <p:cNvSpPr>
            <a:spLocks noGrp="1"/>
          </p:cNvSpPr>
          <p:nvPr>
            <p:ph type="sldNum" sz="quarter" idx="5"/>
          </p:nvPr>
        </p:nvSpPr>
        <p:spPr/>
        <p:txBody>
          <a:bodyPr/>
          <a:lstStyle/>
          <a:p>
            <a:fld id="{858CDCCF-1897-488B-9F18-7DB1C5FE257E}" type="slidenum">
              <a:rPr lang="en-US" smtClean="0"/>
              <a:t>9</a:t>
            </a:fld>
            <a:endParaRPr lang="en-US"/>
          </a:p>
        </p:txBody>
      </p:sp>
    </p:spTree>
    <p:extLst>
      <p:ext uri="{BB962C8B-B14F-4D97-AF65-F5344CB8AC3E}">
        <p14:creationId xmlns:p14="http://schemas.microsoft.com/office/powerpoint/2010/main" val="2775298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of us carries with us a whole world, made present in our shared presence.</a:t>
            </a:r>
          </a:p>
          <a:p>
            <a:r>
              <a:rPr lang="en-US" sz="1200" kern="1200" dirty="0">
                <a:solidFill>
                  <a:schemeClr val="tx1"/>
                </a:solidFill>
                <a:effectLst/>
                <a:latin typeface="+mn-lt"/>
                <a:ea typeface="+mn-ea"/>
                <a:cs typeface="+mn-cs"/>
              </a:rPr>
              <a:t>	Each one of us is part of a larger design.  No one is here by mistake</a:t>
            </a:r>
            <a:r>
              <a:rPr lang="en-US" sz="1200" kern="1200" dirty="0">
                <a:solidFill>
                  <a:srgbClr val="FF0000"/>
                </a:solidFill>
                <a:effectLst/>
                <a:latin typeface="+mn-lt"/>
                <a:ea typeface="+mn-ea"/>
                <a:cs typeface="+mn-cs"/>
              </a:rPr>
              <a:t>.  (Pause to look around and be in touch with gratitude and appreciation of each one). </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858CDCCF-1897-488B-9F18-7DB1C5FE257E}" type="slidenum">
              <a:rPr lang="en-US" smtClean="0"/>
              <a:t>13</a:t>
            </a:fld>
            <a:endParaRPr lang="en-US"/>
          </a:p>
        </p:txBody>
      </p:sp>
    </p:spTree>
    <p:extLst>
      <p:ext uri="{BB962C8B-B14F-4D97-AF65-F5344CB8AC3E}">
        <p14:creationId xmlns:p14="http://schemas.microsoft.com/office/powerpoint/2010/main" val="273164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six years … we will concentrate on this theme..</a:t>
            </a:r>
          </a:p>
        </p:txBody>
      </p:sp>
      <p:sp>
        <p:nvSpPr>
          <p:cNvPr id="4" name="Slide Number Placeholder 3"/>
          <p:cNvSpPr>
            <a:spLocks noGrp="1"/>
          </p:cNvSpPr>
          <p:nvPr>
            <p:ph type="sldNum" sz="quarter" idx="5"/>
          </p:nvPr>
        </p:nvSpPr>
        <p:spPr/>
        <p:txBody>
          <a:bodyPr/>
          <a:lstStyle/>
          <a:p>
            <a:fld id="{858CDCCF-1897-488B-9F18-7DB1C5FE257E}" type="slidenum">
              <a:rPr lang="en-US" smtClean="0"/>
              <a:t>15</a:t>
            </a:fld>
            <a:endParaRPr lang="en-US"/>
          </a:p>
        </p:txBody>
      </p:sp>
    </p:spTree>
    <p:extLst>
      <p:ext uri="{BB962C8B-B14F-4D97-AF65-F5344CB8AC3E}">
        <p14:creationId xmlns:p14="http://schemas.microsoft.com/office/powerpoint/2010/main" val="5125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these images suggest to you about yourselves?  Are you the yeast or the bread?  (both/and)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these images suggest to you about transforming presence?  What is the movement?   (unfolding from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“The kingdom of</a:t>
            </a:r>
            <a:r>
              <a:rPr lang="en-US" baseline="0" dirty="0"/>
              <a:t> heaven is like yeast that a woman took and mixed in with three measures of flour until all of it was leavened.</a:t>
            </a:r>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16</a:t>
            </a:fld>
            <a:endParaRPr lang="en-US"/>
          </a:p>
        </p:txBody>
      </p:sp>
    </p:spTree>
    <p:extLst>
      <p:ext uri="{BB962C8B-B14F-4D97-AF65-F5344CB8AC3E}">
        <p14:creationId xmlns:p14="http://schemas.microsoft.com/office/powerpoint/2010/main" val="68037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Transformation is a process we participate in as co-creators;  participative consciousness;  We don’t have to try so hard to make things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in each of us an indwelling presence, an innate wisdom, a heart knowing which is deeper than what is accessible to the rational mind.  That presence, wisdom and knowing is Love.  It is given.  It is always available to us, a guide drawing us reliably into the movement of an evolving future whose direction is largely invisible.   To allow ourselves to be led by such inner wisdom is a contemplative skill, or rather a given capacity which deepens as we open to it:  that of an awakened heart. </a:t>
            </a:r>
          </a:p>
          <a:p>
            <a:endParaRPr lang="en-US" dirty="0"/>
          </a:p>
        </p:txBody>
      </p:sp>
      <p:sp>
        <p:nvSpPr>
          <p:cNvPr id="4" name="Slide Number Placeholder 3"/>
          <p:cNvSpPr>
            <a:spLocks noGrp="1"/>
          </p:cNvSpPr>
          <p:nvPr>
            <p:ph type="sldNum" sz="quarter" idx="5"/>
          </p:nvPr>
        </p:nvSpPr>
        <p:spPr/>
        <p:txBody>
          <a:bodyPr/>
          <a:lstStyle/>
          <a:p>
            <a:fld id="{858CDCCF-1897-488B-9F18-7DB1C5FE257E}" type="slidenum">
              <a:rPr lang="en-US" smtClean="0"/>
              <a:t>17</a:t>
            </a:fld>
            <a:endParaRPr lang="en-US"/>
          </a:p>
        </p:txBody>
      </p:sp>
    </p:spTree>
    <p:extLst>
      <p:ext uri="{BB962C8B-B14F-4D97-AF65-F5344CB8AC3E}">
        <p14:creationId xmlns:p14="http://schemas.microsoft.com/office/powerpoint/2010/main" val="877865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1250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7824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114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30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36111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2938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214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3013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0608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8702CA-2029-4BD3-B798-493512FA4226}" type="datetimeFigureOut">
              <a:rPr lang="es-HN" smtClean="0"/>
              <a:pPr/>
              <a:t>18/6/2020</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ECE43546-1D83-41AA-A701-4005C45A82BE}" type="slidenum">
              <a:rPr lang="es-HN" smtClean="0"/>
              <a:pPr/>
              <a:t>‹#›</a:t>
            </a:fld>
            <a:endParaRPr lang="es-HN"/>
          </a:p>
        </p:txBody>
      </p:sp>
    </p:spTree>
    <p:extLst>
      <p:ext uri="{BB962C8B-B14F-4D97-AF65-F5344CB8AC3E}">
        <p14:creationId xmlns:p14="http://schemas.microsoft.com/office/powerpoint/2010/main" val="3839997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C6CC7E4E-6C7F-4120-B963-6846C8313959}"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926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8081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142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216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936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497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20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18-06-2020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815254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20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668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516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77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3653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10313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47198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326612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19492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72673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80336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18-06-2020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375861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763625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02383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51642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76660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8046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191403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0006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20484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921981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22792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215057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142010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070455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96801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17930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024438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840058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18-06-2020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26223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916656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36438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077810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483412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7743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142078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42570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92388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968067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081672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704617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81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053169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499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79104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45003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550290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1554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99279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1763021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0925687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8776854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22275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825630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179464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17499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5782158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74ACC-2AA7-49D8-9032-E6915E6859FE}" type="datetimeFigureOut">
              <a:rPr lang="en-IN" smtClean="0"/>
              <a:t>18-06-2020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950441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74ACC-2AA7-49D8-9032-E6915E6859FE}" type="datetimeFigureOut">
              <a:rPr lang="en-IN" smtClean="0"/>
              <a:t>18-06-2020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7274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957973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74ACC-2AA7-49D8-9032-E6915E6859FE}" type="datetimeFigureOut">
              <a:rPr lang="en-IN" smtClean="0"/>
              <a:t>18-06-2020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068573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5436840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867927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74ACC-2AA7-49D8-9032-E6915E6859FE}" type="datetimeFigureOut">
              <a:rPr lang="en-IN" smtClean="0"/>
              <a:t>18-06-2020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73394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445537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666503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8301776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2343064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668122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3545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68599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74ACC-2AA7-49D8-9032-E6915E6859FE}" type="datetimeFigureOut">
              <a:rPr lang="en-IN" smtClean="0"/>
              <a:t>18-06-2020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CC7E4E-6C7F-4120-B963-6846C8313959}" type="slidenum">
              <a:rPr lang="en-IN" smtClean="0"/>
              <a:t>‹#›</a:t>
            </a:fld>
            <a:endParaRPr lang="en-IN"/>
          </a:p>
        </p:txBody>
      </p:sp>
    </p:spTree>
    <p:extLst>
      <p:ext uri="{BB962C8B-B14F-4D97-AF65-F5344CB8AC3E}">
        <p14:creationId xmlns:p14="http://schemas.microsoft.com/office/powerpoint/2010/main" val="146415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6209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6CC7E4E-6C7F-4120-B963-6846C8313959}"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90530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31231678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98430997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CC7E4E-6C7F-4120-B963-6846C8313959}"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656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374ACC-2AA7-49D8-9032-E6915E6859FE}" type="datetimeFigureOut">
              <a:rPr lang="en-IN" smtClean="0"/>
              <a:t>18-06-2020</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CC7E4E-6C7F-4120-B963-6846C8313959}" type="slidenum">
              <a:rPr lang="en-IN" smtClean="0"/>
              <a:t>‹#›</a:t>
            </a:fld>
            <a:endParaRPr lang="en-IN"/>
          </a:p>
        </p:txBody>
      </p:sp>
    </p:spTree>
    <p:extLst>
      <p:ext uri="{BB962C8B-B14F-4D97-AF65-F5344CB8AC3E}">
        <p14:creationId xmlns:p14="http://schemas.microsoft.com/office/powerpoint/2010/main" val="1567367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cid:image001.png@01D50BD4.972A4600" TargetMode="External"/><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14.jpe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uact=8&amp;ved=0CAcQjRxqFQoTCO70m8qNpcgCFYQ-PgodSwgATg&amp;url=http://thefrogthatjumpedout.blogspot.com/2013/08/three-kinds-of-denial.html&amp;psig=AFQjCNHxMpvhbavYuHfCXP9fUJIrMdqanQ&amp;ust=1443920580990419"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70">
            <a:extLst>
              <a:ext uri="{FF2B5EF4-FFF2-40B4-BE49-F238E27FC236}">
                <a16:creationId xmlns:a16="http://schemas.microsoft.com/office/drawing/2014/main" id="{C413590B-CB36-47BC-B705-69813F7B5F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29" name="Picture 72">
            <a:extLst>
              <a:ext uri="{FF2B5EF4-FFF2-40B4-BE49-F238E27FC236}">
                <a16:creationId xmlns:a16="http://schemas.microsoft.com/office/drawing/2014/main" id="{D676F4B9-1E76-49E4-8A47-FBDCE00D4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030" name="Rectangle 74">
            <a:extLst>
              <a:ext uri="{FF2B5EF4-FFF2-40B4-BE49-F238E27FC236}">
                <a16:creationId xmlns:a16="http://schemas.microsoft.com/office/drawing/2014/main" id="{FF8A0554-081B-4FCD-B8AC-1F826E38F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6">
            <a:extLst>
              <a:ext uri="{FF2B5EF4-FFF2-40B4-BE49-F238E27FC236}">
                <a16:creationId xmlns:a16="http://schemas.microsoft.com/office/drawing/2014/main" id="{406FFEE2-58A0-44A3-9892-24602A688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1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8">
            <a:extLst>
              <a:ext uri="{FF2B5EF4-FFF2-40B4-BE49-F238E27FC236}">
                <a16:creationId xmlns:a16="http://schemas.microsoft.com/office/drawing/2014/main" id="{69CA411D-D82A-4BF1-878C-4C25F8C77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097" y="488844"/>
            <a:ext cx="3731895" cy="3526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n para Enraizadas">
            <a:extLst>
              <a:ext uri="{FF2B5EF4-FFF2-40B4-BE49-F238E27FC236}">
                <a16:creationId xmlns:a16="http://schemas.microsoft.com/office/drawing/2014/main" id="{4A1F1901-4B7D-4BC6-9A82-988ABFA0F7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718342" y="648369"/>
            <a:ext cx="2775135" cy="3205648"/>
          </a:xfrm>
          <a:prstGeom prst="rect">
            <a:avLst/>
          </a:prstGeom>
          <a:noFill/>
          <a:extLst>
            <a:ext uri="{909E8E84-426E-40DD-AFC4-6F175D3DCCD1}">
              <a14:hiddenFill xmlns:a14="http://schemas.microsoft.com/office/drawing/2010/main">
                <a:solidFill>
                  <a:srgbClr val="FFFFFF"/>
                </a:solidFill>
              </a14:hiddenFill>
            </a:ext>
          </a:extLst>
        </p:spPr>
      </p:pic>
      <p:sp>
        <p:nvSpPr>
          <p:cNvPr id="1033" name="Round Single Corner Rectangle 15">
            <a:extLst>
              <a:ext uri="{FF2B5EF4-FFF2-40B4-BE49-F238E27FC236}">
                <a16:creationId xmlns:a16="http://schemas.microsoft.com/office/drawing/2014/main" id="{C9BB7D94-2C4A-4F0F-8933-E3276A89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8650" y="604977"/>
            <a:ext cx="1998359" cy="2223847"/>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Single Corner Rectangle 14">
            <a:extLst>
              <a:ext uri="{FF2B5EF4-FFF2-40B4-BE49-F238E27FC236}">
                <a16:creationId xmlns:a16="http://schemas.microsoft.com/office/drawing/2014/main" id="{2C166329-A912-4CA1-A632-89563D660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769673" y="4118455"/>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FB54679-12EF-4E3F-B1F8-3750B8BD1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7795" y="2989690"/>
            <a:ext cx="3023953" cy="3388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id:image001.png@01D50BD4.972A4600">
            <a:extLst>
              <a:ext uri="{FF2B5EF4-FFF2-40B4-BE49-F238E27FC236}">
                <a16:creationId xmlns:a16="http://schemas.microsoft.com/office/drawing/2014/main" id="{7D2CE5DE-61C0-44E8-96AE-00B254259033}"/>
              </a:ext>
            </a:extLst>
          </p:cNvPr>
          <p:cNvPicPr/>
          <p:nvPr/>
        </p:nvPicPr>
        <p:blipFill>
          <a:blip r:embed="rId6" r:link="rId7">
            <a:extLst>
              <a:ext uri="{28A0092B-C50C-407E-A947-70E740481C1C}">
                <a14:useLocalDpi xmlns:a14="http://schemas.microsoft.com/office/drawing/2010/main" val="0"/>
              </a:ext>
            </a:extLst>
          </a:blip>
          <a:stretch>
            <a:fillRect/>
          </a:stretch>
        </p:blipFill>
        <p:spPr bwMode="auto">
          <a:xfrm>
            <a:off x="4750402" y="3150558"/>
            <a:ext cx="2216045" cy="3067192"/>
          </a:xfrm>
          <a:prstGeom prst="rect">
            <a:avLst/>
          </a:prstGeom>
          <a:noFill/>
        </p:spPr>
      </p:pic>
      <p:sp>
        <p:nvSpPr>
          <p:cNvPr id="4" name="Rectángulo 3"/>
          <p:cNvSpPr/>
          <p:nvPr/>
        </p:nvSpPr>
        <p:spPr>
          <a:xfrm>
            <a:off x="7620000" y="980975"/>
            <a:ext cx="4572000" cy="2308324"/>
          </a:xfrm>
          <a:prstGeom prst="rect">
            <a:avLst/>
          </a:prstGeom>
        </p:spPr>
        <p:txBody>
          <a:bodyPr wrap="square">
            <a:spAutoFit/>
          </a:bodyPr>
          <a:lstStyle/>
          <a:p>
            <a:r>
              <a:rPr lang="es-CL" sz="3600" dirty="0">
                <a:latin typeface="Arial Black" panose="020B0A04020102020204" pitchFamily="34" charset="0"/>
              </a:rPr>
              <a:t>Enraizado en Cristo… Para ser una presencia transformadora</a:t>
            </a:r>
          </a:p>
        </p:txBody>
      </p:sp>
    </p:spTree>
    <p:extLst>
      <p:ext uri="{BB962C8B-B14F-4D97-AF65-F5344CB8AC3E}">
        <p14:creationId xmlns:p14="http://schemas.microsoft.com/office/powerpoint/2010/main" val="247260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1596" y="1087987"/>
            <a:ext cx="10663117" cy="523220"/>
          </a:xfrm>
          <a:prstGeom prst="rect">
            <a:avLst/>
          </a:prstGeom>
        </p:spPr>
        <p:txBody>
          <a:bodyPr wrap="square">
            <a:spAutoFit/>
          </a:bodyPr>
          <a:lstStyle/>
          <a:p>
            <a:r>
              <a:rPr lang="es-CL" sz="2800" dirty="0">
                <a:latin typeface="Arial Black" panose="020B0A04020102020204" pitchFamily="34" charset="0"/>
              </a:rPr>
              <a:t>Jesús y el espíritu de la TRANSFORMACIÓN</a:t>
            </a:r>
          </a:p>
        </p:txBody>
      </p:sp>
      <p:sp>
        <p:nvSpPr>
          <p:cNvPr id="3" name="Rectángulo 2"/>
          <p:cNvSpPr/>
          <p:nvPr/>
        </p:nvSpPr>
        <p:spPr>
          <a:xfrm>
            <a:off x="631596" y="1837481"/>
            <a:ext cx="10955352" cy="523220"/>
          </a:xfrm>
          <a:prstGeom prst="rect">
            <a:avLst/>
          </a:prstGeom>
        </p:spPr>
        <p:txBody>
          <a:bodyPr wrap="square">
            <a:spAutoFit/>
          </a:bodyPr>
          <a:lstStyle/>
          <a:p>
            <a:r>
              <a:rPr lang="es-CL" sz="2800" dirty="0">
                <a:latin typeface="Arial Black" panose="020B0A04020102020204" pitchFamily="34" charset="0"/>
              </a:rPr>
              <a:t>Jesús tiene la capacidad de TRANSFORMAR el mundo</a:t>
            </a:r>
          </a:p>
        </p:txBody>
      </p:sp>
      <p:sp>
        <p:nvSpPr>
          <p:cNvPr id="4" name="Rectángulo 3"/>
          <p:cNvSpPr/>
          <p:nvPr/>
        </p:nvSpPr>
        <p:spPr>
          <a:xfrm>
            <a:off x="631596" y="2901118"/>
            <a:ext cx="9495043" cy="954107"/>
          </a:xfrm>
          <a:prstGeom prst="rect">
            <a:avLst/>
          </a:prstGeom>
        </p:spPr>
        <p:txBody>
          <a:bodyPr wrap="square">
            <a:spAutoFit/>
          </a:bodyPr>
          <a:lstStyle/>
          <a:p>
            <a:r>
              <a:rPr lang="es-CL" sz="2800" dirty="0">
                <a:latin typeface="Arial Black" panose="020B0A04020102020204" pitchFamily="34" charset="0"/>
              </a:rPr>
              <a:t>Él TRANSFORMÓ el mundo mientras que SE TRANSFORMÓ</a:t>
            </a:r>
          </a:p>
        </p:txBody>
      </p:sp>
      <p:sp>
        <p:nvSpPr>
          <p:cNvPr id="5" name="Rectángulo 4"/>
          <p:cNvSpPr/>
          <p:nvPr/>
        </p:nvSpPr>
        <p:spPr>
          <a:xfrm>
            <a:off x="631596" y="4006586"/>
            <a:ext cx="9890827" cy="830997"/>
          </a:xfrm>
          <a:prstGeom prst="rect">
            <a:avLst/>
          </a:prstGeom>
        </p:spPr>
        <p:txBody>
          <a:bodyPr wrap="square">
            <a:spAutoFit/>
          </a:bodyPr>
          <a:lstStyle/>
          <a:p>
            <a:r>
              <a:rPr lang="es-CL" sz="2400" dirty="0">
                <a:latin typeface="Arial Black" panose="020B0A04020102020204" pitchFamily="34" charset="0"/>
              </a:rPr>
              <a:t>Él descubrió en Él nuevos significados para el mundo. Así es como pudo identificar Su cuerpo con el Templo de Dios</a:t>
            </a:r>
          </a:p>
        </p:txBody>
      </p:sp>
      <p:sp>
        <p:nvSpPr>
          <p:cNvPr id="6" name="Rectángulo 5"/>
          <p:cNvSpPr/>
          <p:nvPr/>
        </p:nvSpPr>
        <p:spPr>
          <a:xfrm>
            <a:off x="631596" y="5172236"/>
            <a:ext cx="10204725" cy="954107"/>
          </a:xfrm>
          <a:prstGeom prst="rect">
            <a:avLst/>
          </a:prstGeom>
        </p:spPr>
        <p:txBody>
          <a:bodyPr wrap="square">
            <a:spAutoFit/>
          </a:bodyPr>
          <a:lstStyle/>
          <a:p>
            <a:r>
              <a:rPr lang="es-CL" sz="2800" dirty="0">
                <a:latin typeface="Arial Black" panose="020B0A04020102020204" pitchFamily="34" charset="0"/>
              </a:rPr>
              <a:t>Habló de su resurrección: "Destruye este templo, y Yo lo restauraré dentro de tres días" (</a:t>
            </a:r>
            <a:r>
              <a:rPr lang="es-CL" sz="2800" dirty="0" err="1">
                <a:latin typeface="Arial Black" panose="020B0A04020102020204" pitchFamily="34" charset="0"/>
              </a:rPr>
              <a:t>Jn</a:t>
            </a:r>
            <a:r>
              <a:rPr lang="es-CL" sz="2800" dirty="0">
                <a:latin typeface="Arial Black" panose="020B0A04020102020204" pitchFamily="34" charset="0"/>
              </a:rPr>
              <a:t> 2, 19</a:t>
            </a:r>
          </a:p>
        </p:txBody>
      </p:sp>
    </p:spTree>
    <p:extLst>
      <p:ext uri="{BB962C8B-B14F-4D97-AF65-F5344CB8AC3E}">
        <p14:creationId xmlns:p14="http://schemas.microsoft.com/office/powerpoint/2010/main" val="78650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4083" y="813011"/>
            <a:ext cx="7137779" cy="954107"/>
          </a:xfrm>
          <a:prstGeom prst="rect">
            <a:avLst/>
          </a:prstGeom>
        </p:spPr>
        <p:txBody>
          <a:bodyPr wrap="square">
            <a:spAutoFit/>
          </a:bodyPr>
          <a:lstStyle/>
          <a:p>
            <a:r>
              <a:rPr lang="es-CL" sz="2800" dirty="0">
                <a:solidFill>
                  <a:srgbClr val="FFFF00"/>
                </a:solidFill>
                <a:latin typeface="Arial Black" panose="020B0A04020102020204" pitchFamily="34" charset="0"/>
              </a:rPr>
              <a:t>Jesús se deleitó y realizó en Él </a:t>
            </a:r>
          </a:p>
          <a:p>
            <a:r>
              <a:rPr lang="es-CL" sz="2800" dirty="0">
                <a:solidFill>
                  <a:srgbClr val="FFFF00"/>
                </a:solidFill>
                <a:latin typeface="Arial Black" panose="020B0A04020102020204" pitchFamily="34" charset="0"/>
              </a:rPr>
              <a:t>el espíritu TRANSFORMADOR</a:t>
            </a:r>
          </a:p>
        </p:txBody>
      </p:sp>
      <p:sp>
        <p:nvSpPr>
          <p:cNvPr id="3" name="Rectángulo 2"/>
          <p:cNvSpPr/>
          <p:nvPr/>
        </p:nvSpPr>
        <p:spPr>
          <a:xfrm>
            <a:off x="1624083" y="1893205"/>
            <a:ext cx="10068462" cy="523220"/>
          </a:xfrm>
          <a:prstGeom prst="rect">
            <a:avLst/>
          </a:prstGeom>
        </p:spPr>
        <p:txBody>
          <a:bodyPr wrap="none">
            <a:spAutoFit/>
          </a:bodyPr>
          <a:lstStyle/>
          <a:p>
            <a:r>
              <a:rPr lang="es-CL" sz="2800" dirty="0">
                <a:solidFill>
                  <a:srgbClr val="FFFF00"/>
                </a:solidFill>
                <a:latin typeface="Arial Black" panose="020B0A04020102020204" pitchFamily="34" charset="0"/>
              </a:rPr>
              <a:t>El espíritu le dio una nueva presencia en el mundo</a:t>
            </a:r>
          </a:p>
        </p:txBody>
      </p:sp>
      <p:sp>
        <p:nvSpPr>
          <p:cNvPr id="4" name="Rectángulo 3"/>
          <p:cNvSpPr/>
          <p:nvPr/>
        </p:nvSpPr>
        <p:spPr>
          <a:xfrm>
            <a:off x="1624083" y="2542512"/>
            <a:ext cx="8570795" cy="1384995"/>
          </a:xfrm>
          <a:prstGeom prst="rect">
            <a:avLst/>
          </a:prstGeom>
        </p:spPr>
        <p:txBody>
          <a:bodyPr wrap="square">
            <a:spAutoFit/>
          </a:bodyPr>
          <a:lstStyle/>
          <a:p>
            <a:r>
              <a:rPr lang="es-CL" sz="2800" dirty="0">
                <a:solidFill>
                  <a:srgbClr val="FFFF00"/>
                </a:solidFill>
                <a:latin typeface="Arial Black" panose="020B0A04020102020204" pitchFamily="34" charset="0"/>
              </a:rPr>
              <a:t>Por el poder del Espíritu se convirtió en el Cordero de Dios que quita el pecado del mundo (</a:t>
            </a:r>
            <a:r>
              <a:rPr lang="es-CL" sz="2800" dirty="0" err="1">
                <a:solidFill>
                  <a:srgbClr val="FFFF00"/>
                </a:solidFill>
                <a:latin typeface="Arial Black" panose="020B0A04020102020204" pitchFamily="34" charset="0"/>
              </a:rPr>
              <a:t>Jn</a:t>
            </a:r>
            <a:r>
              <a:rPr lang="es-CL" sz="2800" dirty="0">
                <a:solidFill>
                  <a:srgbClr val="FFFF00"/>
                </a:solidFill>
                <a:latin typeface="Arial Black" panose="020B0A04020102020204" pitchFamily="34" charset="0"/>
              </a:rPr>
              <a:t> 1, 29)</a:t>
            </a:r>
          </a:p>
        </p:txBody>
      </p:sp>
      <p:sp>
        <p:nvSpPr>
          <p:cNvPr id="5" name="Rectángulo 4"/>
          <p:cNvSpPr/>
          <p:nvPr/>
        </p:nvSpPr>
        <p:spPr>
          <a:xfrm>
            <a:off x="1833349" y="4053594"/>
            <a:ext cx="9289576" cy="954107"/>
          </a:xfrm>
          <a:prstGeom prst="rect">
            <a:avLst/>
          </a:prstGeom>
        </p:spPr>
        <p:txBody>
          <a:bodyPr wrap="square">
            <a:spAutoFit/>
          </a:bodyPr>
          <a:lstStyle/>
          <a:p>
            <a:r>
              <a:rPr lang="es-CL" sz="2800" dirty="0">
                <a:solidFill>
                  <a:srgbClr val="FFFF00"/>
                </a:solidFill>
                <a:latin typeface="Arial Black" panose="020B0A04020102020204" pitchFamily="34" charset="0"/>
              </a:rPr>
              <a:t>Como cordero de sacrificio, se convirtió en un signo de liberación y salvación para el pueblo.</a:t>
            </a:r>
          </a:p>
        </p:txBody>
      </p:sp>
      <p:sp>
        <p:nvSpPr>
          <p:cNvPr id="6" name="Rectángulo 5"/>
          <p:cNvSpPr/>
          <p:nvPr/>
        </p:nvSpPr>
        <p:spPr>
          <a:xfrm>
            <a:off x="1833349" y="5564676"/>
            <a:ext cx="8975678" cy="954107"/>
          </a:xfrm>
          <a:prstGeom prst="rect">
            <a:avLst/>
          </a:prstGeom>
        </p:spPr>
        <p:txBody>
          <a:bodyPr wrap="square">
            <a:spAutoFit/>
          </a:bodyPr>
          <a:lstStyle/>
          <a:p>
            <a:r>
              <a:rPr lang="es-CL" sz="2800" dirty="0">
                <a:solidFill>
                  <a:srgbClr val="FFFF00"/>
                </a:solidFill>
                <a:latin typeface="Arial Black" panose="020B0A04020102020204" pitchFamily="34" charset="0"/>
              </a:rPr>
              <a:t>Jesús TRANSFORMÓ el significado del poder en servicio</a:t>
            </a:r>
          </a:p>
        </p:txBody>
      </p:sp>
    </p:spTree>
    <p:extLst>
      <p:ext uri="{BB962C8B-B14F-4D97-AF65-F5344CB8AC3E}">
        <p14:creationId xmlns:p14="http://schemas.microsoft.com/office/powerpoint/2010/main" val="128215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0202" y="1058671"/>
            <a:ext cx="7419834" cy="954107"/>
          </a:xfrm>
          <a:prstGeom prst="rect">
            <a:avLst/>
          </a:prstGeom>
        </p:spPr>
        <p:txBody>
          <a:bodyPr wrap="square">
            <a:spAutoFit/>
          </a:bodyPr>
          <a:lstStyle/>
          <a:p>
            <a:r>
              <a:rPr lang="es-CL" sz="2800" dirty="0"/>
              <a:t>Él es el buen pastor que da la vida por las ovejas (</a:t>
            </a:r>
            <a:r>
              <a:rPr lang="es-CL" sz="2800" dirty="0" err="1"/>
              <a:t>Jn</a:t>
            </a:r>
            <a:r>
              <a:rPr lang="es-CL" sz="2800" dirty="0"/>
              <a:t> 10, 15)</a:t>
            </a:r>
          </a:p>
        </p:txBody>
      </p:sp>
      <p:sp>
        <p:nvSpPr>
          <p:cNvPr id="3" name="Rectángulo 2"/>
          <p:cNvSpPr/>
          <p:nvPr/>
        </p:nvSpPr>
        <p:spPr>
          <a:xfrm>
            <a:off x="2319122" y="2370877"/>
            <a:ext cx="8504251" cy="523220"/>
          </a:xfrm>
          <a:prstGeom prst="rect">
            <a:avLst/>
          </a:prstGeom>
        </p:spPr>
        <p:txBody>
          <a:bodyPr wrap="none">
            <a:spAutoFit/>
          </a:bodyPr>
          <a:lstStyle/>
          <a:p>
            <a:r>
              <a:rPr lang="es-CL" sz="2800" dirty="0"/>
              <a:t>Jesús es el pan partido para el mundo (</a:t>
            </a:r>
            <a:r>
              <a:rPr lang="es-CL" sz="2800" dirty="0" err="1"/>
              <a:t>Jn</a:t>
            </a:r>
            <a:r>
              <a:rPr lang="es-CL" sz="2800" dirty="0"/>
              <a:t> 6, 41)</a:t>
            </a:r>
          </a:p>
        </p:txBody>
      </p:sp>
      <p:sp>
        <p:nvSpPr>
          <p:cNvPr id="4" name="Rectángulo 3"/>
          <p:cNvSpPr/>
          <p:nvPr/>
        </p:nvSpPr>
        <p:spPr>
          <a:xfrm>
            <a:off x="2319122" y="2967335"/>
            <a:ext cx="8626382" cy="1384995"/>
          </a:xfrm>
          <a:prstGeom prst="rect">
            <a:avLst/>
          </a:prstGeom>
        </p:spPr>
        <p:txBody>
          <a:bodyPr wrap="square">
            <a:spAutoFit/>
          </a:bodyPr>
          <a:lstStyle/>
          <a:p>
            <a:r>
              <a:rPr lang="es-CL" sz="2800" dirty="0"/>
              <a:t>Jesús es la fuente del agua viva e insistió en que los discípulos abandonaran los pozos e fueran en busca de fuentes eternas (</a:t>
            </a:r>
            <a:r>
              <a:rPr lang="es-CL" sz="2800" dirty="0" err="1"/>
              <a:t>Jn</a:t>
            </a:r>
            <a:r>
              <a:rPr lang="es-CL" sz="2800" dirty="0"/>
              <a:t> 4, 10-15).</a:t>
            </a:r>
          </a:p>
        </p:txBody>
      </p:sp>
      <p:sp>
        <p:nvSpPr>
          <p:cNvPr id="5" name="Rectángulo 4"/>
          <p:cNvSpPr/>
          <p:nvPr/>
        </p:nvSpPr>
        <p:spPr>
          <a:xfrm>
            <a:off x="2420202" y="4686953"/>
            <a:ext cx="8525302" cy="1384995"/>
          </a:xfrm>
          <a:prstGeom prst="rect">
            <a:avLst/>
          </a:prstGeom>
        </p:spPr>
        <p:txBody>
          <a:bodyPr wrap="square">
            <a:spAutoFit/>
          </a:bodyPr>
          <a:lstStyle/>
          <a:p>
            <a:r>
              <a:rPr lang="es-CL" sz="2800" dirty="0"/>
              <a:t>Nuestra Misión es "ir y decir a los demás lo que han visto y oído" con vidas TRANSFORMADAS para TRANSFORMAR el mundo.</a:t>
            </a:r>
          </a:p>
        </p:txBody>
      </p:sp>
    </p:spTree>
    <p:extLst>
      <p:ext uri="{BB962C8B-B14F-4D97-AF65-F5344CB8AC3E}">
        <p14:creationId xmlns:p14="http://schemas.microsoft.com/office/powerpoint/2010/main" val="251675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entives.net/S/wp-content/uploads/2016/01/010316_0900_TheMarketFo1.jpg">
            <a:extLst>
              <a:ext uri="{FF2B5EF4-FFF2-40B4-BE49-F238E27FC236}">
                <a16:creationId xmlns:a16="http://schemas.microsoft.com/office/drawing/2014/main" id="{6E692B1A-7C17-4AFC-9559-0028D48B24F3}"/>
              </a:ext>
            </a:extLst>
          </p:cNvPr>
          <p:cNvPicPr>
            <a:picLocks noChangeAspect="1" noChangeArrowheads="1"/>
          </p:cNvPicPr>
          <p:nvPr/>
        </p:nvPicPr>
        <p:blipFill>
          <a:blip r:embed="rId3" cstate="print"/>
          <a:srcRect/>
          <a:stretch>
            <a:fillRect/>
          </a:stretch>
        </p:blipFill>
        <p:spPr bwMode="auto">
          <a:xfrm>
            <a:off x="455232" y="762890"/>
            <a:ext cx="5071808" cy="4936870"/>
          </a:xfrm>
          <a:prstGeom prst="rect">
            <a:avLst/>
          </a:prstGeom>
          <a:noFill/>
        </p:spPr>
      </p:pic>
      <p:sp>
        <p:nvSpPr>
          <p:cNvPr id="3" name="Rectangle 2"/>
          <p:cNvSpPr/>
          <p:nvPr/>
        </p:nvSpPr>
        <p:spPr>
          <a:xfrm>
            <a:off x="5700889" y="486313"/>
            <a:ext cx="6333067" cy="2031325"/>
          </a:xfrm>
          <a:prstGeom prst="rect">
            <a:avLst/>
          </a:prstGeom>
        </p:spPr>
        <p:txBody>
          <a:bodyPr wrap="square">
            <a:spAutoFit/>
          </a:bodyPr>
          <a:lstStyle/>
          <a:p>
            <a:pPr algn="just"/>
            <a:r>
              <a:rPr lang="es-CL" sz="3600" b="1" dirty="0">
                <a:latin typeface="Times New Roman" panose="02020603050405020304" pitchFamily="18" charset="0"/>
                <a:cs typeface="Times New Roman" panose="02020603050405020304" pitchFamily="18" charset="0"/>
              </a:rPr>
              <a:t>Detengámonos y preguntemos .. ¿Quiénes somos? ¿Dónde estamos ahora?</a:t>
            </a:r>
            <a:endParaRPr lang="en-US" sz="3600" dirty="0"/>
          </a:p>
          <a:p>
            <a:pPr algn="just"/>
            <a:endParaRPr lang="en-US" dirty="0"/>
          </a:p>
        </p:txBody>
      </p:sp>
      <p:sp>
        <p:nvSpPr>
          <p:cNvPr id="5" name="Rectángulo 4"/>
          <p:cNvSpPr/>
          <p:nvPr/>
        </p:nvSpPr>
        <p:spPr>
          <a:xfrm>
            <a:off x="5700889" y="2632792"/>
            <a:ext cx="6195738" cy="2554545"/>
          </a:xfrm>
          <a:prstGeom prst="rect">
            <a:avLst/>
          </a:prstGeom>
        </p:spPr>
        <p:txBody>
          <a:bodyPr wrap="square">
            <a:spAutoFit/>
          </a:bodyPr>
          <a:lstStyle/>
          <a:p>
            <a:r>
              <a:rPr lang="es-CL" sz="4000" dirty="0"/>
              <a:t>Tejiendo juntos las circunstancias a través de las cuales el Espíritu se mueve aquí y ahora</a:t>
            </a:r>
          </a:p>
        </p:txBody>
      </p:sp>
    </p:spTree>
    <p:extLst>
      <p:ext uri="{BB962C8B-B14F-4D97-AF65-F5344CB8AC3E}">
        <p14:creationId xmlns:p14="http://schemas.microsoft.com/office/powerpoint/2010/main" val="341070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47731" y="651259"/>
            <a:ext cx="6137449" cy="523220"/>
          </a:xfrm>
          <a:prstGeom prst="rect">
            <a:avLst/>
          </a:prstGeom>
        </p:spPr>
        <p:txBody>
          <a:bodyPr wrap="none">
            <a:spAutoFit/>
          </a:bodyPr>
          <a:lstStyle/>
          <a:p>
            <a:r>
              <a:rPr lang="es-CL" sz="2800" dirty="0"/>
              <a:t>Estamos inmersos en la realidad humana;</a:t>
            </a:r>
          </a:p>
        </p:txBody>
      </p:sp>
      <p:sp>
        <p:nvSpPr>
          <p:cNvPr id="3" name="Rectángulo 2"/>
          <p:cNvSpPr/>
          <p:nvPr/>
        </p:nvSpPr>
        <p:spPr>
          <a:xfrm>
            <a:off x="2647731" y="1388238"/>
            <a:ext cx="5027851" cy="523220"/>
          </a:xfrm>
          <a:prstGeom prst="rect">
            <a:avLst/>
          </a:prstGeom>
        </p:spPr>
        <p:txBody>
          <a:bodyPr wrap="none">
            <a:spAutoFit/>
          </a:bodyPr>
          <a:lstStyle/>
          <a:p>
            <a:r>
              <a:rPr lang="es-CL" sz="2800" dirty="0"/>
              <a:t>Es una presencia transformadora.</a:t>
            </a:r>
          </a:p>
        </p:txBody>
      </p:sp>
      <p:sp>
        <p:nvSpPr>
          <p:cNvPr id="4" name="Rectángulo 3"/>
          <p:cNvSpPr/>
          <p:nvPr/>
        </p:nvSpPr>
        <p:spPr>
          <a:xfrm>
            <a:off x="2647731" y="2273322"/>
            <a:ext cx="7178657" cy="954107"/>
          </a:xfrm>
          <a:prstGeom prst="rect">
            <a:avLst/>
          </a:prstGeom>
        </p:spPr>
        <p:txBody>
          <a:bodyPr wrap="square">
            <a:spAutoFit/>
          </a:bodyPr>
          <a:lstStyle/>
          <a:p>
            <a:r>
              <a:rPr lang="es-CL" sz="2800" dirty="0"/>
              <a:t>Es una realidad para nosotros porque la estamos experimentando en nuestra vida diaria.</a:t>
            </a:r>
          </a:p>
        </p:txBody>
      </p:sp>
      <p:sp>
        <p:nvSpPr>
          <p:cNvPr id="6" name="Rectángulo 5"/>
          <p:cNvSpPr/>
          <p:nvPr/>
        </p:nvSpPr>
        <p:spPr>
          <a:xfrm>
            <a:off x="2689180" y="3402942"/>
            <a:ext cx="7260038" cy="1384995"/>
          </a:xfrm>
          <a:prstGeom prst="rect">
            <a:avLst/>
          </a:prstGeom>
        </p:spPr>
        <p:txBody>
          <a:bodyPr wrap="square">
            <a:spAutoFit/>
          </a:bodyPr>
          <a:lstStyle/>
          <a:p>
            <a:r>
              <a:rPr lang="es-CL" sz="2800" dirty="0"/>
              <a:t>Hemos sido transformados a través de los años por la divina presencia transformadora y nuestra presencia se ha estado transformando.</a:t>
            </a:r>
          </a:p>
        </p:txBody>
      </p:sp>
      <p:sp>
        <p:nvSpPr>
          <p:cNvPr id="7" name="Rectángulo 6"/>
          <p:cNvSpPr/>
          <p:nvPr/>
        </p:nvSpPr>
        <p:spPr>
          <a:xfrm>
            <a:off x="2689180" y="4963450"/>
            <a:ext cx="7137208" cy="954107"/>
          </a:xfrm>
          <a:prstGeom prst="rect">
            <a:avLst/>
          </a:prstGeom>
        </p:spPr>
        <p:txBody>
          <a:bodyPr wrap="square">
            <a:spAutoFit/>
          </a:bodyPr>
          <a:lstStyle/>
          <a:p>
            <a:r>
              <a:rPr lang="es-CL" sz="2800" dirty="0"/>
              <a:t>Sin embargo, esto también está surgiendo, en proceso. Es tanto un ya' y un no todavía'.</a:t>
            </a:r>
          </a:p>
        </p:txBody>
      </p:sp>
    </p:spTree>
    <p:extLst>
      <p:ext uri="{BB962C8B-B14F-4D97-AF65-F5344CB8AC3E}">
        <p14:creationId xmlns:p14="http://schemas.microsoft.com/office/powerpoint/2010/main" val="237213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4AEE2-347A-4C5A-A657-4059F1D20F62}"/>
              </a:ext>
            </a:extLst>
          </p:cNvPr>
          <p:cNvSpPr/>
          <p:nvPr/>
        </p:nvSpPr>
        <p:spPr>
          <a:xfrm>
            <a:off x="-490193" y="193040"/>
            <a:ext cx="11869394" cy="583750"/>
          </a:xfrm>
          <a:prstGeom prst="rect">
            <a:avLst/>
          </a:prstGeom>
        </p:spPr>
        <p:txBody>
          <a:bodyPr wrap="square">
            <a:spAutoFit/>
          </a:bodyPr>
          <a:lstStyle/>
          <a:p>
            <a:pPr marL="914400" marR="0">
              <a:lnSpc>
                <a:spcPct val="107000"/>
              </a:lnSpc>
              <a:spcBef>
                <a:spcPts val="0"/>
              </a:spcBef>
              <a:spcAft>
                <a:spcPts val="0"/>
              </a:spcAft>
            </a:pPr>
            <a:r>
              <a:rPr lang="es-CL"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Es algo que ya somos y deseamos ser.</a:t>
            </a:r>
            <a:endPar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90194" y="1243403"/>
            <a:ext cx="12471662" cy="583750"/>
          </a:xfrm>
          <a:prstGeom prst="rect">
            <a:avLst/>
          </a:prstGeom>
        </p:spPr>
        <p:txBody>
          <a:bodyPr wrap="square">
            <a:spAutoFit/>
          </a:bodyPr>
          <a:lstStyle/>
          <a:p>
            <a:pPr marL="914400" lvl="0" algn="ctr">
              <a:lnSpc>
                <a:spcPct val="107000"/>
              </a:lnSpc>
            </a:pPr>
            <a:r>
              <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El </a:t>
            </a:r>
            <a:r>
              <a:rPr lang="es-CL"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Capítulo eligió esto como un tema para los próximos seis años.</a:t>
            </a:r>
            <a:endParaRPr lang="en-US"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90194" y="2328956"/>
            <a:ext cx="11853025" cy="1120243"/>
          </a:xfrm>
          <a:prstGeom prst="rect">
            <a:avLst/>
          </a:prstGeom>
        </p:spPr>
        <p:txBody>
          <a:bodyPr wrap="square">
            <a:spAutoFit/>
          </a:bodyPr>
          <a:lstStyle/>
          <a:p>
            <a:pPr marL="914400" lvl="0">
              <a:lnSpc>
                <a:spcPct val="107000"/>
              </a:lnSpc>
            </a:pPr>
            <a:r>
              <a:rPr lang="es-CL"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Es una decisión intencional vivir eso con mayor profundidad e intensidad.</a:t>
            </a:r>
            <a:endParaRPr lang="en-IN" sz="3200" b="1" dirty="0">
              <a:solidFill>
                <a:srgbClr val="7E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925" y="3713664"/>
            <a:ext cx="11645304" cy="1647182"/>
          </a:xfrm>
          <a:prstGeom prst="rect">
            <a:avLst/>
          </a:prstGeom>
        </p:spPr>
        <p:txBody>
          <a:bodyPr wrap="square">
            <a:spAutoFit/>
          </a:bodyPr>
          <a:lstStyle/>
          <a:p>
            <a:pPr marL="914400" lvl="0">
              <a:lnSpc>
                <a:spcPct val="107000"/>
              </a:lnSpc>
            </a:pPr>
            <a:r>
              <a:rPr lang="es-CL" sz="3200" b="1" dirty="0">
                <a:solidFill>
                  <a:srgbClr val="7E0000"/>
                </a:solidFill>
                <a:latin typeface="Times New Roman" panose="02020603050405020304" pitchFamily="18" charset="0"/>
                <a:ea typeface="Calibri" panose="020F0502020204030204" pitchFamily="34" charset="0"/>
                <a:cs typeface="Times New Roman" panose="02020603050405020304" pitchFamily="18" charset="0"/>
              </a:rPr>
              <a:t>¿Lo que elegimos, diseñamos, creamos como una Congregación/Provincia para los años venideros nos ayudará a vivir en esto?</a:t>
            </a:r>
            <a:endParaRPr lang="en-IN" sz="3200" b="1" dirty="0">
              <a:solidFill>
                <a:srgbClr val="7E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56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09" y="1040606"/>
            <a:ext cx="6056497" cy="3889003"/>
          </a:xfrm>
          <a:prstGeom prst="rect">
            <a:avLst/>
          </a:prstGeom>
        </p:spPr>
      </p:pic>
      <p:pic>
        <p:nvPicPr>
          <p:cNvPr id="5" name="Picture 2" descr="C:\Users\schreckn\Documents\My Pictures\bread and water\932646.jpg">
            <a:extLst>
              <a:ext uri="{FF2B5EF4-FFF2-40B4-BE49-F238E27FC236}">
                <a16:creationId xmlns:a16="http://schemas.microsoft.com/office/drawing/2014/main" id="{2FD04318-4573-4C3E-A131-5318B2007809}"/>
              </a:ext>
            </a:extLst>
          </p:cNvPr>
          <p:cNvPicPr>
            <a:picLocks noChangeAspect="1" noChangeArrowheads="1"/>
          </p:cNvPicPr>
          <p:nvPr/>
        </p:nvPicPr>
        <p:blipFill>
          <a:blip r:embed="rId4" cstate="print"/>
          <a:srcRect/>
          <a:stretch>
            <a:fillRect/>
          </a:stretch>
        </p:blipFill>
        <p:spPr bwMode="auto">
          <a:xfrm>
            <a:off x="8561516" y="1006584"/>
            <a:ext cx="3485475" cy="3957046"/>
          </a:xfrm>
          <a:prstGeom prst="rect">
            <a:avLst/>
          </a:prstGeom>
          <a:noFill/>
        </p:spPr>
      </p:pic>
      <p:sp>
        <p:nvSpPr>
          <p:cNvPr id="4" name="Rectangle 3">
            <a:extLst>
              <a:ext uri="{FF2B5EF4-FFF2-40B4-BE49-F238E27FC236}">
                <a16:creationId xmlns:a16="http://schemas.microsoft.com/office/drawing/2014/main" id="{D18CAD0B-F4E7-4478-BC68-E23982F40562}"/>
              </a:ext>
            </a:extLst>
          </p:cNvPr>
          <p:cNvSpPr/>
          <p:nvPr/>
        </p:nvSpPr>
        <p:spPr>
          <a:xfrm>
            <a:off x="6339840" y="2314575"/>
            <a:ext cx="2221676" cy="523220"/>
          </a:xfrm>
          <a:prstGeom prst="rect">
            <a:avLst/>
          </a:prstGeom>
        </p:spPr>
        <p:txBody>
          <a:bodyPr wrap="square">
            <a:spAutoFit/>
          </a:bodyPr>
          <a:lstStyle/>
          <a:p>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Mt. 13:33</a:t>
            </a:r>
            <a:endParaRPr lang="en-US" sz="2800" b="1" dirty="0"/>
          </a:p>
        </p:txBody>
      </p:sp>
      <p:pic>
        <p:nvPicPr>
          <p:cNvPr id="6" name="Picture 5">
            <a:extLst>
              <a:ext uri="{FF2B5EF4-FFF2-40B4-BE49-F238E27FC236}">
                <a16:creationId xmlns:a16="http://schemas.microsoft.com/office/drawing/2014/main" id="{164B4250-EAB7-460B-9309-CB4AE5FA713E}"/>
              </a:ext>
            </a:extLst>
          </p:cNvPr>
          <p:cNvPicPr>
            <a:picLocks noChangeAspect="1"/>
          </p:cNvPicPr>
          <p:nvPr/>
        </p:nvPicPr>
        <p:blipFill>
          <a:blip r:embed="rId5"/>
          <a:stretch>
            <a:fillRect/>
          </a:stretch>
        </p:blipFill>
        <p:spPr>
          <a:xfrm>
            <a:off x="1087119" y="99651"/>
            <a:ext cx="9914459" cy="1190669"/>
          </a:xfrm>
          <a:prstGeom prst="rect">
            <a:avLst/>
          </a:prstGeom>
        </p:spPr>
      </p:pic>
      <p:sp>
        <p:nvSpPr>
          <p:cNvPr id="7" name="Rectángulo 6"/>
          <p:cNvSpPr/>
          <p:nvPr/>
        </p:nvSpPr>
        <p:spPr>
          <a:xfrm>
            <a:off x="359107" y="5228892"/>
            <a:ext cx="11473785" cy="1077218"/>
          </a:xfrm>
          <a:prstGeom prst="rect">
            <a:avLst/>
          </a:prstGeom>
        </p:spPr>
        <p:txBody>
          <a:bodyPr wrap="square">
            <a:spAutoFit/>
          </a:bodyPr>
          <a:lstStyle/>
          <a:p>
            <a:r>
              <a:rPr lang="es-CL" sz="3200" dirty="0">
                <a:latin typeface="Arial Black" panose="020B0A04020102020204" pitchFamily="34" charset="0"/>
              </a:rPr>
              <a:t>El Futuro elevándose desde dentro …. </a:t>
            </a:r>
          </a:p>
          <a:p>
            <a:pPr algn="ctr"/>
            <a:r>
              <a:rPr lang="es-CL" sz="3200" dirty="0">
                <a:latin typeface="Arial Black" panose="020B0A04020102020204" pitchFamily="34" charset="0"/>
              </a:rPr>
              <a:t>¿Eres la levadura o el pan?</a:t>
            </a:r>
          </a:p>
        </p:txBody>
      </p:sp>
    </p:spTree>
    <p:extLst>
      <p:ext uri="{BB962C8B-B14F-4D97-AF65-F5344CB8AC3E}">
        <p14:creationId xmlns:p14="http://schemas.microsoft.com/office/powerpoint/2010/main" val="162840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59498" y="600502"/>
            <a:ext cx="9540348" cy="1269242"/>
          </a:xfrm>
        </p:spPr>
        <p:txBody>
          <a:bodyPr>
            <a:normAutofit fontScale="25000" lnSpcReduction="20000"/>
          </a:bodyPr>
          <a:lstStyle/>
          <a:p>
            <a:pPr>
              <a:buNone/>
            </a:pPr>
            <a:r>
              <a:rPr lang="en-US" sz="21600" dirty="0">
                <a:solidFill>
                  <a:srgbClr val="C00000"/>
                </a:solidFill>
                <a:latin typeface="Aharoni" panose="02010803020104030203" pitchFamily="2" charset="-79"/>
                <a:cs typeface="Aharoni" panose="02010803020104030203" pitchFamily="2" charset="-79"/>
              </a:rPr>
              <a:t>Transformation </a:t>
            </a:r>
          </a:p>
          <a:p>
            <a:pPr>
              <a:buNone/>
            </a:pPr>
            <a:endParaRPr lang="en-US" sz="8000" dirty="0">
              <a:latin typeface="Informal Roman" pitchFamily="66" charset="0"/>
            </a:endParaRPr>
          </a:p>
          <a:p>
            <a:pPr>
              <a:buNone/>
            </a:pPr>
            <a:r>
              <a:rPr lang="en-US" sz="4400" dirty="0">
                <a:latin typeface="Informal Roman" pitchFamily="66" charset="0"/>
              </a:rPr>
              <a:t>                                                                          </a:t>
            </a:r>
            <a:endParaRPr lang="en-US" sz="8000" dirty="0">
              <a:latin typeface="Informal Roman" pitchFamily="66" charset="0"/>
            </a:endParaRPr>
          </a:p>
          <a:p>
            <a:pPr>
              <a:buNone/>
            </a:pPr>
            <a:endParaRPr lang="en-US" sz="7200" dirty="0">
              <a:latin typeface="Informal Roman" pitchFamily="66" charset="0"/>
            </a:endParaRPr>
          </a:p>
          <a:p>
            <a:pPr>
              <a:buNone/>
            </a:pPr>
            <a:r>
              <a:rPr lang="en-US" sz="7200" dirty="0">
                <a:latin typeface="Informal Roman" pitchFamily="66" charset="0"/>
              </a:rPr>
              <a:t>  </a:t>
            </a:r>
          </a:p>
        </p:txBody>
      </p:sp>
      <p:sp>
        <p:nvSpPr>
          <p:cNvPr id="4" name="Rectangle 3">
            <a:extLst>
              <a:ext uri="{FF2B5EF4-FFF2-40B4-BE49-F238E27FC236}">
                <a16:creationId xmlns:a16="http://schemas.microsoft.com/office/drawing/2014/main" id="{4BEF6758-1054-4E43-9E87-3E12F59BE0D8}"/>
              </a:ext>
            </a:extLst>
          </p:cNvPr>
          <p:cNvSpPr/>
          <p:nvPr/>
        </p:nvSpPr>
        <p:spPr>
          <a:xfrm>
            <a:off x="4465940" y="1733183"/>
            <a:ext cx="6484882" cy="452431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s-ES" sz="4800" b="1" dirty="0">
                <a:ln/>
                <a:solidFill>
                  <a:schemeClr val="accent6">
                    <a:lumMod val="75000"/>
                  </a:schemeClr>
                </a:solidFill>
                <a:latin typeface="Times New Roman" panose="02020603050405020304" pitchFamily="18" charset="0"/>
                <a:cs typeface="Times New Roman" panose="02020603050405020304" pitchFamily="18" charset="0"/>
              </a:rPr>
              <a:t>Hemos experimentado la muerte para ser una Presencia Transformadora en medio de las realidades humanas. </a:t>
            </a:r>
            <a:endParaRPr lang="en-US" sz="4800" b="1" dirty="0">
              <a:ln/>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958886D-F57B-404B-9196-FEBD20CC1ACB}"/>
              </a:ext>
            </a:extLst>
          </p:cNvPr>
          <p:cNvPicPr>
            <a:picLocks noChangeAspect="1"/>
          </p:cNvPicPr>
          <p:nvPr/>
        </p:nvPicPr>
        <p:blipFill rotWithShape="1">
          <a:blip r:embed="rId3">
            <a:extLst>
              <a:ext uri="{28A0092B-C50C-407E-A947-70E740481C1C}">
                <a14:useLocalDpi xmlns:a14="http://schemas.microsoft.com/office/drawing/2010/main" val="0"/>
              </a:ext>
            </a:extLst>
          </a:blip>
          <a:srcRect b="9514"/>
          <a:stretch/>
        </p:blipFill>
        <p:spPr>
          <a:xfrm rot="1650787">
            <a:off x="464539" y="2401558"/>
            <a:ext cx="3321014" cy="2384977"/>
          </a:xfrm>
          <a:prstGeom prst="rect">
            <a:avLst/>
          </a:prstGeom>
        </p:spPr>
      </p:pic>
    </p:spTree>
    <p:extLst>
      <p:ext uri="{BB962C8B-B14F-4D97-AF65-F5344CB8AC3E}">
        <p14:creationId xmlns:p14="http://schemas.microsoft.com/office/powerpoint/2010/main" val="1416770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381001"/>
            <a:ext cx="4607293" cy="5745163"/>
          </a:xfrm>
        </p:spPr>
        <p:txBody>
          <a:bodyPr>
            <a:normAutofit fontScale="92500" lnSpcReduction="10000"/>
          </a:bodyPr>
          <a:lstStyle/>
          <a:p>
            <a:pPr marL="0" indent="0" algn="ctr">
              <a:buNone/>
            </a:pPr>
            <a:endParaRPr lang="en-US" sz="3200" i="1" dirty="0"/>
          </a:p>
          <a:p>
            <a:r>
              <a:rPr lang="es-CL" sz="4000" dirty="0">
                <a:latin typeface="Arial Black" panose="020B0A04020102020204" pitchFamily="34" charset="0"/>
              </a:rPr>
              <a:t>La vida es más de lo que vemos en la superficie, y aquellos que tienen oídos para oír y ojos para ver pueden captar algo más profundo que lo que vemos en la superficie.</a:t>
            </a:r>
          </a:p>
          <a:p>
            <a:pPr marL="0" indent="0" algn="ctr">
              <a:buNone/>
            </a:pPr>
            <a:endParaRPr lang="en-US" sz="3200" dirty="0"/>
          </a:p>
        </p:txBody>
      </p:sp>
      <p:pic>
        <p:nvPicPr>
          <p:cNvPr id="4" name="Picture 3">
            <a:extLst>
              <a:ext uri="{FF2B5EF4-FFF2-40B4-BE49-F238E27FC236}">
                <a16:creationId xmlns:a16="http://schemas.microsoft.com/office/drawing/2014/main" id="{0134E668-9AC3-41B9-8D07-047CCC2EE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801" y="287670"/>
            <a:ext cx="4907280" cy="5888735"/>
          </a:xfrm>
          <a:prstGeom prst="rect">
            <a:avLst/>
          </a:prstGeom>
          <a:ln>
            <a:noFill/>
          </a:ln>
          <a:effectLst>
            <a:softEdge rad="112500"/>
          </a:effectLst>
        </p:spPr>
      </p:pic>
    </p:spTree>
    <p:extLst>
      <p:ext uri="{BB962C8B-B14F-4D97-AF65-F5344CB8AC3E}">
        <p14:creationId xmlns:p14="http://schemas.microsoft.com/office/powerpoint/2010/main" val="6343814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E27074-DCA5-4E97-9164-BC0C32550A77}"/>
              </a:ext>
            </a:extLst>
          </p:cNvPr>
          <p:cNvPicPr>
            <a:picLocks noChangeAspect="1"/>
          </p:cNvPicPr>
          <p:nvPr/>
        </p:nvPicPr>
        <p:blipFill>
          <a:blip r:embed="rId3"/>
          <a:stretch>
            <a:fillRect/>
          </a:stretch>
        </p:blipFill>
        <p:spPr>
          <a:xfrm>
            <a:off x="211532" y="3834466"/>
            <a:ext cx="5182739" cy="2954412"/>
          </a:xfrm>
          <a:prstGeom prst="rect">
            <a:avLst/>
          </a:prstGeom>
        </p:spPr>
      </p:pic>
      <p:pic>
        <p:nvPicPr>
          <p:cNvPr id="5" name="Imagen 4">
            <a:extLst>
              <a:ext uri="{FF2B5EF4-FFF2-40B4-BE49-F238E27FC236}">
                <a16:creationId xmlns:a16="http://schemas.microsoft.com/office/drawing/2014/main" id="{66ACD8C5-7AFC-45B2-B061-574776A5E9AC}"/>
              </a:ext>
            </a:extLst>
          </p:cNvPr>
          <p:cNvPicPr>
            <a:picLocks noChangeAspect="1"/>
          </p:cNvPicPr>
          <p:nvPr/>
        </p:nvPicPr>
        <p:blipFill>
          <a:blip r:embed="rId4"/>
          <a:stretch>
            <a:fillRect/>
          </a:stretch>
        </p:blipFill>
        <p:spPr>
          <a:xfrm>
            <a:off x="5788916" y="250796"/>
            <a:ext cx="5363597" cy="2823826"/>
          </a:xfrm>
          <a:prstGeom prst="rect">
            <a:avLst/>
          </a:prstGeom>
        </p:spPr>
      </p:pic>
      <p:sp>
        <p:nvSpPr>
          <p:cNvPr id="2" name="Rectangle 1">
            <a:extLst>
              <a:ext uri="{FF2B5EF4-FFF2-40B4-BE49-F238E27FC236}">
                <a16:creationId xmlns:a16="http://schemas.microsoft.com/office/drawing/2014/main" id="{E6F754A6-EA04-40F3-8599-7604D74E6BB8}"/>
              </a:ext>
            </a:extLst>
          </p:cNvPr>
          <p:cNvSpPr/>
          <p:nvPr/>
        </p:nvSpPr>
        <p:spPr>
          <a:xfrm>
            <a:off x="607458" y="3045462"/>
            <a:ext cx="11388022" cy="584775"/>
          </a:xfrm>
          <a:prstGeom prst="rect">
            <a:avLst/>
          </a:prstGeom>
        </p:spPr>
        <p:txBody>
          <a:bodyPr wrap="square">
            <a:spAutoFit/>
          </a:bodyPr>
          <a:lstStyle/>
          <a:p>
            <a:r>
              <a:rPr lang="es-CL" sz="3200" dirty="0">
                <a:solidFill>
                  <a:srgbClr val="FFFF00"/>
                </a:solidFill>
                <a:latin typeface="Arial Black" panose="020B0A04020102020204" pitchFamily="34" charset="0"/>
              </a:rPr>
              <a:t>El futuro está emergiendo desde dentro de </a:t>
            </a:r>
            <a:r>
              <a:rPr lang="es-CL" sz="3200" dirty="0">
                <a:solidFill>
                  <a:srgbClr val="FFFF00"/>
                </a:solidFill>
              </a:rPr>
              <a:t>…</a:t>
            </a:r>
          </a:p>
        </p:txBody>
      </p:sp>
      <p:pic>
        <p:nvPicPr>
          <p:cNvPr id="6" name="Imagen 1">
            <a:extLst>
              <a:ext uri="{FF2B5EF4-FFF2-40B4-BE49-F238E27FC236}">
                <a16:creationId xmlns:a16="http://schemas.microsoft.com/office/drawing/2014/main" id="{F5799FAC-F61C-48FD-B159-FF0B2C0771D8}"/>
              </a:ext>
            </a:extLst>
          </p:cNvPr>
          <p:cNvPicPr>
            <a:picLocks noChangeAspect="1"/>
          </p:cNvPicPr>
          <p:nvPr/>
        </p:nvPicPr>
        <p:blipFill>
          <a:blip r:embed="rId5"/>
          <a:stretch>
            <a:fillRect/>
          </a:stretch>
        </p:blipFill>
        <p:spPr>
          <a:xfrm>
            <a:off x="346538" y="301883"/>
            <a:ext cx="4912729" cy="2721652"/>
          </a:xfrm>
          <a:prstGeom prst="rect">
            <a:avLst/>
          </a:prstGeom>
          <a:ln>
            <a:noFill/>
          </a:ln>
        </p:spPr>
      </p:pic>
      <p:pic>
        <p:nvPicPr>
          <p:cNvPr id="7" name="Content Placeholder 3">
            <a:extLst>
              <a:ext uri="{FF2B5EF4-FFF2-40B4-BE49-F238E27FC236}">
                <a16:creationId xmlns:a16="http://schemas.microsoft.com/office/drawing/2014/main" id="{5A951BBD-4C6E-4712-BFB4-601369DABEC9}"/>
              </a:ext>
            </a:extLst>
          </p:cNvPr>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916" y="3783379"/>
            <a:ext cx="5363597" cy="2984943"/>
          </a:xfrm>
          <a:prstGeom prst="rect">
            <a:avLst/>
          </a:prstGeom>
        </p:spPr>
      </p:pic>
    </p:spTree>
    <p:extLst>
      <p:ext uri="{BB962C8B-B14F-4D97-AF65-F5344CB8AC3E}">
        <p14:creationId xmlns:p14="http://schemas.microsoft.com/office/powerpoint/2010/main" val="37761928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5289" y="15973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93" y="471840"/>
            <a:ext cx="2092325" cy="2708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2682" y="240274"/>
            <a:ext cx="8470424" cy="1200329"/>
          </a:xfrm>
          <a:prstGeom prst="rect">
            <a:avLst/>
          </a:prstGeom>
        </p:spPr>
        <p:txBody>
          <a:bodyPr wrap="square">
            <a:spAutoFit/>
          </a:bodyPr>
          <a:lstStyle/>
          <a:p>
            <a:pPr lvl="0" eaLnBrk="0" fontAlgn="base" hangingPunct="0">
              <a:spcBef>
                <a:spcPct val="0"/>
              </a:spcBef>
              <a:spcAft>
                <a:spcPct val="0"/>
              </a:spcAft>
            </a:pPr>
            <a:r>
              <a:rPr lang="en-US" alt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General Chapter 2019 - Logo and theme</a:t>
            </a:r>
            <a:endParaRPr lang="en-US" altLang="en-US" sz="3600" b="1" dirty="0">
              <a:solidFill>
                <a:srgbClr val="FFFF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Theme: Transforming presence</a:t>
            </a:r>
            <a:endParaRPr lang="en-US" altLang="en-US" sz="3600" b="1" dirty="0">
              <a:solidFill>
                <a:srgbClr val="FFFF00"/>
              </a:solidFill>
              <a:latin typeface="Times New Roman" panose="02020603050405020304" pitchFamily="18" charset="0"/>
              <a:cs typeface="Times New Roman" panose="02020603050405020304" pitchFamily="18" charset="0"/>
            </a:endParaRPr>
          </a:p>
        </p:txBody>
      </p:sp>
      <p:sp>
        <p:nvSpPr>
          <p:cNvPr id="2" name="Rectángulo 1">
            <a:extLst>
              <a:ext uri="{FF2B5EF4-FFF2-40B4-BE49-F238E27FC236}">
                <a16:creationId xmlns:a16="http://schemas.microsoft.com/office/drawing/2014/main" id="{7735682A-4AB3-4FAB-85A0-0A0ED2082EF0}"/>
              </a:ext>
            </a:extLst>
          </p:cNvPr>
          <p:cNvSpPr/>
          <p:nvPr/>
        </p:nvSpPr>
        <p:spPr>
          <a:xfrm>
            <a:off x="3047999" y="1720840"/>
            <a:ext cx="8878711" cy="4431983"/>
          </a:xfrm>
          <a:prstGeom prst="rect">
            <a:avLst/>
          </a:prstGeom>
        </p:spPr>
        <p:txBody>
          <a:bodyPr wrap="square">
            <a:spAutoFit/>
          </a:bodyPr>
          <a:lstStyle/>
          <a:p>
            <a:br>
              <a:rPr lang="es-ES" dirty="0"/>
            </a:br>
            <a:r>
              <a:rPr lang="es-ES" sz="2400" dirty="0">
                <a:solidFill>
                  <a:srgbClr val="FFFF00"/>
                </a:solidFill>
                <a:latin typeface="arial" panose="020B0604020202020204" pitchFamily="34" charset="0"/>
              </a:rPr>
              <a:t>"Una reforma primero debe transformar el interior y luego desplegarse desde dentro hacia afuera. Quien quiera cambiar la sociedad primero debe cambiarse a sí mismo. Luego uno puede reformar a los miembros individuales para que lo Divino viva en ellos y luego hable y actúe a través de ellos. . Entonces la sociedad pronto cambiará ".   </a:t>
            </a:r>
            <a:r>
              <a:rPr lang="es-ES" sz="2400" dirty="0">
                <a:solidFill>
                  <a:srgbClr val="00FF00"/>
                </a:solidFill>
                <a:latin typeface="arial" panose="020B0604020202020204" pitchFamily="34" charset="0"/>
              </a:rPr>
              <a:t>(</a:t>
            </a:r>
            <a:r>
              <a:rPr lang="es-ES" sz="2400" dirty="0" err="1">
                <a:solidFill>
                  <a:srgbClr val="00FF00"/>
                </a:solidFill>
                <a:latin typeface="arial" panose="020B0604020202020204" pitchFamily="34" charset="0"/>
              </a:rPr>
              <a:t>Theodosius</a:t>
            </a:r>
            <a:r>
              <a:rPr lang="es-ES" sz="2400" dirty="0">
                <a:solidFill>
                  <a:srgbClr val="00FF00"/>
                </a:solidFill>
                <a:latin typeface="arial" panose="020B0604020202020204" pitchFamily="34" charset="0"/>
              </a:rPr>
              <a:t> </a:t>
            </a:r>
            <a:r>
              <a:rPr lang="es-ES" sz="2400" dirty="0" err="1">
                <a:solidFill>
                  <a:srgbClr val="00FF00"/>
                </a:solidFill>
                <a:latin typeface="arial" panose="020B0604020202020204" pitchFamily="34" charset="0"/>
              </a:rPr>
              <a:t>Florentini</a:t>
            </a:r>
            <a:r>
              <a:rPr lang="es-ES" sz="2400" dirty="0">
                <a:solidFill>
                  <a:srgbClr val="00FF00"/>
                </a:solidFill>
                <a:latin typeface="arial" panose="020B0604020202020204" pitchFamily="34" charset="0"/>
              </a:rPr>
              <a:t>, </a:t>
            </a:r>
          </a:p>
          <a:p>
            <a:endParaRPr lang="es-ES" sz="2400" dirty="0">
              <a:solidFill>
                <a:srgbClr val="FFFF00"/>
              </a:solidFill>
              <a:latin typeface="arial" panose="020B0604020202020204" pitchFamily="34" charset="0"/>
            </a:endParaRPr>
          </a:p>
          <a:p>
            <a:r>
              <a:rPr lang="es-ES" sz="2400" dirty="0">
                <a:solidFill>
                  <a:srgbClr val="FFFF00"/>
                </a:solidFill>
                <a:latin typeface="arial" panose="020B0604020202020204" pitchFamily="34" charset="0"/>
              </a:rPr>
              <a:t>La vida de los santos </a:t>
            </a:r>
            <a:r>
              <a:rPr lang="es-ES" sz="2400" dirty="0" err="1">
                <a:solidFill>
                  <a:srgbClr val="FFFF00"/>
                </a:solidFill>
                <a:latin typeface="arial" panose="020B0604020202020204" pitchFamily="34" charset="0"/>
              </a:rPr>
              <a:t>vol</a:t>
            </a:r>
            <a:r>
              <a:rPr lang="es-ES" sz="2400" dirty="0">
                <a:solidFill>
                  <a:srgbClr val="FFFF00"/>
                </a:solidFill>
                <a:latin typeface="arial" panose="020B0604020202020204" pitchFamily="34" charset="0"/>
              </a:rPr>
              <a:t> 4, 28-30) "Doy gracias a Dios por llenar los corazones con tanta bondad. Ruego que crezca hasta la madurez y produzca abundantes frutos en la viña del Señor". (</a:t>
            </a:r>
            <a:r>
              <a:rPr lang="es-ES" sz="2400" dirty="0">
                <a:solidFill>
                  <a:srgbClr val="00FF00"/>
                </a:solidFill>
                <a:latin typeface="arial" panose="020B0604020202020204" pitchFamily="34" charset="0"/>
              </a:rPr>
              <a:t>M. Bernarda </a:t>
            </a:r>
            <a:r>
              <a:rPr lang="es-ES" sz="2400" dirty="0" err="1">
                <a:solidFill>
                  <a:srgbClr val="00FF00"/>
                </a:solidFill>
                <a:latin typeface="arial" panose="020B0604020202020204" pitchFamily="34" charset="0"/>
              </a:rPr>
              <a:t>Heimgartner</a:t>
            </a:r>
            <a:r>
              <a:rPr lang="es-ES" sz="2400" dirty="0">
                <a:solidFill>
                  <a:srgbClr val="00FF00"/>
                </a:solidFill>
                <a:latin typeface="arial" panose="020B0604020202020204" pitchFamily="34" charset="0"/>
              </a:rPr>
              <a:t>)</a:t>
            </a:r>
            <a:endParaRPr lang="es-ES" dirty="0">
              <a:solidFill>
                <a:srgbClr val="00FF00"/>
              </a:solidFill>
            </a:endParaRPr>
          </a:p>
        </p:txBody>
      </p:sp>
      <p:pic>
        <p:nvPicPr>
          <p:cNvPr id="6" name="Imagen 5" descr="Resultado de imagen para imagen de espirales">
            <a:extLst>
              <a:ext uri="{FF2B5EF4-FFF2-40B4-BE49-F238E27FC236}">
                <a16:creationId xmlns:a16="http://schemas.microsoft.com/office/drawing/2014/main" id="{6A3C8823-2579-4127-801A-E5602FB4765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3" y="3487901"/>
            <a:ext cx="2092325" cy="2898259"/>
          </a:xfrm>
          <a:prstGeom prst="rect">
            <a:avLst/>
          </a:prstGeom>
          <a:noFill/>
          <a:ln>
            <a:noFill/>
          </a:ln>
        </p:spPr>
      </p:pic>
    </p:spTree>
    <p:extLst>
      <p:ext uri="{BB962C8B-B14F-4D97-AF65-F5344CB8AC3E}">
        <p14:creationId xmlns:p14="http://schemas.microsoft.com/office/powerpoint/2010/main" val="90795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F3A8A7-4A55-4C8E-BBFA-E530774A49F0}"/>
              </a:ext>
            </a:extLst>
          </p:cNvPr>
          <p:cNvPicPr>
            <a:picLocks noChangeAspect="1"/>
          </p:cNvPicPr>
          <p:nvPr/>
        </p:nvPicPr>
        <p:blipFill>
          <a:blip r:embed="rId3"/>
          <a:stretch>
            <a:fillRect/>
          </a:stretch>
        </p:blipFill>
        <p:spPr>
          <a:xfrm>
            <a:off x="2610493" y="261033"/>
            <a:ext cx="7121569" cy="4005883"/>
          </a:xfrm>
          <a:prstGeom prst="rect">
            <a:avLst/>
          </a:prstGeom>
        </p:spPr>
      </p:pic>
      <p:sp>
        <p:nvSpPr>
          <p:cNvPr id="4" name="Rectángulo 3"/>
          <p:cNvSpPr/>
          <p:nvPr/>
        </p:nvSpPr>
        <p:spPr>
          <a:xfrm>
            <a:off x="923095" y="4288643"/>
            <a:ext cx="10784995" cy="2308324"/>
          </a:xfrm>
          <a:prstGeom prst="rect">
            <a:avLst/>
          </a:prstGeom>
        </p:spPr>
        <p:txBody>
          <a:bodyPr wrap="square">
            <a:spAutoFit/>
          </a:bodyPr>
          <a:lstStyle/>
          <a:p>
            <a:r>
              <a:rPr lang="es-CL" sz="3600" dirty="0">
                <a:solidFill>
                  <a:srgbClr val="00B050"/>
                </a:solidFill>
                <a:latin typeface="Arial Black" panose="020B0A04020102020204" pitchFamily="34" charset="0"/>
              </a:rPr>
              <a:t>Los agricultores siembran y las semillas simplemente brotan, simplemente brotan y crecen desde dentro y la esencia interior de la vida sale.</a:t>
            </a:r>
          </a:p>
        </p:txBody>
      </p:sp>
    </p:spTree>
    <p:extLst>
      <p:ext uri="{BB962C8B-B14F-4D97-AF65-F5344CB8AC3E}">
        <p14:creationId xmlns:p14="http://schemas.microsoft.com/office/powerpoint/2010/main" val="1699024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E47B5F-F534-4BD0-A901-2968194E94F3}"/>
              </a:ext>
            </a:extLst>
          </p:cNvPr>
          <p:cNvSpPr/>
          <p:nvPr/>
        </p:nvSpPr>
        <p:spPr>
          <a:xfrm>
            <a:off x="152400" y="509694"/>
            <a:ext cx="11734800" cy="675441"/>
          </a:xfrm>
          <a:prstGeom prst="rect">
            <a:avLst/>
          </a:prstGeom>
        </p:spPr>
        <p:txBody>
          <a:bodyPr wrap="square">
            <a:spAutoFit/>
          </a:bodyPr>
          <a:lstStyle/>
          <a:p>
            <a:pPr marL="57150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Hay una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presencia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transformadora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a:t>
            </a:r>
            <a:endParaRPr lang="en-US" sz="3600" dirty="0">
              <a:solidFill>
                <a:srgbClr val="00FF00"/>
              </a:solidFill>
              <a:latin typeface="Aharoni" panose="02010803020104030203" pitchFamily="2" charset="-79"/>
              <a:ea typeface="Calibri" panose="020F0502020204030204" pitchFamily="34" charset="0"/>
              <a:cs typeface="Aharoni" panose="02010803020104030203" pitchFamily="2" charset="-79"/>
            </a:endParaRPr>
          </a:p>
        </p:txBody>
      </p:sp>
      <p:sp>
        <p:nvSpPr>
          <p:cNvPr id="3" name="Rectangle 2"/>
          <p:cNvSpPr/>
          <p:nvPr/>
        </p:nvSpPr>
        <p:spPr>
          <a:xfrm>
            <a:off x="62089" y="1528448"/>
            <a:ext cx="11934293" cy="1268232"/>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La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presencia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de lo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divino</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está</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en</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cada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uno,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en</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cada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cosa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y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en</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todo</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lugar</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a:t>
            </a:r>
          </a:p>
        </p:txBody>
      </p:sp>
      <p:sp>
        <p:nvSpPr>
          <p:cNvPr id="4" name="Rectangle 3"/>
          <p:cNvSpPr/>
          <p:nvPr/>
        </p:nvSpPr>
        <p:spPr>
          <a:xfrm>
            <a:off x="62089" y="3087298"/>
            <a:ext cx="11085689" cy="675441"/>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Vivimos</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en</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un universe </a:t>
            </a:r>
            <a:r>
              <a:rPr lang="en-US" sz="3600" dirty="0" err="1">
                <a:solidFill>
                  <a:srgbClr val="FFFF00"/>
                </a:solidFill>
                <a:latin typeface="Aharoni" panose="02010803020104030203" pitchFamily="2" charset="-79"/>
                <a:ea typeface="Calibri" panose="020F0502020204030204" pitchFamily="34" charset="0"/>
                <a:cs typeface="Aharoni" panose="02010803020104030203" pitchFamily="2" charset="-79"/>
              </a:rPr>
              <a:t>empapado</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de Dios. </a:t>
            </a:r>
          </a:p>
        </p:txBody>
      </p:sp>
      <p:sp>
        <p:nvSpPr>
          <p:cNvPr id="5" name="Rectangle 4"/>
          <p:cNvSpPr/>
          <p:nvPr/>
        </p:nvSpPr>
        <p:spPr>
          <a:xfrm>
            <a:off x="152400" y="3999169"/>
            <a:ext cx="11238089" cy="1268232"/>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s-CL" sz="3600" dirty="0">
                <a:solidFill>
                  <a:srgbClr val="FFFF00"/>
                </a:solidFill>
                <a:latin typeface="Aharoni" panose="02010803020104030203" pitchFamily="2" charset="-79"/>
                <a:ea typeface="Calibri" panose="020F0502020204030204" pitchFamily="34" charset="0"/>
                <a:cs typeface="Aharoni" panose="02010803020104030203" pitchFamily="2" charset="-79"/>
              </a:rPr>
              <a:t>Esa Presencia Transformadora es la morada divina dentro de todo lo que existe.</a:t>
            </a:r>
            <a:endPar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endParaRPr>
          </a:p>
        </p:txBody>
      </p:sp>
      <p:sp>
        <p:nvSpPr>
          <p:cNvPr id="6" name="Rectangle 5"/>
          <p:cNvSpPr/>
          <p:nvPr/>
        </p:nvSpPr>
        <p:spPr>
          <a:xfrm>
            <a:off x="237066" y="5672256"/>
            <a:ext cx="11759316" cy="1268232"/>
          </a:xfrm>
          <a:prstGeom prst="rect">
            <a:avLst/>
          </a:prstGeom>
        </p:spPr>
        <p:txBody>
          <a:bodyPr wrap="square">
            <a:spAutoFit/>
          </a:bodyPr>
          <a:lstStyle/>
          <a:p>
            <a:pPr marL="571500" lvl="0" indent="-571500">
              <a:lnSpc>
                <a:spcPct val="107000"/>
              </a:lnSpc>
              <a:buFont typeface="Wingdings" panose="05000000000000000000" pitchFamily="2" charset="2"/>
              <a:buChar char="v"/>
            </a:pPr>
            <a:r>
              <a:rPr lang="en-US" sz="3600" dirty="0">
                <a:solidFill>
                  <a:srgbClr val="FFFF00"/>
                </a:solidFill>
                <a:latin typeface="Arial Black" panose="020B0A04020102020204" pitchFamily="34" charset="0"/>
                <a:ea typeface="Calibri" panose="020F0502020204030204" pitchFamily="34" charset="0"/>
                <a:cs typeface="Aharoni" panose="02010803020104030203" pitchFamily="2" charset="-79"/>
              </a:rPr>
              <a:t>La</a:t>
            </a:r>
            <a:r>
              <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rPr>
              <a:t> </a:t>
            </a:r>
            <a:r>
              <a:rPr lang="es-CL" sz="3600" dirty="0">
                <a:solidFill>
                  <a:srgbClr val="FFFF00"/>
                </a:solidFill>
                <a:latin typeface="Aharoni" panose="02010803020104030203" pitchFamily="2" charset="-79"/>
                <a:ea typeface="Calibri" panose="020F0502020204030204" pitchFamily="34" charset="0"/>
                <a:cs typeface="Aharoni" panose="02010803020104030203" pitchFamily="2" charset="-79"/>
              </a:rPr>
              <a:t>Encarnación, comenzó con la creación y esta continua…</a:t>
            </a:r>
            <a:endParaRPr lang="en-US" sz="3600" dirty="0">
              <a:solidFill>
                <a:srgbClr val="FFFF00"/>
              </a:solidFill>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580096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28C783-759E-47BF-BE16-C29EB26DD7E7}"/>
              </a:ext>
            </a:extLst>
          </p:cNvPr>
          <p:cNvSpPr/>
          <p:nvPr/>
        </p:nvSpPr>
        <p:spPr>
          <a:xfrm>
            <a:off x="329938" y="942908"/>
            <a:ext cx="11418717" cy="2679964"/>
          </a:xfrm>
          <a:prstGeom prst="rect">
            <a:avLst/>
          </a:prstGeom>
        </p:spPr>
        <p:txBody>
          <a:bodyPr wrap="square">
            <a:spAutoFit/>
          </a:bodyPr>
          <a:lstStyle/>
          <a:p>
            <a:pPr marL="285750" lvl="0" indent="-285750" defTabSz="457200">
              <a:lnSpc>
                <a:spcPct val="107000"/>
              </a:lnSpc>
              <a:buBlip>
                <a:blip r:embed="rId2"/>
              </a:buBlip>
              <a:defRPr/>
            </a:pPr>
            <a:r>
              <a:rPr lang="es-CL" sz="4000" dirty="0">
                <a:solidFill>
                  <a:srgbClr val="FFFF00"/>
                </a:solidFill>
                <a:latin typeface="Britannic Bold" panose="020B0903060703020204" pitchFamily="34" charset="0"/>
                <a:ea typeface="Calibri" panose="020F0502020204030204" pitchFamily="34" charset="0"/>
                <a:cs typeface="Times New Roman" panose="02020603050405020304" pitchFamily="18" charset="0"/>
              </a:rPr>
              <a:t>¿Cómo vivimos de esa realidad, de esa dimensión invisible, como lo hizo Jesús?</a:t>
            </a:r>
            <a:endParaRPr kumimoji="0" lang="en-US" sz="4000" b="0" i="0" u="none" strike="noStrike" kern="1200" cap="none" spc="0" normalizeH="0" baseline="0" noProof="0" dirty="0">
              <a:ln>
                <a:noFill/>
              </a:ln>
              <a:solidFill>
                <a:srgbClr val="FFFF00"/>
              </a:solidFill>
              <a:effectLst/>
              <a:uLnTx/>
              <a:uFillTx/>
              <a:latin typeface="Britannic Bold" panose="020B0903060703020204" pitchFamily="34" charset="0"/>
              <a:ea typeface="Calibri" panose="020F0502020204030204" pitchFamily="34" charset="0"/>
              <a:cs typeface="Times New Roman" panose="02020603050405020304" pitchFamily="18" charset="0"/>
            </a:endParaRPr>
          </a:p>
          <a:p>
            <a:pPr marL="571500" marR="0" lvl="0" indent="-571500" algn="l" defTabSz="457200" rtl="0" eaLnBrk="1" fontAlgn="auto" latinLnBrk="0" hangingPunct="1">
              <a:lnSpc>
                <a:spcPct val="107000"/>
              </a:lnSpc>
              <a:spcBef>
                <a:spcPts val="0"/>
              </a:spcBef>
              <a:spcAft>
                <a:spcPts val="0"/>
              </a:spcAft>
              <a:buClrTx/>
              <a:buSzTx/>
              <a:buFont typeface="Wingdings" panose="05000000000000000000" pitchFamily="2" charset="2"/>
              <a:buChar char="v"/>
              <a:tabLst/>
              <a:defRPr/>
            </a:pPr>
            <a:endParaRPr kumimoji="0" lang="en-US" sz="40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7000"/>
              </a:lnSpc>
              <a:spcBef>
                <a:spcPts val="0"/>
              </a:spcBef>
              <a:spcAft>
                <a:spcPts val="0"/>
              </a:spcAft>
              <a:buClrTx/>
              <a:buSzTx/>
              <a:tabLst/>
              <a:defRPr/>
            </a:pPr>
            <a:r>
              <a:rPr kumimoji="0" lang="en-US" sz="40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rPr>
              <a:t> </a:t>
            </a:r>
            <a:endParaRPr kumimoji="0" lang="es-HN" sz="3600" b="0" i="0" u="none" strike="noStrike" kern="1200" cap="none" spc="0" normalizeH="0" baseline="0" noProof="0" dirty="0">
              <a:ln>
                <a:noFill/>
              </a:ln>
              <a:effectLst/>
              <a:uLnTx/>
              <a:uFillTx/>
              <a:latin typeface="Britannic Bold" panose="020B0903060703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1782" y="3338739"/>
            <a:ext cx="11215512" cy="2021323"/>
          </a:xfrm>
          <a:prstGeom prst="rect">
            <a:avLst/>
          </a:prstGeom>
        </p:spPr>
        <p:txBody>
          <a:bodyPr wrap="square">
            <a:spAutoFit/>
          </a:bodyPr>
          <a:lstStyle/>
          <a:p>
            <a:pPr lvl="0" defTabSz="457200">
              <a:lnSpc>
                <a:spcPct val="107000"/>
              </a:lnSpc>
              <a:defRPr/>
            </a:pPr>
            <a:r>
              <a:rPr lang="es-CL" sz="4000" dirty="0">
                <a:solidFill>
                  <a:srgbClr val="FFFF00"/>
                </a:solidFill>
                <a:latin typeface="Britannic Bold" panose="020B0903060703020204" pitchFamily="34" charset="0"/>
                <a:ea typeface="Calibri" panose="020F0502020204030204" pitchFamily="34" charset="0"/>
                <a:cs typeface="Times New Roman" panose="02020603050405020304" pitchFamily="18" charset="0"/>
              </a:rPr>
              <a:t>¿Cómo vivimos de esa fuente interior, de esa presencia transformadora, personalmente y en las comunidades?</a:t>
            </a:r>
            <a:endParaRPr lang="es-HN" sz="3600" dirty="0">
              <a:solidFill>
                <a:srgbClr val="FFFF00"/>
              </a:solidFill>
              <a:latin typeface="Britannic Bold" panose="020B09030607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97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322" y="158369"/>
            <a:ext cx="11807858" cy="4024125"/>
          </a:xfrm>
        </p:spPr>
        <p:txBody>
          <a:bodyPr>
            <a:normAutofit lnSpcReduction="10000"/>
          </a:bodyPr>
          <a:lstStyle/>
          <a:p>
            <a:r>
              <a:rPr lang="es-CL" sz="2800" dirty="0">
                <a:solidFill>
                  <a:srgbClr val="FFFF00"/>
                </a:solidFill>
                <a:latin typeface="Arial Black" panose="020B0A04020102020204" pitchFamily="34" charset="0"/>
              </a:rPr>
              <a:t>"No creo que estemos viviendo más en un tiempo de transición. Es una palabra demasiado dócil para describir los trastornos que están teniendo lugar. Estamos en una época de caos y más que nunca necesitamos ser conscientes del Espíritu que flota sobre las aguas. Philip Pinto, </a:t>
            </a:r>
            <a:r>
              <a:rPr lang="es-CL" sz="2800" dirty="0" err="1">
                <a:solidFill>
                  <a:srgbClr val="FFFF00"/>
                </a:solidFill>
                <a:latin typeface="Arial Black" panose="020B0A04020102020204" pitchFamily="34" charset="0"/>
              </a:rPr>
              <a:t>cfc</a:t>
            </a:r>
            <a:endParaRPr lang="es-CL" sz="2800" dirty="0">
              <a:solidFill>
                <a:srgbClr val="FFFF00"/>
              </a:solidFill>
              <a:latin typeface="Arial Black" panose="020B0A04020102020204" pitchFamily="34" charset="0"/>
            </a:endParaRPr>
          </a:p>
          <a:p>
            <a:endParaRPr lang="es-CL" sz="2800" dirty="0">
              <a:latin typeface="Arial Black" panose="020B0A04020102020204" pitchFamily="34" charset="0"/>
            </a:endParaRPr>
          </a:p>
          <a:p>
            <a:r>
              <a:rPr lang="es-CL" sz="2800" dirty="0">
                <a:solidFill>
                  <a:srgbClr val="00FF00"/>
                </a:solidFill>
                <a:latin typeface="Arial Black" panose="020B0A04020102020204" pitchFamily="34" charset="0"/>
              </a:rPr>
              <a:t>Nosotros, por supuesto, tratamos de vivir este tiempo con fe, con confianza, con una conciencia de lo nuevo que está surgiendo ……</a:t>
            </a:r>
          </a:p>
          <a:p>
            <a:endParaRPr lang="es-CL" sz="2800" dirty="0">
              <a:latin typeface="Arial Black" panose="020B0A04020102020204" pitchFamily="34" charset="0"/>
            </a:endParaRPr>
          </a:p>
        </p:txBody>
      </p:sp>
      <p:pic>
        <p:nvPicPr>
          <p:cNvPr id="4" name="Picture 3">
            <a:extLst>
              <a:ext uri="{FF2B5EF4-FFF2-40B4-BE49-F238E27FC236}">
                <a16:creationId xmlns:a16="http://schemas.microsoft.com/office/drawing/2014/main" id="{8093F54C-3D65-4880-AC15-0AF7CB731346}"/>
              </a:ext>
            </a:extLst>
          </p:cNvPr>
          <p:cNvPicPr>
            <a:picLocks noChangeAspect="1"/>
          </p:cNvPicPr>
          <p:nvPr/>
        </p:nvPicPr>
        <p:blipFill>
          <a:blip r:embed="rId2"/>
          <a:stretch>
            <a:fillRect/>
          </a:stretch>
        </p:blipFill>
        <p:spPr>
          <a:xfrm>
            <a:off x="7254305" y="3457620"/>
            <a:ext cx="5017443" cy="3493311"/>
          </a:xfrm>
          <a:prstGeom prst="rect">
            <a:avLst/>
          </a:prstGeom>
        </p:spPr>
      </p:pic>
      <p:pic>
        <p:nvPicPr>
          <p:cNvPr id="5" name="Picture 4">
            <a:extLst>
              <a:ext uri="{FF2B5EF4-FFF2-40B4-BE49-F238E27FC236}">
                <a16:creationId xmlns:a16="http://schemas.microsoft.com/office/drawing/2014/main" id="{5C1652E7-0360-4772-930B-93C2DB7E722D}"/>
              </a:ext>
            </a:extLst>
          </p:cNvPr>
          <p:cNvPicPr>
            <a:picLocks noChangeAspect="1"/>
          </p:cNvPicPr>
          <p:nvPr/>
        </p:nvPicPr>
        <p:blipFill>
          <a:blip r:embed="rId3"/>
          <a:stretch>
            <a:fillRect/>
          </a:stretch>
        </p:blipFill>
        <p:spPr>
          <a:xfrm>
            <a:off x="719262" y="4777518"/>
            <a:ext cx="5889246" cy="853514"/>
          </a:xfrm>
          <a:prstGeom prst="rect">
            <a:avLst/>
          </a:prstGeom>
        </p:spPr>
      </p:pic>
    </p:spTree>
    <p:extLst>
      <p:ext uri="{BB962C8B-B14F-4D97-AF65-F5344CB8AC3E}">
        <p14:creationId xmlns:p14="http://schemas.microsoft.com/office/powerpoint/2010/main" val="310459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Mis imágenes\DSC00264.JPG"/>
          <p:cNvPicPr>
            <a:picLocks noGrp="1" noChangeAspect="1" noChangeArrowheads="1"/>
          </p:cNvPicPr>
          <p:nvPr>
            <p:ph idx="1"/>
          </p:nvPr>
        </p:nvPicPr>
        <p:blipFill>
          <a:blip r:embed="rId2" cstate="print"/>
          <a:srcRect/>
          <a:stretch>
            <a:fillRect/>
          </a:stretch>
        </p:blipFill>
        <p:spPr bwMode="auto">
          <a:xfrm>
            <a:off x="2099817" y="-15822"/>
            <a:ext cx="9985345" cy="6889644"/>
          </a:xfrm>
          <a:prstGeom prst="rect">
            <a:avLst/>
          </a:prstGeom>
          <a:noFill/>
        </p:spPr>
      </p:pic>
      <p:sp>
        <p:nvSpPr>
          <p:cNvPr id="5" name="Rectángulo 4"/>
          <p:cNvSpPr/>
          <p:nvPr/>
        </p:nvSpPr>
        <p:spPr>
          <a:xfrm>
            <a:off x="3549309" y="3794867"/>
            <a:ext cx="6096000" cy="1569660"/>
          </a:xfrm>
          <a:prstGeom prst="rect">
            <a:avLst/>
          </a:prstGeom>
        </p:spPr>
        <p:txBody>
          <a:bodyPr>
            <a:spAutoFit/>
          </a:bodyPr>
          <a:lstStyle/>
          <a:p>
            <a:r>
              <a:rPr lang="es-CL" sz="3200" dirty="0">
                <a:solidFill>
                  <a:srgbClr val="FFFF00"/>
                </a:solidFill>
              </a:rPr>
              <a:t>Desde que mi casa se incendió, ahora tengo una mejor vista de la luna naciente</a:t>
            </a:r>
          </a:p>
        </p:txBody>
      </p:sp>
      <p:sp>
        <p:nvSpPr>
          <p:cNvPr id="6" name="Rectángulo 5"/>
          <p:cNvSpPr/>
          <p:nvPr/>
        </p:nvSpPr>
        <p:spPr>
          <a:xfrm>
            <a:off x="3549309" y="779998"/>
            <a:ext cx="7908996" cy="2554545"/>
          </a:xfrm>
          <a:prstGeom prst="rect">
            <a:avLst/>
          </a:prstGeom>
        </p:spPr>
        <p:txBody>
          <a:bodyPr wrap="square">
            <a:spAutoFit/>
          </a:bodyPr>
          <a:lstStyle/>
          <a:p>
            <a:r>
              <a:rPr lang="es-CL" sz="3200" dirty="0">
                <a:solidFill>
                  <a:schemeClr val="bg1"/>
                </a:solidFill>
                <a:latin typeface="Calibri Light" panose="020F0302020204030204" pitchFamily="34" charset="0"/>
              </a:rPr>
              <a:t>Queremos vivir en estos tiempos positivamente, incluso en medio de la pérdida. Implica un dejar ir. Eso puede sonar pasivo, pero en realidad es bastante activo e intencional</a:t>
            </a:r>
          </a:p>
        </p:txBody>
      </p:sp>
    </p:spTree>
    <p:extLst>
      <p:ext uri="{BB962C8B-B14F-4D97-AF65-F5344CB8AC3E}">
        <p14:creationId xmlns:p14="http://schemas.microsoft.com/office/powerpoint/2010/main" val="31636884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media.knoxnews.com/media/img/photos/2011/09/02/220110902144024001_t607.JPG">
            <a:extLst>
              <a:ext uri="{FF2B5EF4-FFF2-40B4-BE49-F238E27FC236}">
                <a16:creationId xmlns:a16="http://schemas.microsoft.com/office/drawing/2014/main" id="{54C40BB5-03B5-4BE4-A83D-52884B21D9A0}"/>
              </a:ext>
            </a:extLst>
          </p:cNvPr>
          <p:cNvPicPr>
            <a:picLocks noChangeAspect="1" noChangeArrowheads="1"/>
          </p:cNvPicPr>
          <p:nvPr/>
        </p:nvPicPr>
        <p:blipFill>
          <a:blip r:embed="rId2" cstate="print"/>
          <a:srcRect t="32986" b="10874"/>
          <a:stretch>
            <a:fillRect/>
          </a:stretch>
        </p:blipFill>
        <p:spPr bwMode="auto">
          <a:xfrm>
            <a:off x="6124073" y="4183529"/>
            <a:ext cx="5971110" cy="2674471"/>
          </a:xfrm>
          <a:prstGeom prst="rect">
            <a:avLst/>
          </a:prstGeom>
          <a:ln>
            <a:noFill/>
          </a:ln>
          <a:effectLst>
            <a:softEdge rad="112500"/>
          </a:effectLst>
        </p:spPr>
      </p:pic>
      <p:sp>
        <p:nvSpPr>
          <p:cNvPr id="2" name="Rectángulo 1"/>
          <p:cNvSpPr/>
          <p:nvPr/>
        </p:nvSpPr>
        <p:spPr>
          <a:xfrm>
            <a:off x="366520" y="575186"/>
            <a:ext cx="11379278" cy="3539430"/>
          </a:xfrm>
          <a:prstGeom prst="rect">
            <a:avLst/>
          </a:prstGeom>
        </p:spPr>
        <p:txBody>
          <a:bodyPr wrap="square">
            <a:spAutoFit/>
          </a:bodyPr>
          <a:lstStyle/>
          <a:p>
            <a:r>
              <a:rPr lang="es-CL" sz="3200" dirty="0">
                <a:solidFill>
                  <a:srgbClr val="FFFF00"/>
                </a:solidFill>
                <a:latin typeface="Arial Black" panose="020B0A04020102020204" pitchFamily="34" charset="0"/>
              </a:rPr>
              <a:t>"Debemos estar dispuestos a sentarnos constantemente al borde del misterio y desaprender lo que nos ha ayudado a guiar en el pasado, pero ya no es tan útil ahora. Para hacer esto debemos estar dispuestos a hacer las preguntas que nos abrirán para escuchar la voz tranquila y poderosa de la libertad". Robert </a:t>
            </a:r>
            <a:r>
              <a:rPr lang="es-CL" sz="3200" dirty="0" err="1">
                <a:solidFill>
                  <a:srgbClr val="FFFF00"/>
                </a:solidFill>
                <a:latin typeface="Arial Black" panose="020B0A04020102020204" pitchFamily="34" charset="0"/>
              </a:rPr>
              <a:t>Wick</a:t>
            </a:r>
            <a:endParaRPr lang="es-CL"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656929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s://encrypted-tbn3.gstatic.com/images?q=tbn:ANd9GcSkNsQPKqtcZrkVcITEaincxvJQ5YcArj9UiC3MPEgjNlrIaeU5">
            <a:extLst>
              <a:ext uri="{FF2B5EF4-FFF2-40B4-BE49-F238E27FC236}">
                <a16:creationId xmlns:a16="http://schemas.microsoft.com/office/drawing/2014/main" id="{6E1C1C4B-3718-4C37-9BC5-D5AEE89789CD}"/>
              </a:ext>
            </a:extLst>
          </p:cNvPr>
          <p:cNvPicPr>
            <a:picLocks noChangeAspect="1" noChangeArrowheads="1"/>
          </p:cNvPicPr>
          <p:nvPr/>
        </p:nvPicPr>
        <p:blipFill>
          <a:blip r:embed="rId2" cstate="print"/>
          <a:srcRect/>
          <a:stretch>
            <a:fillRect/>
          </a:stretch>
        </p:blipFill>
        <p:spPr bwMode="auto">
          <a:xfrm>
            <a:off x="2876883" y="2661652"/>
            <a:ext cx="5630778" cy="3581400"/>
          </a:xfrm>
          <a:prstGeom prst="rect">
            <a:avLst/>
          </a:prstGeom>
          <a:ln>
            <a:noFill/>
          </a:ln>
          <a:effectLst>
            <a:softEdge rad="112500"/>
          </a:effectLst>
        </p:spPr>
      </p:pic>
      <p:sp>
        <p:nvSpPr>
          <p:cNvPr id="2" name="Rectángulo 1"/>
          <p:cNvSpPr/>
          <p:nvPr/>
        </p:nvSpPr>
        <p:spPr>
          <a:xfrm>
            <a:off x="747321" y="614948"/>
            <a:ext cx="11097205" cy="769441"/>
          </a:xfrm>
          <a:prstGeom prst="rect">
            <a:avLst/>
          </a:prstGeom>
        </p:spPr>
        <p:txBody>
          <a:bodyPr wrap="none">
            <a:spAutoFit/>
          </a:bodyPr>
          <a:lstStyle/>
          <a:p>
            <a:r>
              <a:rPr lang="es-CL" sz="4400" dirty="0"/>
              <a:t>Clasificación a gran escala de lo que es esencial</a:t>
            </a:r>
          </a:p>
        </p:txBody>
      </p:sp>
    </p:spTree>
    <p:extLst>
      <p:ext uri="{BB962C8B-B14F-4D97-AF65-F5344CB8AC3E}">
        <p14:creationId xmlns:p14="http://schemas.microsoft.com/office/powerpoint/2010/main" val="333997453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AppData\Local\Microsoft\Windows\Temporary Internet Files\Content.IE5\Y5ALR872\4426618618_fb0fc146f2_z[1].jpg">
            <a:extLst>
              <a:ext uri="{FF2B5EF4-FFF2-40B4-BE49-F238E27FC236}">
                <a16:creationId xmlns:a16="http://schemas.microsoft.com/office/drawing/2014/main" id="{F913B43A-C070-4975-9298-6163A889B538}"/>
              </a:ext>
            </a:extLst>
          </p:cNvPr>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159488" y="105711"/>
            <a:ext cx="11873023" cy="6752289"/>
          </a:xfrm>
          <a:prstGeom prst="rect">
            <a:avLst/>
          </a:prstGeom>
          <a:noFill/>
        </p:spPr>
      </p:pic>
      <p:sp>
        <p:nvSpPr>
          <p:cNvPr id="3" name="Rectángulo 2"/>
          <p:cNvSpPr/>
          <p:nvPr/>
        </p:nvSpPr>
        <p:spPr>
          <a:xfrm>
            <a:off x="1729534" y="2058096"/>
            <a:ext cx="9178923" cy="707886"/>
          </a:xfrm>
          <a:prstGeom prst="rect">
            <a:avLst/>
          </a:prstGeom>
        </p:spPr>
        <p:txBody>
          <a:bodyPr wrap="none">
            <a:spAutoFit/>
          </a:bodyPr>
          <a:lstStyle/>
          <a:p>
            <a:r>
              <a:rPr lang="es-CL" sz="4000" dirty="0">
                <a:solidFill>
                  <a:srgbClr val="FFFF00"/>
                </a:solidFill>
                <a:latin typeface="Arial Black" panose="020B0A04020102020204" pitchFamily="34" charset="0"/>
              </a:rPr>
              <a:t>Caminando a través de la niebla</a:t>
            </a:r>
          </a:p>
        </p:txBody>
      </p:sp>
    </p:spTree>
    <p:extLst>
      <p:ext uri="{BB962C8B-B14F-4D97-AF65-F5344CB8AC3E}">
        <p14:creationId xmlns:p14="http://schemas.microsoft.com/office/powerpoint/2010/main" val="835059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AC61BF16-F89C-4CCC-B80C-818D118BE028}"/>
              </a:ext>
            </a:extLst>
          </p:cNvPr>
          <p:cNvSpPr>
            <a:spLocks noGrp="1"/>
          </p:cNvSpPr>
          <p:nvPr>
            <p:ph idx="1"/>
          </p:nvPr>
        </p:nvSpPr>
        <p:spPr>
          <a:xfrm>
            <a:off x="772160" y="609600"/>
            <a:ext cx="10982960" cy="5628640"/>
          </a:xfrm>
          <a:prstGeom prst="frame">
            <a:avLst/>
          </a:prstGeom>
          <a:solidFill>
            <a:schemeClr val="bg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r>
              <a:rPr lang="es-CL" sz="4800" b="1" dirty="0"/>
              <a:t>Es difícil ver la imagen completa cuando estás dentro del marco</a:t>
            </a:r>
            <a:r>
              <a:rPr lang="es-CL" sz="5400" dirty="0"/>
              <a:t>.</a:t>
            </a:r>
          </a:p>
          <a:p>
            <a:endParaRPr lang="es-HN" dirty="0">
              <a:solidFill>
                <a:schemeClr val="tx1"/>
              </a:solidFill>
            </a:endParaRPr>
          </a:p>
        </p:txBody>
      </p:sp>
    </p:spTree>
    <p:extLst>
      <p:ext uri="{BB962C8B-B14F-4D97-AF65-F5344CB8AC3E}">
        <p14:creationId xmlns:p14="http://schemas.microsoft.com/office/powerpoint/2010/main" val="2031800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B93BAB-A42E-4557-BE1E-19A305C778C0}"/>
              </a:ext>
            </a:extLst>
          </p:cNvPr>
          <p:cNvSpPr>
            <a:spLocks noGrp="1"/>
          </p:cNvSpPr>
          <p:nvPr>
            <p:ph idx="1"/>
          </p:nvPr>
        </p:nvSpPr>
        <p:spPr>
          <a:xfrm>
            <a:off x="924560" y="1586088"/>
            <a:ext cx="10749280" cy="2139243"/>
          </a:xfrm>
        </p:spPr>
        <p:txBody>
          <a:bodyPr>
            <a:normAutofit lnSpcReduction="10000"/>
          </a:bodyPr>
          <a:lstStyle/>
          <a:p>
            <a:pPr marL="0" indent="0">
              <a:buNone/>
            </a:pPr>
            <a:r>
              <a:rPr lang="en-US" sz="6000" b="1" dirty="0">
                <a:latin typeface="Times New Roman" panose="02020603050405020304" pitchFamily="18" charset="0"/>
                <a:cs typeface="Times New Roman" panose="02020603050405020304" pitchFamily="18" charset="0"/>
              </a:rPr>
              <a:t>DE LA DOMINACIÓN; </a:t>
            </a:r>
            <a:r>
              <a:rPr lang="en-US" sz="6000" b="1" dirty="0" err="1">
                <a:latin typeface="Times New Roman" panose="02020603050405020304" pitchFamily="18" charset="0"/>
                <a:cs typeface="Times New Roman" panose="02020603050405020304" pitchFamily="18" charset="0"/>
              </a:rPr>
              <a:t>jerarquía</a:t>
            </a:r>
            <a:endParaRPr lang="en-US" sz="6000" b="1" dirty="0">
              <a:latin typeface="Times New Roman" panose="02020603050405020304" pitchFamily="18" charset="0"/>
              <a:cs typeface="Times New Roman" panose="02020603050405020304" pitchFamily="18" charset="0"/>
            </a:endParaRPr>
          </a:p>
        </p:txBody>
      </p:sp>
      <p:sp>
        <p:nvSpPr>
          <p:cNvPr id="2" name="Rectángulo 1">
            <a:extLst>
              <a:ext uri="{FF2B5EF4-FFF2-40B4-BE49-F238E27FC236}">
                <a16:creationId xmlns:a16="http://schemas.microsoft.com/office/drawing/2014/main" id="{98D137F6-CEED-4B7B-A395-C129354B0FC6}"/>
              </a:ext>
            </a:extLst>
          </p:cNvPr>
          <p:cNvSpPr/>
          <p:nvPr/>
        </p:nvSpPr>
        <p:spPr>
          <a:xfrm>
            <a:off x="3699125" y="385759"/>
            <a:ext cx="3358612"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7200" b="1" i="1" dirty="0">
                <a:ln w="9525">
                  <a:solidFill>
                    <a:prstClr val="white"/>
                  </a:solidFill>
                  <a:prstDash val="solid"/>
                </a:ln>
                <a:solidFill>
                  <a:prstClr val="black"/>
                </a:solidFill>
                <a:effectLst>
                  <a:reflection blurRad="6350" stA="60000" endA="900" endPos="58000" dir="5400000" sy="-100000" algn="bl" rotWithShape="0"/>
                </a:effectLst>
                <a:latin typeface="Tw Cen MT"/>
              </a:rPr>
              <a:t>CAMBIO</a:t>
            </a:r>
            <a:endParaRPr kumimoji="0" lang="es-ES" sz="7200" b="1" i="1" u="none" strike="noStrike" kern="1200" cap="none" spc="0" normalizeH="0" baseline="0" noProof="0" dirty="0">
              <a:ln w="9525">
                <a:solidFill>
                  <a:prstClr val="white"/>
                </a:solidFill>
                <a:prstDash val="solid"/>
              </a:ln>
              <a:solidFill>
                <a:prstClr val="black"/>
              </a:solidFill>
              <a:effectLst>
                <a:reflection blurRad="6350" stA="60000" endA="900" endPos="58000" dir="5400000" sy="-100000" algn="bl" rotWithShape="0"/>
              </a:effectLst>
              <a:uLnTx/>
              <a:uFillTx/>
              <a:latin typeface="Tw Cen MT"/>
              <a:ea typeface="+mn-ea"/>
              <a:cs typeface="+mn-cs"/>
            </a:endParaRPr>
          </a:p>
        </p:txBody>
      </p:sp>
      <p:sp>
        <p:nvSpPr>
          <p:cNvPr id="4" name="Rectangle 3"/>
          <p:cNvSpPr/>
          <p:nvPr/>
        </p:nvSpPr>
        <p:spPr>
          <a:xfrm>
            <a:off x="1066800" y="4311639"/>
            <a:ext cx="10464800" cy="2211696"/>
          </a:xfrm>
          <a:prstGeom prst="rect">
            <a:avLst/>
          </a:prstGeom>
        </p:spPr>
        <p:txBody>
          <a:bodyPr wrap="square">
            <a:spAutoFit/>
          </a:bodyPr>
          <a:lstStyle/>
          <a:p>
            <a:pPr lvl="0">
              <a:lnSpc>
                <a:spcPct val="120000"/>
              </a:lnSpc>
              <a:spcBef>
                <a:spcPts val="1000"/>
              </a:spcBef>
              <a:buClr>
                <a:prstClr val="black"/>
              </a:buClr>
            </a:pPr>
            <a:r>
              <a:rPr lang="en-US" sz="6000" b="1" cap="all" dirty="0">
                <a:solidFill>
                  <a:prstClr val="black"/>
                </a:solidFill>
                <a:latin typeface="Times New Roman" panose="02020603050405020304" pitchFamily="18" charset="0"/>
                <a:cs typeface="Times New Roman" panose="02020603050405020304" pitchFamily="18" charset="0"/>
              </a:rPr>
              <a:t>SISTEMAS AUTO ORGANIZADOS</a:t>
            </a:r>
            <a:endParaRPr lang="es-HN" sz="6000" b="1" cap="all"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04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DFE25C96-1211-4213-B09B-86FA86A437EF}"/>
              </a:ext>
            </a:extLst>
          </p:cNvPr>
          <p:cNvSpPr>
            <a:spLocks noChangeArrowheads="1"/>
          </p:cNvSpPr>
          <p:nvPr/>
        </p:nvSpPr>
        <p:spPr bwMode="auto">
          <a:xfrm>
            <a:off x="158974" y="270102"/>
            <a:ext cx="11874051" cy="1944130"/>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Enraizado en Cristo ... para ser una presencia transformadora </a:t>
            </a: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ESTA ES MI LLAMADA - ESTA ES NUESTRA LLAMADA sumergirse en la realidad humana y transformar la presencia en nuestro contexto actual</a:t>
            </a:r>
            <a:r>
              <a:rPr kumimoji="0" lang="es-ES" altLang="es-ES" sz="3200" b="0" i="0" u="none" strike="noStrike" cap="none" normalizeH="0" baseline="0" dirty="0">
                <a:ln>
                  <a:noFill/>
                </a:ln>
                <a:solidFill>
                  <a:srgbClr val="222222"/>
                </a:solidFill>
                <a:effectLst/>
                <a:latin typeface="inherit"/>
              </a:rPr>
              <a:t>.</a:t>
            </a:r>
            <a:r>
              <a:rPr kumimoji="0" lang="es-ES" altLang="es-ES" sz="1050" b="0" i="0" u="none" strike="noStrike" cap="none" normalizeH="0" baseline="0" dirty="0">
                <a:ln>
                  <a:noFill/>
                </a:ln>
                <a:solidFill>
                  <a:schemeClr val="tx1"/>
                </a:solidFill>
                <a:effectLst/>
              </a:rPr>
              <a:t> </a:t>
            </a: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D6BE1EE3-5933-45DF-B56B-6067D5DF1A67}"/>
              </a:ext>
            </a:extLst>
          </p:cNvPr>
          <p:cNvSpPr>
            <a:spLocks noChangeArrowheads="1"/>
          </p:cNvSpPr>
          <p:nvPr/>
        </p:nvSpPr>
        <p:spPr bwMode="auto">
          <a:xfrm>
            <a:off x="549638" y="2686819"/>
            <a:ext cx="11092721" cy="3913900"/>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Vivir el misterio pascual nos transforma para convertirnos en su presencia en nuestro mundo cambiante y desafiante.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Toda nuestra forma de vida está profundamente arraigada en Dios, Mc. 3:14. </a:t>
            </a:r>
          </a:p>
          <a:p>
            <a:pPr marL="0" marR="0" lvl="0" indent="0" algn="ctr"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La dimensión contemplativa en su comprensión más completa impregnará todos los aspectos de la formación</a:t>
            </a:r>
            <a:r>
              <a:rPr kumimoji="0" lang="es-ES" altLang="es-ES" sz="3200" b="0" i="0" u="none" strike="noStrike" cap="none" normalizeH="0" baseline="0" dirty="0">
                <a:ln>
                  <a:noFill/>
                </a:ln>
                <a:solidFill>
                  <a:srgbClr val="222222"/>
                </a:solidFill>
                <a:effectLst/>
                <a:highlight>
                  <a:srgbClr val="FFFF00"/>
                </a:highlight>
                <a:latin typeface="inherit"/>
              </a:rPr>
              <a:t>.</a:t>
            </a:r>
            <a:r>
              <a:rPr kumimoji="0" lang="es-ES" altLang="es-ES" sz="1050" b="0" i="0" u="none" strike="noStrike" cap="none" normalizeH="0" baseline="0" dirty="0">
                <a:ln>
                  <a:noFill/>
                </a:ln>
                <a:solidFill>
                  <a:schemeClr val="tx1"/>
                </a:solidFill>
                <a:effectLst/>
                <a:highlight>
                  <a:srgbClr val="FFFF00"/>
                </a:highlight>
              </a:rPr>
              <a:t> </a:t>
            </a:r>
            <a:endParaRPr kumimoji="0" lang="es-ES" altLang="es-ES" sz="2800" b="0" i="0" u="none" strike="noStrike" cap="none" normalizeH="0" baseline="0" dirty="0">
              <a:ln>
                <a:noFill/>
              </a:ln>
              <a:solidFill>
                <a:schemeClr val="tx1"/>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126584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7B0ED3-3BF3-4058-848B-0D360AC8FEB9}"/>
              </a:ext>
            </a:extLst>
          </p:cNvPr>
          <p:cNvSpPr/>
          <p:nvPr/>
        </p:nvSpPr>
        <p:spPr>
          <a:xfrm>
            <a:off x="425669" y="791694"/>
            <a:ext cx="11340662" cy="1569660"/>
          </a:xfrm>
          <a:prstGeom prst="rect">
            <a:avLst/>
          </a:prstGeom>
          <a:noFill/>
        </p:spPr>
        <p:txBody>
          <a:bodyPr wrap="square" lIns="91440" tIns="45720" rIns="91440" bIns="45720">
            <a:spAutoFit/>
          </a:bodyPr>
          <a:lstStyle/>
          <a:p>
            <a:r>
              <a:rPr lang="es-CL" sz="4800" dirty="0">
                <a:ln w="0"/>
                <a:solidFill>
                  <a:srgbClr val="FFFF0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"Nunca cambias las cosas luchando contra la realidad existente</a:t>
            </a:r>
            <a:r>
              <a:rPr lang="es-CL" sz="48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a:t>
            </a:r>
            <a:endParaRPr lang="en-US" sz="48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p:txBody>
      </p:sp>
      <p:sp>
        <p:nvSpPr>
          <p:cNvPr id="3" name="Rectangle 2"/>
          <p:cNvSpPr/>
          <p:nvPr/>
        </p:nvSpPr>
        <p:spPr>
          <a:xfrm>
            <a:off x="533400" y="2931532"/>
            <a:ext cx="11125200" cy="3139321"/>
          </a:xfrm>
          <a:prstGeom prst="rect">
            <a:avLst/>
          </a:prstGeom>
        </p:spPr>
        <p:txBody>
          <a:bodyPr wrap="square">
            <a:spAutoFit/>
          </a:bodyPr>
          <a:lstStyle/>
          <a:p>
            <a:pPr lvl="0"/>
            <a:r>
              <a:rPr lang="es-CL" sz="4800" dirty="0">
                <a:ln w="0"/>
                <a:solidFill>
                  <a:srgbClr val="FFFF0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Para cambiar algo, construir un nuevo modelo, que haga al modelo existente obsoleto</a:t>
            </a:r>
            <a:r>
              <a:rPr lang="es-CL" sz="4800" dirty="0">
                <a:ln w="0"/>
                <a:solidFill>
                  <a:prstClr val="white"/>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a:t>
            </a:r>
            <a:endParaRPr lang="en-US" sz="4800" dirty="0">
              <a:ln w="0"/>
              <a:solidFill>
                <a:prstClr val="white"/>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a:p>
            <a:pPr lvl="0" algn="ctr"/>
            <a:r>
              <a:rPr lang="en-US" sz="5400" dirty="0">
                <a:ln w="0"/>
                <a:solidFill>
                  <a:prstClr val="white"/>
                </a:solidFill>
                <a:effectLst>
                  <a:outerShdw blurRad="38100" dist="25400" dir="5400000" algn="ctr" rotWithShape="0">
                    <a:srgbClr val="6E747A">
                      <a:alpha val="43000"/>
                    </a:srgbClr>
                  </a:outerShdw>
                </a:effectLst>
              </a:rPr>
              <a:t>                                   - </a:t>
            </a:r>
            <a:r>
              <a:rPr lang="en-US" sz="2800" b="1" dirty="0">
                <a:ln w="0"/>
                <a:solidFill>
                  <a:prstClr val="white"/>
                </a:solidFill>
              </a:rPr>
              <a:t>Fuller </a:t>
            </a:r>
            <a:r>
              <a:rPr lang="en-US" sz="5400" dirty="0">
                <a:ln w="0"/>
                <a:solidFill>
                  <a:prstClr val="white"/>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2263202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533401"/>
            <a:ext cx="5286866" cy="5592763"/>
          </a:xfrm>
        </p:spPr>
        <p:txBody>
          <a:bodyPr>
            <a:noAutofit/>
          </a:bodyPr>
          <a:lstStyle/>
          <a:p>
            <a:r>
              <a:rPr lang="es-CL" sz="3200" dirty="0">
                <a:solidFill>
                  <a:srgbClr val="7030A0"/>
                </a:solidFill>
                <a:latin typeface="Arial Black" panose="020B0A04020102020204" pitchFamily="34" charset="0"/>
              </a:rPr>
              <a:t>Problema - ¡lo viejo no es lo suficientemente viejo para irse, y lo nuevo no es todavía lo suficientemente nuevo para ser visto!</a:t>
            </a:r>
          </a:p>
        </p:txBody>
      </p:sp>
      <p:pic>
        <p:nvPicPr>
          <p:cNvPr id="5122" name="Picture 2" descr="E:\Microsoft Clip Organizer\2EC275EA.jpg"/>
          <p:cNvPicPr>
            <a:picLocks noChangeAspect="1" noChangeArrowheads="1"/>
          </p:cNvPicPr>
          <p:nvPr/>
        </p:nvPicPr>
        <p:blipFill>
          <a:blip r:embed="rId2" cstate="print"/>
          <a:srcRect l="3254" r="3986" b="1190"/>
          <a:stretch>
            <a:fillRect/>
          </a:stretch>
        </p:blipFill>
        <p:spPr bwMode="auto">
          <a:xfrm>
            <a:off x="1033818" y="392374"/>
            <a:ext cx="4343400" cy="6324600"/>
          </a:xfrm>
          <a:prstGeom prst="rect">
            <a:avLst/>
          </a:prstGeom>
          <a:ln>
            <a:noFill/>
          </a:ln>
          <a:effectLst>
            <a:softEdge rad="112500"/>
          </a:effectLst>
        </p:spPr>
      </p:pic>
    </p:spTree>
    <p:extLst>
      <p:ext uri="{BB962C8B-B14F-4D97-AF65-F5344CB8AC3E}">
        <p14:creationId xmlns:p14="http://schemas.microsoft.com/office/powerpoint/2010/main" val="2184179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3.bp.blogspot.com/-17x8HU1-dUE/UeG-V90haXI/AAAAAAAAIa0/7FZ3vxZWQyk/s1600/denial.jpg">
            <a:hlinkClick r:id="rId2"/>
          </p:cNvPr>
          <p:cNvPicPr>
            <a:picLocks noChangeAspect="1" noChangeArrowheads="1"/>
          </p:cNvPicPr>
          <p:nvPr/>
        </p:nvPicPr>
        <p:blipFill>
          <a:blip r:embed="rId3" cstate="print"/>
          <a:srcRect/>
          <a:stretch>
            <a:fillRect/>
          </a:stretch>
        </p:blipFill>
        <p:spPr bwMode="auto">
          <a:xfrm>
            <a:off x="4191000" y="2286000"/>
            <a:ext cx="4374088" cy="4114800"/>
          </a:xfrm>
          <a:prstGeom prst="rect">
            <a:avLst/>
          </a:prstGeom>
          <a:noFill/>
        </p:spPr>
      </p:pic>
      <p:sp>
        <p:nvSpPr>
          <p:cNvPr id="2" name="CuadroTexto 1"/>
          <p:cNvSpPr txBox="1"/>
          <p:nvPr/>
        </p:nvSpPr>
        <p:spPr>
          <a:xfrm>
            <a:off x="3251094" y="949457"/>
            <a:ext cx="6253899" cy="646331"/>
          </a:xfrm>
          <a:prstGeom prst="rect">
            <a:avLst/>
          </a:prstGeom>
          <a:noFill/>
        </p:spPr>
        <p:txBody>
          <a:bodyPr wrap="square" rtlCol="0">
            <a:spAutoFit/>
          </a:bodyPr>
          <a:lstStyle/>
          <a:p>
            <a:r>
              <a:rPr lang="es-CL" sz="3600" dirty="0">
                <a:latin typeface="Arial Black" panose="020B0A04020102020204" pitchFamily="34" charset="0"/>
              </a:rPr>
              <a:t>NEGATIVA O NEGACIÓN</a:t>
            </a:r>
          </a:p>
        </p:txBody>
      </p:sp>
    </p:spTree>
    <p:extLst>
      <p:ext uri="{BB962C8B-B14F-4D97-AF65-F5344CB8AC3E}">
        <p14:creationId xmlns:p14="http://schemas.microsoft.com/office/powerpoint/2010/main" val="413006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486" y="1656768"/>
            <a:ext cx="415555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FF00"/>
                </a:solidFill>
                <a:effectLst/>
                <a:uLnTx/>
                <a:uFillTx/>
                <a:latin typeface="Britannic Bold" panose="020B0903060703020204" pitchFamily="34" charset="0"/>
              </a:rPr>
              <a:t>DIOS VIENE MANDADO O SIN SER INVITADO</a:t>
            </a:r>
          </a:p>
        </p:txBody>
      </p:sp>
      <p:pic>
        <p:nvPicPr>
          <p:cNvPr id="5" name="Picture 4">
            <a:extLst>
              <a:ext uri="{FF2B5EF4-FFF2-40B4-BE49-F238E27FC236}">
                <a16:creationId xmlns:a16="http://schemas.microsoft.com/office/drawing/2014/main" id="{DD844D48-454F-48D6-BB58-F8E6839D3B17}"/>
              </a:ext>
            </a:extLst>
          </p:cNvPr>
          <p:cNvPicPr>
            <a:picLocks noChangeAspect="1"/>
          </p:cNvPicPr>
          <p:nvPr/>
        </p:nvPicPr>
        <p:blipFill rotWithShape="1">
          <a:blip r:embed="rId3">
            <a:extLst>
              <a:ext uri="{28A0092B-C50C-407E-A947-70E740481C1C}">
                <a14:useLocalDpi xmlns:a14="http://schemas.microsoft.com/office/drawing/2010/main" val="0"/>
              </a:ext>
            </a:extLst>
          </a:blip>
          <a:srcRect b="3517"/>
          <a:stretch/>
        </p:blipFill>
        <p:spPr>
          <a:xfrm>
            <a:off x="6995552" y="0"/>
            <a:ext cx="5303659" cy="6858000"/>
          </a:xfrm>
          <a:prstGeom prst="rect">
            <a:avLst/>
          </a:prstGeom>
          <a:ln>
            <a:noFill/>
          </a:ln>
          <a:effectLst>
            <a:softEdge rad="112500"/>
          </a:effectLst>
        </p:spPr>
      </p:pic>
    </p:spTree>
    <p:extLst>
      <p:ext uri="{BB962C8B-B14F-4D97-AF65-F5344CB8AC3E}">
        <p14:creationId xmlns:p14="http://schemas.microsoft.com/office/powerpoint/2010/main" val="3011075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761361F-6CCE-47D9-822E-DF4A436FA93D}"/>
              </a:ext>
            </a:extLst>
          </p:cNvPr>
          <p:cNvSpPr txBox="1"/>
          <p:nvPr/>
        </p:nvSpPr>
        <p:spPr>
          <a:xfrm>
            <a:off x="75570" y="-67937"/>
            <a:ext cx="654377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FF00"/>
                </a:solidFill>
                <a:effectLst/>
                <a:uLnTx/>
                <a:uFillTx/>
                <a:latin typeface="Aharoni" panose="02010803020104030203" pitchFamily="2" charset="-79"/>
                <a:cs typeface="Aharoni" panose="02010803020104030203" pitchFamily="2" charset="-79"/>
              </a:rPr>
              <a:t>Contemplation</a:t>
            </a:r>
            <a:endParaRPr kumimoji="0" lang="es-HN" sz="7200" b="0" i="0" u="none" strike="noStrike" kern="1200" cap="none" spc="0" normalizeH="0" baseline="0" noProof="0" dirty="0">
              <a:ln>
                <a:noFill/>
              </a:ln>
              <a:solidFill>
                <a:srgbClr val="00FF00"/>
              </a:solidFill>
              <a:effectLst/>
              <a:uLnTx/>
              <a:uFillTx/>
              <a:latin typeface="Aharoni" panose="02010803020104030203" pitchFamily="2" charset="-79"/>
              <a:cs typeface="Aharoni" panose="02010803020104030203" pitchFamily="2" charset="-79"/>
            </a:endParaRPr>
          </a:p>
        </p:txBody>
      </p:sp>
      <p:pic>
        <p:nvPicPr>
          <p:cNvPr id="3" name="Picture 1" descr="4255337199_45089b655f_z.jpg?zz=1">
            <a:extLst>
              <a:ext uri="{FF2B5EF4-FFF2-40B4-BE49-F238E27FC236}">
                <a16:creationId xmlns:a16="http://schemas.microsoft.com/office/drawing/2014/main" id="{EE53D9B0-F09F-487D-8C0E-6131E18C9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22" y="2286000"/>
            <a:ext cx="3573779" cy="2286000"/>
          </a:xfrm>
          <a:prstGeom prst="rect">
            <a:avLst/>
          </a:prstGeom>
        </p:spPr>
      </p:pic>
      <p:sp>
        <p:nvSpPr>
          <p:cNvPr id="5" name="Rectángulo 4"/>
          <p:cNvSpPr/>
          <p:nvPr/>
        </p:nvSpPr>
        <p:spPr>
          <a:xfrm>
            <a:off x="4706212" y="1202526"/>
            <a:ext cx="7690035" cy="5016758"/>
          </a:xfrm>
          <a:prstGeom prst="rect">
            <a:avLst/>
          </a:prstGeom>
        </p:spPr>
        <p:txBody>
          <a:bodyPr wrap="square">
            <a:spAutoFit/>
          </a:bodyPr>
          <a:lstStyle/>
          <a:p>
            <a:r>
              <a:rPr lang="es-CL" sz="4000" dirty="0">
                <a:solidFill>
                  <a:srgbClr val="00FF00"/>
                </a:solidFill>
                <a:latin typeface="Arial Black" panose="020B0A04020102020204" pitchFamily="34" charset="0"/>
              </a:rPr>
              <a:t>Cuando el camino hacia adelante no está claro, el camino es hacia abajo, hacia dentro; alimenta la capacidad de presencia, de escucha interior. Caemos en la Presencia Moradora ….</a:t>
            </a:r>
          </a:p>
        </p:txBody>
      </p:sp>
    </p:spTree>
    <p:extLst>
      <p:ext uri="{BB962C8B-B14F-4D97-AF65-F5344CB8AC3E}">
        <p14:creationId xmlns:p14="http://schemas.microsoft.com/office/powerpoint/2010/main" val="73753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men &lt;strong&gt;Eyes&lt;/strong&gt; | Wallpapers, Photos">
            <a:extLst>
              <a:ext uri="{FF2B5EF4-FFF2-40B4-BE49-F238E27FC236}">
                <a16:creationId xmlns:a16="http://schemas.microsoft.com/office/drawing/2014/main" id="{AEB061F8-1C91-49B3-B87C-FBD6D9770D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27"/>
          <a:stretch/>
        </p:blipFill>
        <p:spPr>
          <a:xfrm>
            <a:off x="9347200" y="0"/>
            <a:ext cx="2844800" cy="2439149"/>
          </a:xfrm>
          <a:prstGeom prst="rect">
            <a:avLst/>
          </a:prstGeom>
          <a:ln>
            <a:noFill/>
          </a:ln>
          <a:effectLst>
            <a:softEdge rad="112500"/>
          </a:effectLst>
        </p:spPr>
      </p:pic>
      <p:sp>
        <p:nvSpPr>
          <p:cNvPr id="2" name="Rectangle 1">
            <a:extLst>
              <a:ext uri="{FF2B5EF4-FFF2-40B4-BE49-F238E27FC236}">
                <a16:creationId xmlns:a16="http://schemas.microsoft.com/office/drawing/2014/main" id="{29D37652-F3D4-41E1-AB7A-48F98ADCCFD7}"/>
              </a:ext>
            </a:extLst>
          </p:cNvPr>
          <p:cNvSpPr/>
          <p:nvPr/>
        </p:nvSpPr>
        <p:spPr>
          <a:xfrm>
            <a:off x="305189" y="1317129"/>
            <a:ext cx="9042011" cy="1754326"/>
          </a:xfrm>
          <a:prstGeom prst="rect">
            <a:avLst/>
          </a:prstGeom>
        </p:spPr>
        <p:txBody>
          <a:bodyPr wrap="square">
            <a:spAutoFit/>
          </a:bodyPr>
          <a:lstStyle/>
          <a:p>
            <a:r>
              <a:rPr lang="en-US" sz="3600" dirty="0" err="1">
                <a:solidFill>
                  <a:srgbClr val="00FF00"/>
                </a:solidFill>
                <a:latin typeface="Arial Black" panose="020B0A04020102020204" pitchFamily="34" charset="0"/>
                <a:ea typeface="Calibri" panose="020F0502020204030204" pitchFamily="34" charset="0"/>
              </a:rPr>
              <a:t>Esta</a:t>
            </a:r>
            <a:r>
              <a:rPr lang="en-US" sz="3600" dirty="0">
                <a:solidFill>
                  <a:srgbClr val="00FF00"/>
                </a:solidFill>
                <a:latin typeface="Arial Black" panose="020B0A04020102020204" pitchFamily="34" charset="0"/>
                <a:ea typeface="Calibri" panose="020F0502020204030204" pitchFamily="34" charset="0"/>
              </a:rPr>
              <a:t> es una </a:t>
            </a:r>
            <a:r>
              <a:rPr lang="en-US" sz="3600" dirty="0" err="1">
                <a:solidFill>
                  <a:srgbClr val="00FF00"/>
                </a:solidFill>
                <a:latin typeface="Arial Black" panose="020B0A04020102020204" pitchFamily="34" charset="0"/>
                <a:ea typeface="Calibri" panose="020F0502020204030204" pitchFamily="34" charset="0"/>
              </a:rPr>
              <a:t>descripción</a:t>
            </a:r>
            <a:r>
              <a:rPr lang="en-US" sz="3600" dirty="0">
                <a:solidFill>
                  <a:srgbClr val="00FF00"/>
                </a:solidFill>
                <a:latin typeface="Arial Black" panose="020B0A04020102020204" pitchFamily="34" charset="0"/>
                <a:ea typeface="Calibri" panose="020F0502020204030204" pitchFamily="34" charset="0"/>
              </a:rPr>
              <a:t> de </a:t>
            </a:r>
            <a:r>
              <a:rPr lang="en-US" sz="3600" dirty="0" err="1">
                <a:solidFill>
                  <a:srgbClr val="00FF00"/>
                </a:solidFill>
                <a:latin typeface="Arial Black" panose="020B0A04020102020204" pitchFamily="34" charset="0"/>
                <a:ea typeface="Calibri" panose="020F0502020204030204" pitchFamily="34" charset="0"/>
              </a:rPr>
              <a:t>presencia</a:t>
            </a:r>
            <a:r>
              <a:rPr lang="en-US" sz="3600" dirty="0">
                <a:solidFill>
                  <a:srgbClr val="00FF00"/>
                </a:solidFill>
                <a:latin typeface="Arial Black" panose="020B0A04020102020204" pitchFamily="34" charset="0"/>
                <a:ea typeface="Calibri" panose="020F0502020204030204" pitchFamily="34" charset="0"/>
              </a:rPr>
              <a:t> </a:t>
            </a:r>
            <a:r>
              <a:rPr lang="en-US" sz="3600" dirty="0" err="1">
                <a:solidFill>
                  <a:srgbClr val="00FF00"/>
                </a:solidFill>
                <a:latin typeface="Arial Black" panose="020B0A04020102020204" pitchFamily="34" charset="0"/>
                <a:ea typeface="Calibri" panose="020F0502020204030204" pitchFamily="34" charset="0"/>
              </a:rPr>
              <a:t>transformadora</a:t>
            </a:r>
            <a:r>
              <a:rPr lang="en-US" sz="3600" dirty="0">
                <a:solidFill>
                  <a:srgbClr val="00FF00"/>
                </a:solidFill>
                <a:latin typeface="Arial Black" panose="020B0A04020102020204" pitchFamily="34" charset="0"/>
                <a:ea typeface="Calibri" panose="020F0502020204030204" pitchFamily="34" charset="0"/>
              </a:rPr>
              <a:t>. </a:t>
            </a:r>
          </a:p>
          <a:p>
            <a:endParaRPr lang="en-US" sz="3600" dirty="0">
              <a:latin typeface="Arial Black" panose="020B0A0402010202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2AFE69B6-5B6D-419E-BE65-7CEFB725FFE8}"/>
              </a:ext>
            </a:extLst>
          </p:cNvPr>
          <p:cNvSpPr/>
          <p:nvPr/>
        </p:nvSpPr>
        <p:spPr>
          <a:xfrm>
            <a:off x="305189" y="274319"/>
            <a:ext cx="9042011" cy="923330"/>
          </a:xfrm>
          <a:prstGeom prst="rect">
            <a:avLst/>
          </a:prstGeom>
          <a:noFill/>
        </p:spPr>
        <p:txBody>
          <a:bodyPr wrap="square" lIns="91440" tIns="45720" rIns="91440" bIns="45720">
            <a:spAutoFit/>
          </a:bodyPr>
          <a:lstStyle/>
          <a:p>
            <a:pPr algn="ctr"/>
            <a:r>
              <a:rPr lang="en-US" sz="5400" b="1" cap="none" spc="0" dirty="0">
                <a:ln w="0"/>
                <a:solidFill>
                  <a:srgbClr val="00FF00"/>
                </a:solidFill>
                <a:effectLst>
                  <a:outerShdw blurRad="38100" dist="25400" dir="5400000" algn="ctr" rotWithShape="0">
                    <a:srgbClr val="6E747A">
                      <a:alpha val="43000"/>
                    </a:srgbClr>
                  </a:outerShdw>
                </a:effectLst>
              </a:rPr>
              <a:t>La mente que habita</a:t>
            </a:r>
          </a:p>
        </p:txBody>
      </p:sp>
      <p:sp>
        <p:nvSpPr>
          <p:cNvPr id="3" name="Rectangle 2"/>
          <p:cNvSpPr/>
          <p:nvPr/>
        </p:nvSpPr>
        <p:spPr>
          <a:xfrm>
            <a:off x="349956" y="2763800"/>
            <a:ext cx="11328400" cy="2308324"/>
          </a:xfrm>
          <a:prstGeom prst="rect">
            <a:avLst/>
          </a:prstGeom>
        </p:spPr>
        <p:txBody>
          <a:bodyPr wrap="square">
            <a:spAutoFit/>
          </a:bodyPr>
          <a:lstStyle/>
          <a:p>
            <a:pPr lvl="0"/>
            <a:r>
              <a:rPr lang="en-US" sz="3600" dirty="0">
                <a:solidFill>
                  <a:srgbClr val="00FF00"/>
                </a:solidFill>
                <a:latin typeface="Arial Black" panose="020B0A04020102020204" pitchFamily="34" charset="0"/>
                <a:ea typeface="Calibri" panose="020F0502020204030204" pitchFamily="34" charset="0"/>
              </a:rPr>
              <a:t>No </a:t>
            </a:r>
            <a:r>
              <a:rPr lang="en-US" sz="3600" dirty="0" err="1">
                <a:solidFill>
                  <a:srgbClr val="00FF00"/>
                </a:solidFill>
                <a:latin typeface="Arial Black" panose="020B0A04020102020204" pitchFamily="34" charset="0"/>
                <a:ea typeface="Calibri" panose="020F0502020204030204" pitchFamily="34" charset="0"/>
              </a:rPr>
              <a:t>analizamos</a:t>
            </a:r>
            <a:r>
              <a:rPr lang="en-US" sz="3600" dirty="0">
                <a:solidFill>
                  <a:srgbClr val="00FF00"/>
                </a:solidFill>
                <a:latin typeface="Arial Black" panose="020B0A04020102020204" pitchFamily="34" charset="0"/>
                <a:ea typeface="Calibri" panose="020F0502020204030204" pitchFamily="34" charset="0"/>
              </a:rPr>
              <a:t> </a:t>
            </a:r>
            <a:r>
              <a:rPr lang="en-US" sz="3600" dirty="0" err="1">
                <a:solidFill>
                  <a:srgbClr val="00FF00"/>
                </a:solidFill>
                <a:latin typeface="Arial Black" panose="020B0A04020102020204" pitchFamily="34" charset="0"/>
                <a:ea typeface="Calibri" panose="020F0502020204030204" pitchFamily="34" charset="0"/>
              </a:rPr>
              <a:t>nuestro</a:t>
            </a:r>
            <a:r>
              <a:rPr lang="en-US" sz="3600" dirty="0">
                <a:solidFill>
                  <a:srgbClr val="00FF00"/>
                </a:solidFill>
                <a:latin typeface="Arial Black" panose="020B0A04020102020204" pitchFamily="34" charset="0"/>
                <a:ea typeface="Calibri" panose="020F0502020204030204" pitchFamily="34" charset="0"/>
              </a:rPr>
              <a:t> </a:t>
            </a:r>
            <a:r>
              <a:rPr lang="en-US" sz="3600" dirty="0" err="1">
                <a:solidFill>
                  <a:srgbClr val="00FF00"/>
                </a:solidFill>
                <a:latin typeface="Arial Black" panose="020B0A04020102020204" pitchFamily="34" charset="0"/>
                <a:ea typeface="Calibri" panose="020F0502020204030204" pitchFamily="34" charset="0"/>
              </a:rPr>
              <a:t>camino</a:t>
            </a:r>
            <a:r>
              <a:rPr lang="en-US" sz="3600" dirty="0">
                <a:solidFill>
                  <a:srgbClr val="00FF00"/>
                </a:solidFill>
                <a:latin typeface="Arial Black" panose="020B0A04020102020204" pitchFamily="34" charset="0"/>
                <a:ea typeface="Calibri" panose="020F0502020204030204" pitchFamily="34" charset="0"/>
              </a:rPr>
              <a:t> </a:t>
            </a:r>
            <a:r>
              <a:rPr lang="en-US" sz="3600" dirty="0" err="1">
                <a:solidFill>
                  <a:srgbClr val="00FF00"/>
                </a:solidFill>
                <a:latin typeface="Arial Black" panose="020B0A04020102020204" pitchFamily="34" charset="0"/>
                <a:ea typeface="Calibri" panose="020F0502020204030204" pitchFamily="34" charset="0"/>
              </a:rPr>
              <a:t>hacia</a:t>
            </a:r>
            <a:r>
              <a:rPr lang="en-US" sz="3600" dirty="0">
                <a:solidFill>
                  <a:srgbClr val="00FF00"/>
                </a:solidFill>
                <a:latin typeface="Arial Black" panose="020B0A04020102020204" pitchFamily="34" charset="0"/>
                <a:ea typeface="Calibri" panose="020F0502020204030204" pitchFamily="34" charset="0"/>
              </a:rPr>
              <a:t> el </a:t>
            </a:r>
            <a:r>
              <a:rPr lang="en-US" sz="3600" dirty="0" err="1">
                <a:solidFill>
                  <a:srgbClr val="00FF00"/>
                </a:solidFill>
                <a:latin typeface="Arial Black" panose="020B0A04020102020204" pitchFamily="34" charset="0"/>
                <a:ea typeface="Calibri" panose="020F0502020204030204" pitchFamily="34" charset="0"/>
              </a:rPr>
              <a:t>futuro</a:t>
            </a:r>
            <a:r>
              <a:rPr lang="en-US" sz="3600" dirty="0">
                <a:solidFill>
                  <a:srgbClr val="00FF00"/>
                </a:solidFill>
                <a:latin typeface="Arial Black" panose="020B0A04020102020204" pitchFamily="34" charset="0"/>
                <a:ea typeface="Calibri" panose="020F0502020204030204" pitchFamily="34" charset="0"/>
              </a:rPr>
              <a:t> ,lo que Dios </a:t>
            </a:r>
            <a:r>
              <a:rPr lang="en-US" sz="3600" dirty="0" err="1">
                <a:solidFill>
                  <a:srgbClr val="00FF00"/>
                </a:solidFill>
                <a:latin typeface="Arial Black" panose="020B0A04020102020204" pitchFamily="34" charset="0"/>
                <a:ea typeface="Calibri" panose="020F0502020204030204" pitchFamily="34" charset="0"/>
              </a:rPr>
              <a:t>tiene</a:t>
            </a:r>
            <a:r>
              <a:rPr lang="en-US" sz="3600" dirty="0">
                <a:solidFill>
                  <a:srgbClr val="00FF00"/>
                </a:solidFill>
                <a:latin typeface="Arial Black" panose="020B0A04020102020204" pitchFamily="34" charset="0"/>
                <a:ea typeface="Calibri" panose="020F0502020204030204" pitchFamily="34" charset="0"/>
              </a:rPr>
              <a:t> </a:t>
            </a:r>
            <a:r>
              <a:rPr lang="en-US" sz="3600" dirty="0" err="1">
                <a:solidFill>
                  <a:srgbClr val="00FF00"/>
                </a:solidFill>
                <a:latin typeface="Arial Black" panose="020B0A04020102020204" pitchFamily="34" charset="0"/>
                <a:ea typeface="Calibri" panose="020F0502020204030204" pitchFamily="34" charset="0"/>
              </a:rPr>
              <a:t>en</a:t>
            </a:r>
            <a:r>
              <a:rPr lang="en-US" sz="3600" dirty="0">
                <a:solidFill>
                  <a:srgbClr val="00FF00"/>
                </a:solidFill>
                <a:latin typeface="Arial Black" panose="020B0A04020102020204" pitchFamily="34" charset="0"/>
                <a:ea typeface="Calibri" panose="020F0502020204030204" pitchFamily="34" charset="0"/>
              </a:rPr>
              <a:t> mente para </a:t>
            </a:r>
            <a:r>
              <a:rPr lang="en-US" sz="3600" dirty="0" err="1">
                <a:solidFill>
                  <a:srgbClr val="00FF00"/>
                </a:solidFill>
                <a:latin typeface="Arial Black" panose="020B0A04020102020204" pitchFamily="34" charset="0"/>
                <a:ea typeface="Calibri" panose="020F0502020204030204" pitchFamily="34" charset="0"/>
              </a:rPr>
              <a:t>nosotros</a:t>
            </a:r>
            <a:r>
              <a:rPr lang="en-US" sz="3600" dirty="0">
                <a:solidFill>
                  <a:srgbClr val="00FF00"/>
                </a:solidFill>
                <a:latin typeface="Arial Black" panose="020B0A04020102020204" pitchFamily="34" charset="0"/>
                <a:ea typeface="Calibri" panose="020F0502020204030204" pitchFamily="34" charset="0"/>
              </a:rPr>
              <a:t>.</a:t>
            </a:r>
          </a:p>
          <a:p>
            <a:pPr lvl="0"/>
            <a:endParaRPr lang="en-US" sz="3600" dirty="0">
              <a:solidFill>
                <a:prstClr val="white"/>
              </a:solidFill>
              <a:latin typeface="Arial Black" panose="020B0A04020102020204" pitchFamily="34" charset="0"/>
              <a:ea typeface="Calibri" panose="020F0502020204030204" pitchFamily="34" charset="0"/>
            </a:endParaRPr>
          </a:p>
        </p:txBody>
      </p:sp>
      <p:sp>
        <p:nvSpPr>
          <p:cNvPr id="8" name="Rectángulo 7"/>
          <p:cNvSpPr/>
          <p:nvPr/>
        </p:nvSpPr>
        <p:spPr>
          <a:xfrm>
            <a:off x="349956" y="4738936"/>
            <a:ext cx="11086867" cy="1200329"/>
          </a:xfrm>
          <a:prstGeom prst="rect">
            <a:avLst/>
          </a:prstGeom>
        </p:spPr>
        <p:txBody>
          <a:bodyPr wrap="square">
            <a:spAutoFit/>
          </a:bodyPr>
          <a:lstStyle/>
          <a:p>
            <a:r>
              <a:rPr lang="es-CL" sz="3600" dirty="0">
                <a:solidFill>
                  <a:srgbClr val="00FF00"/>
                </a:solidFill>
                <a:latin typeface="Arial Black" panose="020B0A04020102020204" pitchFamily="34" charset="0"/>
              </a:rPr>
              <a:t>Habitamos dentro de la relación con la Presencia Divina, el Santo y Cercano</a:t>
            </a:r>
          </a:p>
        </p:txBody>
      </p:sp>
    </p:spTree>
    <p:extLst>
      <p:ext uri="{BB962C8B-B14F-4D97-AF65-F5344CB8AC3E}">
        <p14:creationId xmlns:p14="http://schemas.microsoft.com/office/powerpoint/2010/main" val="550640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698976"/>
            <a:ext cx="11259538" cy="5262979"/>
          </a:xfrm>
          <a:prstGeom prst="rect">
            <a:avLst/>
          </a:prstGeom>
        </p:spPr>
        <p:txBody>
          <a:bodyPr wrap="square">
            <a:spAutoFit/>
          </a:bodyPr>
          <a:lstStyle/>
          <a:p>
            <a:pPr marL="571500" indent="-571500">
              <a:buFont typeface="Wingdings" panose="05000000000000000000" pitchFamily="2" charset="2"/>
              <a:buChar char="v"/>
            </a:pPr>
            <a:r>
              <a:rPr lang="es-CL" sz="3200" b="1" dirty="0">
                <a:solidFill>
                  <a:srgbClr val="00FF00"/>
                </a:solidFill>
                <a:latin typeface="Times New Roman" panose="02020603050405020304" pitchFamily="18" charset="0"/>
                <a:ea typeface="Calibri" panose="020F0502020204030204" pitchFamily="34" charset="0"/>
              </a:rPr>
              <a:t>Nuestra relación con Dios necesita anclarnos profundamente, alimentarnos y sostenernos.</a:t>
            </a:r>
            <a:endParaRPr lang="en-US" sz="3200" b="1" dirty="0">
              <a:solidFill>
                <a:srgbClr val="00FF00"/>
              </a:solidFill>
              <a:effectLst/>
              <a:latin typeface="Times New Roman" panose="02020603050405020304" pitchFamily="18" charset="0"/>
              <a:ea typeface="Calibri" panose="020F0502020204030204" pitchFamily="34" charset="0"/>
            </a:endParaRPr>
          </a:p>
          <a:p>
            <a:pPr marL="571500" indent="-571500">
              <a:buFont typeface="Wingdings" panose="05000000000000000000" pitchFamily="2" charset="2"/>
              <a:buChar char="v"/>
            </a:pPr>
            <a:r>
              <a:rPr lang="es-CL" sz="3200" b="1" dirty="0">
                <a:solidFill>
                  <a:srgbClr val="00FF00"/>
                </a:solidFill>
                <a:latin typeface="Times New Roman" panose="02020603050405020304" pitchFamily="18" charset="0"/>
                <a:ea typeface="Calibri" panose="020F0502020204030204" pitchFamily="34" charset="0"/>
              </a:rPr>
              <a:t>Es el lugar más fundamental de la Transformación</a:t>
            </a:r>
            <a:endParaRPr lang="en-US" sz="3200" b="1" dirty="0">
              <a:solidFill>
                <a:srgbClr val="00FF00"/>
              </a:solidFill>
              <a:effectLst/>
              <a:latin typeface="Times New Roman" panose="02020603050405020304" pitchFamily="18" charset="0"/>
              <a:ea typeface="Calibri" panose="020F0502020204030204" pitchFamily="34" charset="0"/>
            </a:endParaRPr>
          </a:p>
          <a:p>
            <a:endParaRPr lang="es-CL" sz="4000" dirty="0"/>
          </a:p>
          <a:p>
            <a:r>
              <a:rPr lang="es-CL" sz="4000" dirty="0"/>
              <a:t>Cuando tantos aspectos externos de la vida religiosa están en inestabilidad, somos empujados de nuevo al impulso esencial de la vocación, el deseo de Dios.</a:t>
            </a:r>
          </a:p>
          <a:p>
            <a:endParaRPr lang="en-IN" sz="4000" b="1" dirty="0">
              <a:solidFill>
                <a:srgbClr val="FFFF00"/>
              </a:solidFill>
            </a:endParaRPr>
          </a:p>
        </p:txBody>
      </p:sp>
    </p:spTree>
    <p:extLst>
      <p:ext uri="{BB962C8B-B14F-4D97-AF65-F5344CB8AC3E}">
        <p14:creationId xmlns:p14="http://schemas.microsoft.com/office/powerpoint/2010/main" val="1117581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1737" y="751344"/>
            <a:ext cx="10364521" cy="2554545"/>
          </a:xfrm>
          <a:prstGeom prst="rect">
            <a:avLst/>
          </a:prstGeom>
        </p:spPr>
        <p:txBody>
          <a:bodyPr wrap="square">
            <a:spAutoFit/>
          </a:bodyPr>
          <a:lstStyle/>
          <a:p>
            <a:r>
              <a:rPr lang="es-CL" sz="3200" dirty="0">
                <a:latin typeface="Arial Black" panose="020B0A04020102020204" pitchFamily="34" charset="0"/>
              </a:rPr>
              <a:t>"Puede que no seamos capaces de cambiar situaciones, pero un enfoque contemplativo puede ayudarnos a cambiar la forma en que entramos en una situación, cómo respondemos, cómo la estamos creando…</a:t>
            </a:r>
          </a:p>
        </p:txBody>
      </p:sp>
      <p:sp>
        <p:nvSpPr>
          <p:cNvPr id="3" name="Rectángulo 2"/>
          <p:cNvSpPr/>
          <p:nvPr/>
        </p:nvSpPr>
        <p:spPr>
          <a:xfrm>
            <a:off x="991737" y="3914672"/>
            <a:ext cx="10777476" cy="2554545"/>
          </a:xfrm>
          <a:prstGeom prst="rect">
            <a:avLst/>
          </a:prstGeom>
        </p:spPr>
        <p:txBody>
          <a:bodyPr wrap="square">
            <a:spAutoFit/>
          </a:bodyPr>
          <a:lstStyle/>
          <a:p>
            <a:r>
              <a:rPr lang="es-CL" sz="3200" dirty="0">
                <a:latin typeface="Arial Black" panose="020B0A04020102020204" pitchFamily="34" charset="0"/>
              </a:rPr>
              <a:t>La postura contemplativa es una que nos abre a la ambigüedad, a la paradoja, y a lo desconocido porque nos libera mucho de nuestro preconcebido de ser y pensar y nos libera de nuestro ego". Nancy </a:t>
            </a:r>
            <a:r>
              <a:rPr lang="es-CL" sz="3200" dirty="0" err="1">
                <a:latin typeface="Arial Black" panose="020B0A04020102020204" pitchFamily="34" charset="0"/>
              </a:rPr>
              <a:t>Sylvester</a:t>
            </a:r>
            <a:endParaRPr lang="es-CL" sz="3200" dirty="0">
              <a:latin typeface="Arial Black" panose="020B0A04020102020204" pitchFamily="34" charset="0"/>
            </a:endParaRPr>
          </a:p>
        </p:txBody>
      </p:sp>
    </p:spTree>
    <p:extLst>
      <p:ext uri="{BB962C8B-B14F-4D97-AF65-F5344CB8AC3E}">
        <p14:creationId xmlns:p14="http://schemas.microsoft.com/office/powerpoint/2010/main" val="220844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87120" y="2151727"/>
            <a:ext cx="8238698" cy="2554545"/>
          </a:xfrm>
          <a:prstGeom prst="rect">
            <a:avLst/>
          </a:prstGeom>
        </p:spPr>
        <p:txBody>
          <a:bodyPr wrap="square">
            <a:spAutoFit/>
          </a:bodyPr>
          <a:lstStyle/>
          <a:p>
            <a:r>
              <a:rPr lang="es-CL" sz="3200" dirty="0">
                <a:solidFill>
                  <a:srgbClr val="00FF00"/>
                </a:solidFill>
              </a:rPr>
              <a:t>Se trata de la intención, de enfocar nuestro deseo. Busquen, pregunten, golpeen y luego confíen en que lo que deseamos se está profundizando y emergiendo en nosotros.</a:t>
            </a:r>
          </a:p>
        </p:txBody>
      </p:sp>
      <p:sp>
        <p:nvSpPr>
          <p:cNvPr id="6" name="Rectángulo 5"/>
          <p:cNvSpPr/>
          <p:nvPr/>
        </p:nvSpPr>
        <p:spPr>
          <a:xfrm>
            <a:off x="988215" y="781502"/>
            <a:ext cx="10417203" cy="1077218"/>
          </a:xfrm>
          <a:prstGeom prst="rect">
            <a:avLst/>
          </a:prstGeom>
        </p:spPr>
        <p:txBody>
          <a:bodyPr wrap="square">
            <a:spAutoFit/>
          </a:bodyPr>
          <a:lstStyle/>
          <a:p>
            <a:r>
              <a:rPr lang="es-CL" sz="3200" dirty="0">
                <a:solidFill>
                  <a:srgbClr val="00FF00"/>
                </a:solidFill>
              </a:rPr>
              <a:t>¿Cómo, entonces, profundizamos en la contemplación?</a:t>
            </a:r>
          </a:p>
        </p:txBody>
      </p:sp>
      <p:sp>
        <p:nvSpPr>
          <p:cNvPr id="7" name="Rectángulo 6"/>
          <p:cNvSpPr/>
          <p:nvPr/>
        </p:nvSpPr>
        <p:spPr>
          <a:xfrm>
            <a:off x="1229142" y="5127062"/>
            <a:ext cx="6991016" cy="769441"/>
          </a:xfrm>
          <a:prstGeom prst="rect">
            <a:avLst/>
          </a:prstGeom>
        </p:spPr>
        <p:txBody>
          <a:bodyPr wrap="none">
            <a:spAutoFit/>
          </a:bodyPr>
          <a:lstStyle/>
          <a:p>
            <a:r>
              <a:rPr lang="es-CL" sz="4400" dirty="0">
                <a:solidFill>
                  <a:srgbClr val="00FF00"/>
                </a:solidFill>
              </a:rPr>
              <a:t>Así que, ¿qué hacemos?</a:t>
            </a:r>
          </a:p>
        </p:txBody>
      </p:sp>
    </p:spTree>
    <p:extLst>
      <p:ext uri="{BB962C8B-B14F-4D97-AF65-F5344CB8AC3E}">
        <p14:creationId xmlns:p14="http://schemas.microsoft.com/office/powerpoint/2010/main" val="1718238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9146" y="1310646"/>
            <a:ext cx="6359857" cy="4093428"/>
          </a:xfrm>
          <a:prstGeom prst="rect">
            <a:avLst/>
          </a:prstGeom>
        </p:spPr>
        <p:txBody>
          <a:bodyPr wrap="square">
            <a:spAutoFit/>
          </a:bodyPr>
          <a:lstStyle/>
          <a:p>
            <a:r>
              <a:rPr lang="es-CL" sz="3200" dirty="0">
                <a:solidFill>
                  <a:srgbClr val="00FF00"/>
                </a:solidFill>
                <a:latin typeface="Arial Black" panose="020B0A04020102020204" pitchFamily="34" charset="0"/>
              </a:rPr>
              <a:t>Notar… </a:t>
            </a:r>
          </a:p>
          <a:p>
            <a:r>
              <a:rPr lang="es-CL" sz="3200" dirty="0">
                <a:solidFill>
                  <a:srgbClr val="00FF00"/>
                </a:solidFill>
                <a:latin typeface="Arial Black" panose="020B0A04020102020204" pitchFamily="34" charset="0"/>
              </a:rPr>
              <a:t>Descubrir… </a:t>
            </a:r>
          </a:p>
          <a:p>
            <a:r>
              <a:rPr lang="es-CL" sz="3200" dirty="0">
                <a:solidFill>
                  <a:srgbClr val="00FF00"/>
                </a:solidFill>
                <a:latin typeface="Arial Black" panose="020B0A04020102020204" pitchFamily="34" charset="0"/>
              </a:rPr>
              <a:t>Hundirse en… </a:t>
            </a:r>
          </a:p>
          <a:p>
            <a:r>
              <a:rPr lang="es-CL" sz="3200" dirty="0">
                <a:solidFill>
                  <a:srgbClr val="00FF00"/>
                </a:solidFill>
                <a:latin typeface="Arial Black" panose="020B0A04020102020204" pitchFamily="34" charset="0"/>
              </a:rPr>
              <a:t>Permitir… </a:t>
            </a:r>
          </a:p>
          <a:p>
            <a:r>
              <a:rPr lang="es-CL" sz="3200" dirty="0">
                <a:solidFill>
                  <a:srgbClr val="00FF00"/>
                </a:solidFill>
                <a:latin typeface="Arial Black" panose="020B0A04020102020204" pitchFamily="34" charset="0"/>
              </a:rPr>
              <a:t>Abrir a… </a:t>
            </a:r>
          </a:p>
          <a:p>
            <a:r>
              <a:rPr lang="es-CL" sz="3200" dirty="0">
                <a:solidFill>
                  <a:srgbClr val="00FF00"/>
                </a:solidFill>
                <a:latin typeface="Arial Black" panose="020B0A04020102020204" pitchFamily="34" charset="0"/>
              </a:rPr>
              <a:t>Esperar a… </a:t>
            </a:r>
          </a:p>
          <a:p>
            <a:r>
              <a:rPr lang="es-CL" sz="3200" dirty="0">
                <a:solidFill>
                  <a:srgbClr val="00FF00"/>
                </a:solidFill>
                <a:latin typeface="Arial Black" panose="020B0A04020102020204" pitchFamily="34" charset="0"/>
              </a:rPr>
              <a:t>Habitar dentro de… </a:t>
            </a:r>
          </a:p>
          <a:p>
            <a:r>
              <a:rPr lang="es-CL" sz="3200" dirty="0">
                <a:solidFill>
                  <a:srgbClr val="00FF00"/>
                </a:solidFill>
                <a:latin typeface="Arial Black" panose="020B0A04020102020204" pitchFamily="34" charset="0"/>
              </a:rPr>
              <a:t>Reconocer la conexión </a:t>
            </a:r>
            <a:r>
              <a:rPr lang="es-CL" sz="3600" dirty="0">
                <a:solidFill>
                  <a:srgbClr val="00FF00"/>
                </a:solidFill>
                <a:latin typeface="Arial Black" panose="020B0A04020102020204" pitchFamily="34" charset="0"/>
              </a:rPr>
              <a:t>a…</a:t>
            </a:r>
          </a:p>
        </p:txBody>
      </p:sp>
      <p:sp>
        <p:nvSpPr>
          <p:cNvPr id="5" name="Rectángulo 4"/>
          <p:cNvSpPr/>
          <p:nvPr/>
        </p:nvSpPr>
        <p:spPr>
          <a:xfrm>
            <a:off x="6639003" y="1310646"/>
            <a:ext cx="5636526" cy="4031873"/>
          </a:xfrm>
          <a:prstGeom prst="rect">
            <a:avLst/>
          </a:prstGeom>
        </p:spPr>
        <p:txBody>
          <a:bodyPr wrap="square">
            <a:spAutoFit/>
          </a:bodyPr>
          <a:lstStyle/>
          <a:p>
            <a:r>
              <a:rPr lang="es-CL" sz="3200" dirty="0">
                <a:solidFill>
                  <a:srgbClr val="00FF00"/>
                </a:solidFill>
                <a:latin typeface="Arial Black" panose="020B0A04020102020204" pitchFamily="34" charset="0"/>
              </a:rPr>
              <a:t>Estar disponible para… </a:t>
            </a:r>
          </a:p>
          <a:p>
            <a:r>
              <a:rPr lang="es-CL" sz="3200" dirty="0">
                <a:solidFill>
                  <a:srgbClr val="00FF00"/>
                </a:solidFill>
                <a:latin typeface="Arial Black" panose="020B0A04020102020204" pitchFamily="34" charset="0"/>
              </a:rPr>
              <a:t>Enfocar la atención en… </a:t>
            </a:r>
          </a:p>
          <a:p>
            <a:r>
              <a:rPr lang="es-CL" sz="3200" dirty="0">
                <a:solidFill>
                  <a:srgbClr val="00FF00"/>
                </a:solidFill>
                <a:latin typeface="Arial Black" panose="020B0A04020102020204" pitchFamily="34" charset="0"/>
              </a:rPr>
              <a:t>Buscar… </a:t>
            </a:r>
          </a:p>
          <a:p>
            <a:r>
              <a:rPr lang="es-CL" sz="3200" dirty="0">
                <a:solidFill>
                  <a:srgbClr val="00FF00"/>
                </a:solidFill>
                <a:latin typeface="Arial Black" panose="020B0A04020102020204" pitchFamily="34" charset="0"/>
              </a:rPr>
              <a:t>Pregunte por… </a:t>
            </a:r>
          </a:p>
          <a:p>
            <a:r>
              <a:rPr lang="es-CL" sz="3200" dirty="0">
                <a:solidFill>
                  <a:srgbClr val="00FF00"/>
                </a:solidFill>
                <a:latin typeface="Arial Black" panose="020B0A04020102020204" pitchFamily="34" charset="0"/>
              </a:rPr>
              <a:t>Confiar en… </a:t>
            </a:r>
          </a:p>
          <a:p>
            <a:r>
              <a:rPr lang="es-CL" sz="3200" dirty="0">
                <a:solidFill>
                  <a:srgbClr val="00FF00"/>
                </a:solidFill>
                <a:latin typeface="Arial Black" panose="020B0A04020102020204" pitchFamily="34" charset="0"/>
              </a:rPr>
              <a:t>Respirar en… </a:t>
            </a:r>
          </a:p>
          <a:p>
            <a:r>
              <a:rPr lang="es-CL" sz="3200" dirty="0">
                <a:solidFill>
                  <a:srgbClr val="00FF00"/>
                </a:solidFill>
                <a:latin typeface="Arial Black" panose="020B0A04020102020204" pitchFamily="34" charset="0"/>
              </a:rPr>
              <a:t>Fluir con… </a:t>
            </a:r>
          </a:p>
          <a:p>
            <a:r>
              <a:rPr lang="es-CL" sz="3200" dirty="0">
                <a:solidFill>
                  <a:srgbClr val="00FF00"/>
                </a:solidFill>
                <a:latin typeface="Arial Black" panose="020B0A04020102020204" pitchFamily="34" charset="0"/>
              </a:rPr>
              <a:t>¿OTROS?...</a:t>
            </a:r>
          </a:p>
        </p:txBody>
      </p:sp>
    </p:spTree>
    <p:extLst>
      <p:ext uri="{BB962C8B-B14F-4D97-AF65-F5344CB8AC3E}">
        <p14:creationId xmlns:p14="http://schemas.microsoft.com/office/powerpoint/2010/main" val="406778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409E5D9-2A97-4666-8D5F-D86CAEE31EBC}"/>
              </a:ext>
            </a:extLst>
          </p:cNvPr>
          <p:cNvSpPr>
            <a:spLocks noChangeArrowheads="1"/>
          </p:cNvSpPr>
          <p:nvPr/>
        </p:nvSpPr>
        <p:spPr bwMode="auto">
          <a:xfrm>
            <a:off x="149903" y="481887"/>
            <a:ext cx="12042097" cy="5883670"/>
          </a:xfrm>
          <a:prstGeom prst="rect">
            <a:avLst/>
          </a:prstGeom>
          <a:ln/>
        </p:spPr>
        <p:style>
          <a:lnRef idx="1">
            <a:schemeClr val="dk1"/>
          </a:lnRef>
          <a:fillRef idx="3">
            <a:schemeClr val="dk1"/>
          </a:fillRef>
          <a:effectRef idx="2">
            <a:schemeClr val="dk1"/>
          </a:effectRef>
          <a:fontRef idx="minor">
            <a:schemeClr val="lt1"/>
          </a:fontRef>
        </p:style>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rgbClr val="FFFF00"/>
                </a:solidFill>
                <a:effectLst/>
                <a:latin typeface="inherit"/>
              </a:rPr>
              <a:t>MISIÓN HOY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Buscamos traer nueva vida ante la muerte; plenitud de vida para nosotros mismos, para los demás y para nuestro hogar común, Juan 10:10.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Mediante nuestra vida contemplativa y profética, buscamos sumergirnos entre las personas al margen de la sociedad.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3200" b="0" i="0" u="none" strike="noStrike" cap="none" normalizeH="0" baseline="0" dirty="0">
              <a:ln>
                <a:noFill/>
              </a:ln>
              <a:solidFill>
                <a:srgbClr val="FFFF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Respondiendo a la necesidad del tiempo, en nuestros respectivos contextos, juntos vivimos el Carisma de </a:t>
            </a:r>
            <a:r>
              <a:rPr kumimoji="0" lang="es-ES" altLang="es-ES" sz="3200" b="0" i="0" u="none" strike="noStrike" cap="none" normalizeH="0" baseline="0" dirty="0">
                <a:ln>
                  <a:noFill/>
                </a:ln>
                <a:solidFill>
                  <a:srgbClr val="222222"/>
                </a:solidFill>
                <a:effectLst/>
                <a:latin typeface="inherit"/>
              </a:rPr>
              <a:t>la Santa Cruz.</a:t>
            </a:r>
            <a:r>
              <a:rPr kumimoji="0" lang="es-ES" altLang="es-ES" sz="1000" b="0" i="0" u="none" strike="noStrike" cap="none" normalizeH="0" baseline="0" dirty="0">
                <a:ln>
                  <a:noFill/>
                </a:ln>
                <a:solidFill>
                  <a:schemeClr val="tx1"/>
                </a:solidFill>
                <a:effectLst/>
              </a:rPr>
              <a:t> </a:t>
            </a:r>
            <a:endParaRPr kumimoji="0" lang="es-ES" altLang="es-E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242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7FB77-4101-4E94-A62D-B0ABCF64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832" y="2250315"/>
            <a:ext cx="5551652" cy="3872519"/>
          </a:xfrm>
          <a:prstGeom prst="rect">
            <a:avLst/>
          </a:prstGeom>
          <a:ln>
            <a:noFill/>
          </a:ln>
          <a:effectLst>
            <a:softEdge rad="112500"/>
          </a:effectLst>
        </p:spPr>
      </p:pic>
      <p:sp>
        <p:nvSpPr>
          <p:cNvPr id="5" name="Rectángulo 4"/>
          <p:cNvSpPr/>
          <p:nvPr/>
        </p:nvSpPr>
        <p:spPr>
          <a:xfrm>
            <a:off x="313832" y="1603984"/>
            <a:ext cx="6096000" cy="646331"/>
          </a:xfrm>
          <a:prstGeom prst="rect">
            <a:avLst/>
          </a:prstGeom>
        </p:spPr>
        <p:txBody>
          <a:bodyPr>
            <a:spAutoFit/>
          </a:bodyPr>
          <a:lstStyle/>
          <a:p>
            <a:r>
              <a:rPr lang="es-CL" dirty="0"/>
              <a:t>Confiar en lo invisible; entregar nuestras vidas, nuestro ego, nuestra necesidad de resultados</a:t>
            </a:r>
          </a:p>
        </p:txBody>
      </p:sp>
      <p:sp>
        <p:nvSpPr>
          <p:cNvPr id="7" name="Rectángulo 6"/>
          <p:cNvSpPr/>
          <p:nvPr/>
        </p:nvSpPr>
        <p:spPr>
          <a:xfrm>
            <a:off x="239666" y="2642841"/>
            <a:ext cx="5679354" cy="3108543"/>
          </a:xfrm>
          <a:prstGeom prst="rect">
            <a:avLst/>
          </a:prstGeom>
        </p:spPr>
        <p:txBody>
          <a:bodyPr wrap="square">
            <a:spAutoFit/>
          </a:bodyPr>
          <a:lstStyle/>
          <a:p>
            <a:r>
              <a:rPr lang="es-CL" sz="2800" dirty="0"/>
              <a:t>Confianza, cuando pedimos que recibiremos, buscar encontraremos, las puertas se abrirán según sea necesario. Confiar en uno mismo. Confiar en los demás. Prácticas y tradiciones de confianza. ….</a:t>
            </a:r>
          </a:p>
        </p:txBody>
      </p:sp>
      <p:sp>
        <p:nvSpPr>
          <p:cNvPr id="8" name="Rectángulo 7"/>
          <p:cNvSpPr/>
          <p:nvPr/>
        </p:nvSpPr>
        <p:spPr>
          <a:xfrm>
            <a:off x="3227050" y="628274"/>
            <a:ext cx="5925020" cy="769441"/>
          </a:xfrm>
          <a:prstGeom prst="rect">
            <a:avLst/>
          </a:prstGeom>
        </p:spPr>
        <p:txBody>
          <a:bodyPr wrap="none">
            <a:spAutoFit/>
          </a:bodyPr>
          <a:lstStyle/>
          <a:p>
            <a:r>
              <a:rPr lang="es-CL" sz="4400" dirty="0"/>
              <a:t>Confiando…. </a:t>
            </a:r>
            <a:r>
              <a:rPr lang="es-CL" sz="4400" dirty="0" err="1"/>
              <a:t>Rendic</a:t>
            </a:r>
            <a:endParaRPr lang="es-CL" sz="4400" dirty="0"/>
          </a:p>
        </p:txBody>
      </p:sp>
    </p:spTree>
    <p:extLst>
      <p:ext uri="{BB962C8B-B14F-4D97-AF65-F5344CB8AC3E}">
        <p14:creationId xmlns:p14="http://schemas.microsoft.com/office/powerpoint/2010/main" val="150482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7600" y="168443"/>
            <a:ext cx="6553200" cy="5957722"/>
          </a:xfrm>
        </p:spPr>
        <p:txBody>
          <a:bodyPr>
            <a:normAutofit/>
          </a:bodyPr>
          <a:lstStyle/>
          <a:p>
            <a:pPr>
              <a:buNone/>
            </a:pPr>
            <a:r>
              <a:rPr lang="en-US" sz="7200" dirty="0">
                <a:latin typeface="Lucida Calligraphy" panose="03010101010101010101" pitchFamily="66" charset="0"/>
              </a:rPr>
              <a:t>Tending</a:t>
            </a:r>
            <a:endParaRPr lang="en-US" sz="7200" dirty="0">
              <a:solidFill>
                <a:schemeClr val="tx1"/>
              </a:solidFill>
              <a:latin typeface="Lucida Calligraphy" panose="03010101010101010101" pitchFamily="66" charset="0"/>
            </a:endParaRPr>
          </a:p>
          <a:p>
            <a:pPr>
              <a:buNone/>
            </a:pPr>
            <a:endParaRPr lang="en-US" sz="16600" dirty="0">
              <a:latin typeface="Brush Script MT" pitchFamily="66" charset="0"/>
            </a:endParaRPr>
          </a:p>
          <a:p>
            <a:pPr>
              <a:buNone/>
            </a:pPr>
            <a:r>
              <a:rPr lang="en-US" sz="16600" dirty="0">
                <a:latin typeface="Brush Script MT" pitchFamily="66" charset="0"/>
              </a:rPr>
              <a:t>          </a:t>
            </a:r>
            <a:endParaRPr lang="en-US" sz="11500" dirty="0">
              <a:latin typeface="Brush Script MT" pitchFamily="66" charset="0"/>
            </a:endParaRPr>
          </a:p>
        </p:txBody>
      </p:sp>
      <p:pic>
        <p:nvPicPr>
          <p:cNvPr id="5" name="Picture 4">
            <a:extLst>
              <a:ext uri="{FF2B5EF4-FFF2-40B4-BE49-F238E27FC236}">
                <a16:creationId xmlns:a16="http://schemas.microsoft.com/office/drawing/2014/main" id="{894D4880-E799-486D-81B1-050D6FA64EEE}"/>
              </a:ext>
            </a:extLst>
          </p:cNvPr>
          <p:cNvPicPr>
            <a:picLocks noChangeAspect="1"/>
          </p:cNvPicPr>
          <p:nvPr/>
        </p:nvPicPr>
        <p:blipFill rotWithShape="1">
          <a:blip r:embed="rId2">
            <a:extLst>
              <a:ext uri="{28A0092B-C50C-407E-A947-70E740481C1C}">
                <a14:useLocalDpi xmlns:a14="http://schemas.microsoft.com/office/drawing/2010/main" val="0"/>
              </a:ext>
            </a:extLst>
          </a:blip>
          <a:srcRect b="10558"/>
          <a:stretch/>
        </p:blipFill>
        <p:spPr>
          <a:xfrm>
            <a:off x="5365428" y="1541072"/>
            <a:ext cx="6080004" cy="3884368"/>
          </a:xfrm>
          <a:prstGeom prst="rect">
            <a:avLst/>
          </a:prstGeom>
          <a:ln>
            <a:noFill/>
          </a:ln>
          <a:effectLst>
            <a:softEdge rad="112500"/>
          </a:effectLst>
        </p:spPr>
      </p:pic>
      <p:sp>
        <p:nvSpPr>
          <p:cNvPr id="4" name="Rectángulo 3"/>
          <p:cNvSpPr/>
          <p:nvPr/>
        </p:nvSpPr>
        <p:spPr>
          <a:xfrm>
            <a:off x="8135300" y="485426"/>
            <a:ext cx="2042547" cy="523220"/>
          </a:xfrm>
          <a:prstGeom prst="rect">
            <a:avLst/>
          </a:prstGeom>
        </p:spPr>
        <p:txBody>
          <a:bodyPr wrap="none">
            <a:spAutoFit/>
          </a:bodyPr>
          <a:lstStyle/>
          <a:p>
            <a:r>
              <a:rPr lang="es-CL" sz="2800" dirty="0"/>
              <a:t>Tendiendo</a:t>
            </a:r>
          </a:p>
        </p:txBody>
      </p:sp>
      <p:sp>
        <p:nvSpPr>
          <p:cNvPr id="7" name="Rectángulo 6"/>
          <p:cNvSpPr/>
          <p:nvPr/>
        </p:nvSpPr>
        <p:spPr>
          <a:xfrm>
            <a:off x="491875" y="2339927"/>
            <a:ext cx="4711722" cy="2862322"/>
          </a:xfrm>
          <a:prstGeom prst="rect">
            <a:avLst/>
          </a:prstGeom>
        </p:spPr>
        <p:txBody>
          <a:bodyPr wrap="square">
            <a:spAutoFit/>
          </a:bodyPr>
          <a:lstStyle/>
          <a:p>
            <a:r>
              <a:rPr lang="es-CL" sz="3600" dirty="0"/>
              <a:t>Crear las condiciones; escuchar, estar con lo que surge … </a:t>
            </a:r>
          </a:p>
          <a:p>
            <a:r>
              <a:rPr lang="es-CL" sz="3600" dirty="0"/>
              <a:t>(aparece)</a:t>
            </a:r>
          </a:p>
        </p:txBody>
      </p:sp>
    </p:spTree>
    <p:extLst>
      <p:ext uri="{BB962C8B-B14F-4D97-AF65-F5344CB8AC3E}">
        <p14:creationId xmlns:p14="http://schemas.microsoft.com/office/powerpoint/2010/main" val="150512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864" y="909078"/>
            <a:ext cx="4444626" cy="2123658"/>
          </a:xfrm>
          <a:prstGeom prst="rect">
            <a:avLst/>
          </a:prstGeom>
          <a:noFill/>
        </p:spPr>
        <p:txBody>
          <a:bodyPr wrap="square" rtlCol="0">
            <a:spAutoFit/>
          </a:bodyPr>
          <a:lstStyle/>
          <a:p>
            <a:pPr algn="ctr"/>
            <a:r>
              <a:rPr lang="en-US" sz="4400" b="1" i="1" dirty="0" err="1"/>
              <a:t>Encarnado</a:t>
            </a:r>
            <a:endParaRPr lang="en-US" sz="4400" b="1" i="1" dirty="0"/>
          </a:p>
          <a:p>
            <a:pPr algn="r"/>
            <a:endParaRPr lang="en-US" sz="4400" b="1" i="1" dirty="0">
              <a:solidFill>
                <a:srgbClr val="00FF00"/>
              </a:solidFill>
            </a:endParaRPr>
          </a:p>
          <a:p>
            <a:pPr algn="r"/>
            <a:r>
              <a:rPr lang="en-US" sz="4400" b="1" i="1" dirty="0">
                <a:solidFill>
                  <a:srgbClr val="00FF00"/>
                </a:solidFill>
              </a:rPr>
              <a:t> </a:t>
            </a:r>
          </a:p>
        </p:txBody>
      </p:sp>
      <p:sp>
        <p:nvSpPr>
          <p:cNvPr id="3" name="Rectangle 2"/>
          <p:cNvSpPr/>
          <p:nvPr/>
        </p:nvSpPr>
        <p:spPr>
          <a:xfrm>
            <a:off x="4336532" y="1762640"/>
            <a:ext cx="3059289" cy="1446550"/>
          </a:xfrm>
          <a:prstGeom prst="rect">
            <a:avLst/>
          </a:prstGeom>
        </p:spPr>
        <p:txBody>
          <a:bodyPr wrap="square">
            <a:spAutoFit/>
          </a:bodyPr>
          <a:lstStyle/>
          <a:p>
            <a:pPr lvl="0" algn="r"/>
            <a:r>
              <a:rPr lang="en-US" sz="4400" b="1" i="1" dirty="0" err="1"/>
              <a:t>Enfocado</a:t>
            </a:r>
            <a:r>
              <a:rPr lang="en-US" sz="4400" b="1" i="1" dirty="0">
                <a:solidFill>
                  <a:srgbClr val="00FF00"/>
                </a:solidFill>
              </a:rPr>
              <a:t>   </a:t>
            </a:r>
          </a:p>
          <a:p>
            <a:pPr lvl="0" algn="r"/>
            <a:endParaRPr lang="en-US" sz="4400" b="1" i="1" dirty="0">
              <a:solidFill>
                <a:srgbClr val="00FF00"/>
              </a:solidFill>
            </a:endParaRPr>
          </a:p>
        </p:txBody>
      </p:sp>
      <p:sp>
        <p:nvSpPr>
          <p:cNvPr id="4" name="Rectangle 3"/>
          <p:cNvSpPr/>
          <p:nvPr/>
        </p:nvSpPr>
        <p:spPr>
          <a:xfrm>
            <a:off x="5433523" y="2755106"/>
            <a:ext cx="2000868" cy="769441"/>
          </a:xfrm>
          <a:prstGeom prst="rect">
            <a:avLst/>
          </a:prstGeom>
        </p:spPr>
        <p:txBody>
          <a:bodyPr wrap="none">
            <a:spAutoFit/>
          </a:bodyPr>
          <a:lstStyle/>
          <a:p>
            <a:pPr lvl="0" algn="r"/>
            <a:r>
              <a:rPr lang="en-US" sz="4400" b="1" i="1" dirty="0" err="1"/>
              <a:t>Atento</a:t>
            </a:r>
            <a:endParaRPr lang="en-US" sz="4400" b="1" i="1" dirty="0"/>
          </a:p>
        </p:txBody>
      </p:sp>
      <p:sp>
        <p:nvSpPr>
          <p:cNvPr id="5" name="Rectangle 4">
            <a:extLst>
              <a:ext uri="{FF2B5EF4-FFF2-40B4-BE49-F238E27FC236}">
                <a16:creationId xmlns:a16="http://schemas.microsoft.com/office/drawing/2014/main" id="{95B8CF70-70C3-49C6-A075-EE84459BD8D1}"/>
              </a:ext>
            </a:extLst>
          </p:cNvPr>
          <p:cNvSpPr/>
          <p:nvPr/>
        </p:nvSpPr>
        <p:spPr>
          <a:xfrm>
            <a:off x="167640" y="3789691"/>
            <a:ext cx="11856719" cy="1754326"/>
          </a:xfrm>
          <a:prstGeom prst="rect">
            <a:avLst/>
          </a:prstGeom>
          <a:noFill/>
        </p:spPr>
        <p:txBody>
          <a:bodyPr wrap="square" lIns="91440" tIns="45720" rIns="91440" bIns="45720">
            <a:spAutoFit/>
          </a:bodyPr>
          <a:lstStyle/>
          <a:p>
            <a:r>
              <a:rPr lang="es-CL" sz="5400" dirty="0"/>
              <a:t>Lo contrario de disperso e incapaz de estar presente</a:t>
            </a:r>
          </a:p>
        </p:txBody>
      </p:sp>
    </p:spTree>
    <p:extLst>
      <p:ext uri="{BB962C8B-B14F-4D97-AF65-F5344CB8AC3E}">
        <p14:creationId xmlns:p14="http://schemas.microsoft.com/office/powerpoint/2010/main" val="3609872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1214" y="1416937"/>
            <a:ext cx="10820400" cy="4024125"/>
          </a:xfrm>
        </p:spPr>
        <p:txBody>
          <a:bodyPr>
            <a:normAutofit fontScale="92500"/>
          </a:bodyPr>
          <a:lstStyle/>
          <a:p>
            <a:r>
              <a:rPr lang="es-CL" sz="4000" dirty="0">
                <a:latin typeface="Arial Black" panose="020B0A04020102020204" pitchFamily="34" charset="0"/>
              </a:rPr>
              <a:t>"Nuestro papel ya no es simplemente aliviar el sufrimiento, curar heridas, y alimentar a los hambrientos, sino a través de toda forma de esfuerzo para elevar los poderes del amor hacia arriba a la siguiente etapa de la conciencia." </a:t>
            </a:r>
          </a:p>
          <a:p>
            <a:pPr marL="0" indent="0">
              <a:buNone/>
            </a:pPr>
            <a:r>
              <a:rPr lang="es-CL" sz="4000" dirty="0">
                <a:latin typeface="Arial Black" panose="020B0A04020102020204" pitchFamily="34" charset="0"/>
              </a:rPr>
              <a:t>                        </a:t>
            </a:r>
            <a:r>
              <a:rPr lang="es-CL" sz="4000" dirty="0" err="1">
                <a:latin typeface="Arial Black" panose="020B0A04020102020204" pitchFamily="34" charset="0"/>
              </a:rPr>
              <a:t>Teilhard</a:t>
            </a:r>
            <a:r>
              <a:rPr lang="es-CL" sz="4000" dirty="0">
                <a:latin typeface="Arial Black" panose="020B0A04020102020204" pitchFamily="34" charset="0"/>
              </a:rPr>
              <a:t> de </a:t>
            </a:r>
            <a:r>
              <a:rPr lang="es-CL" sz="4000" dirty="0" err="1">
                <a:latin typeface="Arial Black" panose="020B0A04020102020204" pitchFamily="34" charset="0"/>
              </a:rPr>
              <a:t>Chardin</a:t>
            </a:r>
            <a:endParaRPr lang="es-CL" sz="4000" dirty="0">
              <a:latin typeface="Arial Black" panose="020B0A04020102020204" pitchFamily="34" charset="0"/>
            </a:endParaRPr>
          </a:p>
        </p:txBody>
      </p:sp>
    </p:spTree>
    <p:extLst>
      <p:ext uri="{BB962C8B-B14F-4D97-AF65-F5344CB8AC3E}">
        <p14:creationId xmlns:p14="http://schemas.microsoft.com/office/powerpoint/2010/main" val="488260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6913" y="721016"/>
            <a:ext cx="8679976" cy="5632311"/>
          </a:xfrm>
          <a:prstGeom prst="rect">
            <a:avLst/>
          </a:prstGeom>
        </p:spPr>
        <p:txBody>
          <a:bodyPr wrap="square">
            <a:spAutoFit/>
          </a:bodyPr>
          <a:lstStyle/>
          <a:p>
            <a:r>
              <a:rPr lang="es-CL" sz="3600" dirty="0"/>
              <a:t>"Más que nunca me encuentro en las manos de Dios. Esto es lo que he querido toda mi vida desde mi juventud. Pero ahora hay una diferencia; la iniciativa está enteramente con Dios. Es realmente una profunda experiencia espiritual el conocerme y sentirme totalmente en las manos de Dios." </a:t>
            </a:r>
          </a:p>
          <a:p>
            <a:r>
              <a:rPr lang="es-CL" sz="3600" dirty="0"/>
              <a:t>                                    Pedro </a:t>
            </a:r>
            <a:r>
              <a:rPr lang="es-CL" sz="3600" dirty="0" err="1"/>
              <a:t>Arrupe</a:t>
            </a:r>
            <a:r>
              <a:rPr lang="es-CL" sz="3600" dirty="0"/>
              <a:t>, SJ</a:t>
            </a:r>
          </a:p>
        </p:txBody>
      </p:sp>
    </p:spTree>
    <p:extLst>
      <p:ext uri="{BB962C8B-B14F-4D97-AF65-F5344CB8AC3E}">
        <p14:creationId xmlns:p14="http://schemas.microsoft.com/office/powerpoint/2010/main" val="898777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024" y="524386"/>
            <a:ext cx="11300346" cy="2123658"/>
          </a:xfrm>
          <a:prstGeom prst="rect">
            <a:avLst/>
          </a:prstGeom>
        </p:spPr>
        <p:txBody>
          <a:bodyPr wrap="square">
            <a:spAutoFit/>
          </a:bodyPr>
          <a:lstStyle/>
          <a:p>
            <a:r>
              <a:rPr lang="es-CL" sz="4400" dirty="0"/>
              <a:t>Hay una nueva urgencia acerca de que la contemplación es necesaria ahora, en este momento en el tiempo.</a:t>
            </a:r>
          </a:p>
        </p:txBody>
      </p:sp>
      <p:sp>
        <p:nvSpPr>
          <p:cNvPr id="3" name="Rectángulo 2"/>
          <p:cNvSpPr/>
          <p:nvPr/>
        </p:nvSpPr>
        <p:spPr>
          <a:xfrm>
            <a:off x="313899" y="2828836"/>
            <a:ext cx="11450471" cy="3170099"/>
          </a:xfrm>
          <a:prstGeom prst="rect">
            <a:avLst/>
          </a:prstGeom>
        </p:spPr>
        <p:txBody>
          <a:bodyPr wrap="square">
            <a:spAutoFit/>
          </a:bodyPr>
          <a:lstStyle/>
          <a:p>
            <a:r>
              <a:rPr lang="es-CL" sz="4000" dirty="0"/>
              <a:t>La humanidad está siendo atraída en esta dirección porque en esta etapa de una conciencia emergente, es lo que se necesita ahora-para que podamos confiar en que será dada.</a:t>
            </a:r>
          </a:p>
        </p:txBody>
      </p:sp>
    </p:spTree>
    <p:extLst>
      <p:ext uri="{BB962C8B-B14F-4D97-AF65-F5344CB8AC3E}">
        <p14:creationId xmlns:p14="http://schemas.microsoft.com/office/powerpoint/2010/main" val="1923897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60490" y="818295"/>
            <a:ext cx="6953167" cy="5632311"/>
          </a:xfrm>
          <a:prstGeom prst="rect">
            <a:avLst/>
          </a:prstGeom>
        </p:spPr>
        <p:txBody>
          <a:bodyPr wrap="square">
            <a:spAutoFit/>
          </a:bodyPr>
          <a:lstStyle/>
          <a:p>
            <a:r>
              <a:rPr lang="es-CL" sz="2000" dirty="0">
                <a:latin typeface="Arial Black" panose="020B0A04020102020204" pitchFamily="34" charset="0"/>
              </a:rPr>
              <a:t>Puede que no nos guste el proceso de dejar ir que se necesita antes de que un futuro desconocido pueda surgir. Tampoco lo hizo Oscar Romero. Pero a medida que el peligro para su persona aumentaba, la paz interior y el coraje aumentaban en la misma proporción.</a:t>
            </a:r>
          </a:p>
          <a:p>
            <a:endParaRPr lang="es-CL" sz="2000" dirty="0">
              <a:latin typeface="Arial Black" panose="020B0A04020102020204" pitchFamily="34" charset="0"/>
            </a:endParaRPr>
          </a:p>
          <a:p>
            <a:r>
              <a:rPr lang="es-CL" sz="2000" dirty="0">
                <a:latin typeface="Arial Black" panose="020B0A04020102020204" pitchFamily="34" charset="0"/>
              </a:rPr>
              <a:t> "Es difícil para mí aceptar una muerte violenta, que en estas circunstancias es muy posible. De hecho, el nuncio de Costa Rica me informó del peligro inminente esta misma semana. Las circunstancias desconocidas serán vividas con la gracia de Dios. Él asistió a los mártires y si es necesario, lo sentiré muy cerca mientras le doy mi último aliento. Pero más importante que el momento de la muerte es la entrega de toda mi vida y vivir para él. Romero. Diario del retiro justo antes de la muerte:</a:t>
            </a:r>
          </a:p>
        </p:txBody>
      </p:sp>
      <p:pic>
        <p:nvPicPr>
          <p:cNvPr id="3" name="Picture 2">
            <a:extLst>
              <a:ext uri="{FF2B5EF4-FFF2-40B4-BE49-F238E27FC236}">
                <a16:creationId xmlns:a16="http://schemas.microsoft.com/office/drawing/2014/main" id="{AFE7AA90-24F8-490D-B630-CC14E6E8A77F}"/>
              </a:ext>
            </a:extLst>
          </p:cNvPr>
          <p:cNvPicPr>
            <a:picLocks noChangeAspect="1"/>
          </p:cNvPicPr>
          <p:nvPr/>
        </p:nvPicPr>
        <p:blipFill>
          <a:blip r:embed="rId2"/>
          <a:stretch>
            <a:fillRect/>
          </a:stretch>
        </p:blipFill>
        <p:spPr>
          <a:xfrm>
            <a:off x="176795" y="189471"/>
            <a:ext cx="4267570" cy="6261135"/>
          </a:xfrm>
          <a:prstGeom prst="rect">
            <a:avLst/>
          </a:prstGeom>
        </p:spPr>
      </p:pic>
    </p:spTree>
    <p:extLst>
      <p:ext uri="{BB962C8B-B14F-4D97-AF65-F5344CB8AC3E}">
        <p14:creationId xmlns:p14="http://schemas.microsoft.com/office/powerpoint/2010/main" val="89323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0F093D5-7D73-4C39-AFEA-59542AC25A6E}"/>
              </a:ext>
            </a:extLst>
          </p:cNvPr>
          <p:cNvSpPr>
            <a:spLocks noChangeArrowheads="1"/>
          </p:cNvSpPr>
          <p:nvPr/>
        </p:nvSpPr>
        <p:spPr bwMode="auto">
          <a:xfrm>
            <a:off x="134911" y="240945"/>
            <a:ext cx="11772802" cy="6376113"/>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Cultivamos la conciencia de pertenecer juntos en nuestra diversidad.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La colaboración y la creación de redes aportan fortaleza a nuestros ministerios.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Estamos transformados y transformados por nuestra colaboración nacional e internacional.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Como cocreadores, adoptamos la creación de Dios y, en solidaridad, tomamos medidas para vivir de manera sostenible.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rPr>
              <a:t>En la globalización de nuestro mundo nos comprometemos a promover la justicia, la misericordia y la igualdad.</a:t>
            </a:r>
            <a:r>
              <a:rPr kumimoji="0" lang="es-ES" altLang="es-ES" sz="1050" b="0" i="0" u="none" strike="noStrike" cap="none" normalizeH="0" baseline="0" dirty="0">
                <a:ln>
                  <a:noFill/>
                </a:ln>
                <a:solidFill>
                  <a:srgbClr val="FFFF00"/>
                </a:solidFill>
                <a:effectLst/>
              </a:rPr>
              <a:t> </a:t>
            </a:r>
            <a:endParaRPr kumimoji="0" lang="es-ES" altLang="es-ES" sz="2800" b="0"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213115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FC2B76B-FBBD-4C1B-95F3-DCA6CE978651}"/>
              </a:ext>
            </a:extLst>
          </p:cNvPr>
          <p:cNvSpPr>
            <a:spLocks noChangeArrowheads="1"/>
          </p:cNvSpPr>
          <p:nvPr/>
        </p:nvSpPr>
        <p:spPr bwMode="auto">
          <a:xfrm>
            <a:off x="352926" y="-5277"/>
            <a:ext cx="11486147" cy="6868555"/>
          </a:xfrm>
          <a:prstGeom prst="rect">
            <a:avLst/>
          </a:prstGeom>
          <a:ln/>
        </p:spPr>
        <p:style>
          <a:lnRef idx="1">
            <a:schemeClr val="dk1"/>
          </a:lnRef>
          <a:fillRef idx="3">
            <a:schemeClr val="dk1"/>
          </a:fillRef>
          <a:effectRef idx="2">
            <a:schemeClr val="dk1"/>
          </a:effectRef>
          <a:fontRef idx="minor">
            <a:schemeClr val="lt1"/>
          </a:fontRef>
        </p:style>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FORMACIÓN Y LIDERAZGO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La formación es un proceso que dura toda la vida.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Toda nuestra forma de vida está profundamente arraigada en Cristo.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Un enfoque holístico inspira una transformación continua de mente, corazón y voluntad.</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  'Que Jesús viva en nuestros corazones. ‘(Madre Bernarda)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Las cualidades de liderazgo se fomentan mediante la formación continua.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Estamos llamados a ser líderes de servicio en el Reino de Dios, Juan 13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800" dirty="0">
              <a:solidFill>
                <a:srgbClr val="FFFF00"/>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FFFF00"/>
                </a:solidFill>
                <a:effectLst/>
                <a:latin typeface="inherit"/>
              </a:rPr>
              <a:t>Nuestro mundo secularizado exige nuestra presencia transformadora.</a:t>
            </a:r>
            <a:r>
              <a:rPr kumimoji="0" lang="es-ES" altLang="es-ES" sz="1000" b="0" i="0" u="none" strike="noStrike" cap="none" normalizeH="0" baseline="0" dirty="0">
                <a:ln>
                  <a:noFill/>
                </a:ln>
                <a:solidFill>
                  <a:srgbClr val="FFFF00"/>
                </a:solidFill>
                <a:effectLst/>
              </a:rPr>
              <a:t> </a:t>
            </a:r>
            <a:endParaRPr kumimoji="0" lang="es-ES" altLang="es-ES" sz="2400" b="0"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333638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C79869C-CB23-4669-ACF9-844039126E20}"/>
              </a:ext>
            </a:extLst>
          </p:cNvPr>
          <p:cNvSpPr>
            <a:spLocks noChangeArrowheads="1"/>
          </p:cNvSpPr>
          <p:nvPr/>
        </p:nvSpPr>
        <p:spPr bwMode="auto">
          <a:xfrm flipH="1">
            <a:off x="239843" y="162006"/>
            <a:ext cx="11812249" cy="6009337"/>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cs typeface="Arial" panose="020B0604020202020204" pitchFamily="34" charset="0"/>
              </a:rPr>
              <a:t>Viviendo el Reino de Dios radicalmente, defendemos los derechos y la dignidad de cada persona, atentos a salvaguardar las políticas en nuestro cuidado de los vulnerables.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cs typeface="Arial" panose="020B0604020202020204" pitchFamily="34" charset="0"/>
              </a:rPr>
              <a:t>Valoramos las redes sociales y promovemos su uso saludable para unir la comunión mundial en torno al carisma de la Santa Cruz.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3200" dirty="0">
              <a:solidFill>
                <a:srgbClr val="FFFF00"/>
              </a:solidFill>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cs typeface="Arial" panose="020B0604020202020204" pitchFamily="34" charset="0"/>
              </a:rPr>
              <a:t>"…recuerda, Estoy contigo siempre, hasta el fin de los tiempos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FFFF00"/>
                </a:solidFill>
                <a:effectLst/>
                <a:latin typeface="inherit"/>
                <a:cs typeface="Arial" panose="020B0604020202020204" pitchFamily="34" charset="0"/>
              </a:rPr>
              <a:t> Mt 28: 20b</a:t>
            </a:r>
            <a:endParaRPr kumimoji="0" lang="es-ES" altLang="es-ES" sz="28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050" b="0" i="0" u="none" strike="noStrike" cap="none" normalizeH="0" baseline="0" dirty="0">
                <a:ln>
                  <a:noFill/>
                </a:ln>
                <a:solidFill>
                  <a:schemeClr val="tx1"/>
                </a:solidFill>
                <a:effectLst/>
              </a:rPr>
            </a:br>
            <a:endParaRPr kumimoji="0" lang="es-ES" altLang="es-E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046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3714" y="348120"/>
            <a:ext cx="8302172" cy="1077218"/>
          </a:xfrm>
          <a:prstGeom prst="rect">
            <a:avLst/>
          </a:prstGeom>
        </p:spPr>
        <p:txBody>
          <a:bodyPr wrap="square">
            <a:spAutoFit/>
          </a:bodyPr>
          <a:lstStyle/>
          <a:p>
            <a:r>
              <a:rPr lang="es-CL" sz="3200" dirty="0">
                <a:latin typeface="Arial Black" panose="020B0A04020102020204" pitchFamily="34" charset="0"/>
              </a:rPr>
              <a:t>El mensaje de la Hna. </a:t>
            </a:r>
            <a:r>
              <a:rPr lang="es-CL" sz="3200" dirty="0" err="1">
                <a:latin typeface="Arial Black" panose="020B0A04020102020204" pitchFamily="34" charset="0"/>
              </a:rPr>
              <a:t>Telma</a:t>
            </a:r>
            <a:r>
              <a:rPr lang="es-CL" sz="3200" dirty="0">
                <a:latin typeface="Arial Black" panose="020B0A04020102020204" pitchFamily="34" charset="0"/>
              </a:rPr>
              <a:t> (del informe del Capítulo:</a:t>
            </a:r>
          </a:p>
        </p:txBody>
      </p:sp>
      <p:sp>
        <p:nvSpPr>
          <p:cNvPr id="3" name="Rectángulo 2"/>
          <p:cNvSpPr/>
          <p:nvPr/>
        </p:nvSpPr>
        <p:spPr>
          <a:xfrm>
            <a:off x="1233714" y="1538293"/>
            <a:ext cx="8853714" cy="1384995"/>
          </a:xfrm>
          <a:prstGeom prst="rect">
            <a:avLst/>
          </a:prstGeom>
        </p:spPr>
        <p:txBody>
          <a:bodyPr wrap="square">
            <a:spAutoFit/>
          </a:bodyPr>
          <a:lstStyle/>
          <a:p>
            <a:r>
              <a:rPr lang="es-CL" sz="2800" dirty="0">
                <a:solidFill>
                  <a:srgbClr val="FFFF00"/>
                </a:solidFill>
                <a:latin typeface="Arial Black" panose="020B0A04020102020204" pitchFamily="34" charset="0"/>
              </a:rPr>
              <a:t>¡Que nosotros, Hermanas de la Santa Cruz, estemos transformando la presencia en este mundo!</a:t>
            </a:r>
          </a:p>
        </p:txBody>
      </p:sp>
      <p:sp>
        <p:nvSpPr>
          <p:cNvPr id="4" name="Rectángulo 3"/>
          <p:cNvSpPr/>
          <p:nvPr/>
        </p:nvSpPr>
        <p:spPr>
          <a:xfrm>
            <a:off x="1233714" y="2851577"/>
            <a:ext cx="5394026" cy="954107"/>
          </a:xfrm>
          <a:prstGeom prst="rect">
            <a:avLst/>
          </a:prstGeom>
        </p:spPr>
        <p:txBody>
          <a:bodyPr wrap="square">
            <a:spAutoFit/>
          </a:bodyPr>
          <a:lstStyle/>
          <a:p>
            <a:r>
              <a:rPr lang="es-CL" sz="2800" dirty="0">
                <a:solidFill>
                  <a:srgbClr val="FFFF00"/>
                </a:solidFill>
                <a:latin typeface="Arial Black" panose="020B0A04020102020204" pitchFamily="34" charset="0"/>
              </a:rPr>
              <a:t>Surge en las periferias.</a:t>
            </a:r>
          </a:p>
          <a:p>
            <a:endParaRPr lang="es-CL" sz="2800" dirty="0">
              <a:solidFill>
                <a:srgbClr val="FFFF00"/>
              </a:solidFill>
              <a:latin typeface="Arial Black" panose="020B0A04020102020204" pitchFamily="34" charset="0"/>
            </a:endParaRPr>
          </a:p>
        </p:txBody>
      </p:sp>
      <p:sp>
        <p:nvSpPr>
          <p:cNvPr id="6" name="Rectángulo 5"/>
          <p:cNvSpPr/>
          <p:nvPr/>
        </p:nvSpPr>
        <p:spPr>
          <a:xfrm>
            <a:off x="1233714" y="3513296"/>
            <a:ext cx="7329715" cy="954107"/>
          </a:xfrm>
          <a:prstGeom prst="rect">
            <a:avLst/>
          </a:prstGeom>
        </p:spPr>
        <p:txBody>
          <a:bodyPr wrap="square">
            <a:spAutoFit/>
          </a:bodyPr>
          <a:lstStyle/>
          <a:p>
            <a:r>
              <a:rPr lang="es-CL" sz="2800" dirty="0">
                <a:solidFill>
                  <a:srgbClr val="FFFF00"/>
                </a:solidFill>
                <a:latin typeface="Arial Black" panose="020B0A04020102020204" pitchFamily="34" charset="0"/>
              </a:rPr>
              <a:t>Invertir en la paz y el cuidado de la Madre Tierra.</a:t>
            </a:r>
          </a:p>
        </p:txBody>
      </p:sp>
      <p:sp>
        <p:nvSpPr>
          <p:cNvPr id="7" name="Rectángulo 6"/>
          <p:cNvSpPr/>
          <p:nvPr/>
        </p:nvSpPr>
        <p:spPr>
          <a:xfrm>
            <a:off x="1163324" y="4467403"/>
            <a:ext cx="8442952" cy="523220"/>
          </a:xfrm>
          <a:prstGeom prst="rect">
            <a:avLst/>
          </a:prstGeom>
        </p:spPr>
        <p:txBody>
          <a:bodyPr wrap="none">
            <a:spAutoFit/>
          </a:bodyPr>
          <a:lstStyle/>
          <a:p>
            <a:r>
              <a:rPr lang="es-CL" sz="2800" b="1" dirty="0">
                <a:solidFill>
                  <a:srgbClr val="FFFF00"/>
                </a:solidFill>
                <a:latin typeface="Arial Black" panose="020B0A04020102020204" pitchFamily="34" charset="0"/>
              </a:rPr>
              <a:t>¡Y finalmente ser mujeres contemplativas</a:t>
            </a:r>
            <a:r>
              <a:rPr lang="es-CL" sz="2800" dirty="0">
                <a:solidFill>
                  <a:srgbClr val="FFFF00"/>
                </a:solidFill>
                <a:latin typeface="Arial Black" panose="020B0A04020102020204" pitchFamily="34" charset="0"/>
              </a:rPr>
              <a:t>!</a:t>
            </a:r>
          </a:p>
        </p:txBody>
      </p:sp>
      <p:sp>
        <p:nvSpPr>
          <p:cNvPr id="8" name="Rectángulo 7"/>
          <p:cNvSpPr/>
          <p:nvPr/>
        </p:nvSpPr>
        <p:spPr>
          <a:xfrm>
            <a:off x="1163324" y="5108812"/>
            <a:ext cx="6909264" cy="523220"/>
          </a:xfrm>
          <a:prstGeom prst="rect">
            <a:avLst/>
          </a:prstGeom>
        </p:spPr>
        <p:txBody>
          <a:bodyPr wrap="none">
            <a:spAutoFit/>
          </a:bodyPr>
          <a:lstStyle/>
          <a:p>
            <a:r>
              <a:rPr lang="es-CL" sz="2800" dirty="0">
                <a:solidFill>
                  <a:srgbClr val="FFFF00"/>
                </a:solidFill>
                <a:latin typeface="Arial Black" panose="020B0A04020102020204" pitchFamily="34" charset="0"/>
              </a:rPr>
              <a:t>Difundir la ALEGRÍA del Evangelio</a:t>
            </a:r>
            <a:r>
              <a:rPr lang="es-CL" dirty="0"/>
              <a:t>.</a:t>
            </a:r>
          </a:p>
        </p:txBody>
      </p:sp>
      <p:sp>
        <p:nvSpPr>
          <p:cNvPr id="9" name="Rectángulo 8"/>
          <p:cNvSpPr/>
          <p:nvPr/>
        </p:nvSpPr>
        <p:spPr>
          <a:xfrm>
            <a:off x="1163324" y="5750221"/>
            <a:ext cx="8442952" cy="954107"/>
          </a:xfrm>
          <a:prstGeom prst="rect">
            <a:avLst/>
          </a:prstGeom>
        </p:spPr>
        <p:txBody>
          <a:bodyPr wrap="square">
            <a:spAutoFit/>
          </a:bodyPr>
          <a:lstStyle/>
          <a:p>
            <a:r>
              <a:rPr lang="es-CL" sz="2800" dirty="0">
                <a:solidFill>
                  <a:srgbClr val="FFFF00"/>
                </a:solidFill>
                <a:latin typeface="Arial Black" panose="020B0A04020102020204" pitchFamily="34" charset="0"/>
              </a:rPr>
              <a:t>El Capítulo General 2019 nos invita a tomar en serio esta aspiración</a:t>
            </a:r>
          </a:p>
        </p:txBody>
      </p:sp>
    </p:spTree>
    <p:extLst>
      <p:ext uri="{BB962C8B-B14F-4D97-AF65-F5344CB8AC3E}">
        <p14:creationId xmlns:p14="http://schemas.microsoft.com/office/powerpoint/2010/main" val="413070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448AC-FFCC-43D3-ADA2-33180D9E8CBD}"/>
              </a:ext>
            </a:extLst>
          </p:cNvPr>
          <p:cNvSpPr>
            <a:spLocks noGrp="1"/>
          </p:cNvSpPr>
          <p:nvPr>
            <p:ph type="ctrTitle"/>
          </p:nvPr>
        </p:nvSpPr>
        <p:spPr>
          <a:xfrm>
            <a:off x="901147" y="711237"/>
            <a:ext cx="10652224" cy="2509213"/>
          </a:xfrm>
        </p:spPr>
        <p:txBody>
          <a:bodyPr>
            <a:normAutofit/>
          </a:bodyPr>
          <a:lstStyle/>
          <a:p>
            <a:r>
              <a:rPr lang="es-HN" dirty="0">
                <a:latin typeface="Aharoni" panose="02010803020104030203" pitchFamily="2" charset="-79"/>
                <a:cs typeface="Aharoni" panose="02010803020104030203" pitchFamily="2" charset="-79"/>
              </a:rPr>
              <a:t>PRESENCIA TRANSFORMADORA</a:t>
            </a:r>
            <a:endParaRPr lang="es-HN" sz="6000" dirty="0">
              <a:latin typeface="Aharoni" panose="02010803020104030203" pitchFamily="2" charset="-79"/>
              <a:cs typeface="Aharoni" panose="02010803020104030203" pitchFamily="2" charset="-79"/>
            </a:endParaRPr>
          </a:p>
        </p:txBody>
      </p:sp>
      <p:sp>
        <p:nvSpPr>
          <p:cNvPr id="3" name="Subtítulo 2">
            <a:extLst>
              <a:ext uri="{FF2B5EF4-FFF2-40B4-BE49-F238E27FC236}">
                <a16:creationId xmlns:a16="http://schemas.microsoft.com/office/drawing/2014/main" id="{07DFA231-6F20-495B-8929-D5955AC2E440}"/>
              </a:ext>
            </a:extLst>
          </p:cNvPr>
          <p:cNvSpPr>
            <a:spLocks noGrp="1"/>
          </p:cNvSpPr>
          <p:nvPr>
            <p:ph type="subTitle" idx="1"/>
          </p:nvPr>
        </p:nvSpPr>
        <p:spPr>
          <a:xfrm>
            <a:off x="901147" y="3632200"/>
            <a:ext cx="10429461" cy="1665513"/>
          </a:xfrm>
        </p:spPr>
        <p:txBody>
          <a:bodyPr>
            <a:normAutofit/>
          </a:bodyPr>
          <a:lstStyle/>
          <a:p>
            <a:r>
              <a:rPr lang="en-US" dirty="0"/>
              <a:t> </a:t>
            </a:r>
            <a:r>
              <a:rPr lang="es-HN" sz="4800" b="1" dirty="0">
                <a:solidFill>
                  <a:srgbClr val="FFFF00"/>
                </a:solidFill>
              </a:rPr>
              <a:t>un futuro que surge desde dentro ….</a:t>
            </a:r>
          </a:p>
        </p:txBody>
      </p:sp>
    </p:spTree>
    <p:extLst>
      <p:ext uri="{BB962C8B-B14F-4D97-AF65-F5344CB8AC3E}">
        <p14:creationId xmlns:p14="http://schemas.microsoft.com/office/powerpoint/2010/main" val="2223717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ot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2945</Words>
  <Application>Microsoft Office PowerPoint</Application>
  <PresentationFormat>Widescreen</PresentationFormat>
  <Paragraphs>227</Paragraphs>
  <Slides>46</Slides>
  <Notes>15</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46</vt:i4>
      </vt:variant>
    </vt:vector>
  </HeadingPairs>
  <TitlesOfParts>
    <vt:vector size="71" baseType="lpstr">
      <vt:lpstr>Aharoni</vt:lpstr>
      <vt:lpstr>Arial</vt:lpstr>
      <vt:lpstr>Arial</vt:lpstr>
      <vt:lpstr>Arial Black</vt:lpstr>
      <vt:lpstr>Britannic Bold</vt:lpstr>
      <vt:lpstr>Brush Script MT</vt:lpstr>
      <vt:lpstr>Calibri</vt:lpstr>
      <vt:lpstr>Calibri Light</vt:lpstr>
      <vt:lpstr>Century Gothic</vt:lpstr>
      <vt:lpstr>Corbel</vt:lpstr>
      <vt:lpstr>Gill Sans MT</vt:lpstr>
      <vt:lpstr>Informal Roman</vt:lpstr>
      <vt:lpstr>inherit</vt:lpstr>
      <vt:lpstr>Lucida Calligraphy</vt:lpstr>
      <vt:lpstr>Times New Roman</vt:lpstr>
      <vt:lpstr>Trebuchet MS</vt:lpstr>
      <vt:lpstr>Tw Cen MT</vt:lpstr>
      <vt:lpstr>Wingdings</vt:lpstr>
      <vt:lpstr>Wingdings 3</vt:lpstr>
      <vt:lpstr>Gota</vt:lpstr>
      <vt:lpstr>Gallery</vt:lpstr>
      <vt:lpstr>Facet</vt:lpstr>
      <vt:lpstr>Vapor Trail</vt:lpstr>
      <vt:lpstr>Retrospect</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PRESENCIA TRANSFORMADORA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Generalat</dc:creator>
  <cp:lastModifiedBy>Generalat</cp:lastModifiedBy>
  <cp:revision>22</cp:revision>
  <dcterms:created xsi:type="dcterms:W3CDTF">2020-03-19T10:37:34Z</dcterms:created>
  <dcterms:modified xsi:type="dcterms:W3CDTF">2020-06-18T12:39:13Z</dcterms:modified>
</cp:coreProperties>
</file>